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59" r:id="rId4"/>
    <p:sldId id="307" r:id="rId5"/>
    <p:sldId id="261" r:id="rId6"/>
    <p:sldId id="308" r:id="rId7"/>
    <p:sldId id="289" r:id="rId8"/>
    <p:sldId id="310" r:id="rId9"/>
    <p:sldId id="311" r:id="rId10"/>
    <p:sldId id="300" r:id="rId11"/>
    <p:sldId id="312" r:id="rId12"/>
    <p:sldId id="309" r:id="rId13"/>
    <p:sldId id="313" r:id="rId14"/>
    <p:sldId id="314" r:id="rId15"/>
    <p:sldId id="316" r:id="rId16"/>
    <p:sldId id="317" r:id="rId17"/>
    <p:sldId id="319" r:id="rId18"/>
    <p:sldId id="320" r:id="rId19"/>
    <p:sldId id="318" r:id="rId20"/>
    <p:sldId id="321" r:id="rId21"/>
    <p:sldId id="322" r:id="rId22"/>
    <p:sldId id="323" r:id="rId23"/>
    <p:sldId id="324" r:id="rId24"/>
    <p:sldId id="31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0497" autoAdjust="0"/>
  </p:normalViewPr>
  <p:slideViewPr>
    <p:cSldViewPr>
      <p:cViewPr>
        <p:scale>
          <a:sx n="79" d="100"/>
          <a:sy n="79" d="100"/>
        </p:scale>
        <p:origin x="-192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069986-F227-4E66-B4F3-AD4776EB60A5}" type="datetimeFigureOut">
              <a:rPr lang="ru-RU" smtClean="0"/>
              <a:pPr/>
              <a:t>23.06.2020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773F7-9AAA-4E51-B8A1-DF8C855EEA6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3528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3,5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773F7-9AAA-4E51-B8A1-DF8C855EEA6D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1- 1; 2- 1; 3- 4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773F7-9AAA-4E51-B8A1-DF8C855EEA6D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4 – 2;  5 – 3; 6 - 1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773F7-9AAA-4E51-B8A1-DF8C855EEA6D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9242-7EE5-430D-93ED-8CDF2D194B30}" type="datetimeFigureOut">
              <a:rPr lang="ru-RU" smtClean="0"/>
              <a:pPr/>
              <a:t>23.06.2020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98FD6-5534-42A9-BE1B-2039A3A932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9242-7EE5-430D-93ED-8CDF2D194B30}" type="datetimeFigureOut">
              <a:rPr lang="ru-RU" smtClean="0"/>
              <a:pPr/>
              <a:t>23.06.2020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98FD6-5534-42A9-BE1B-2039A3A932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9242-7EE5-430D-93ED-8CDF2D194B30}" type="datetimeFigureOut">
              <a:rPr lang="ru-RU" smtClean="0"/>
              <a:pPr/>
              <a:t>23.06.2020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98FD6-5534-42A9-BE1B-2039A3A932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9242-7EE5-430D-93ED-8CDF2D194B30}" type="datetimeFigureOut">
              <a:rPr lang="ru-RU" smtClean="0"/>
              <a:pPr/>
              <a:t>23.06.2020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98FD6-5534-42A9-BE1B-2039A3A932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9242-7EE5-430D-93ED-8CDF2D194B30}" type="datetimeFigureOut">
              <a:rPr lang="ru-RU" smtClean="0"/>
              <a:pPr/>
              <a:t>23.06.2020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98FD6-5534-42A9-BE1B-2039A3A932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9242-7EE5-430D-93ED-8CDF2D194B30}" type="datetimeFigureOut">
              <a:rPr lang="ru-RU" smtClean="0"/>
              <a:pPr/>
              <a:t>23.06.2020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98FD6-5534-42A9-BE1B-2039A3A932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9242-7EE5-430D-93ED-8CDF2D194B30}" type="datetimeFigureOut">
              <a:rPr lang="ru-RU" smtClean="0"/>
              <a:pPr/>
              <a:t>23.06.2020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98FD6-5534-42A9-BE1B-2039A3A932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9242-7EE5-430D-93ED-8CDF2D194B30}" type="datetimeFigureOut">
              <a:rPr lang="ru-RU" smtClean="0"/>
              <a:pPr/>
              <a:t>23.06.2020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98FD6-5534-42A9-BE1B-2039A3A932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9242-7EE5-430D-93ED-8CDF2D194B30}" type="datetimeFigureOut">
              <a:rPr lang="ru-RU" smtClean="0"/>
              <a:pPr/>
              <a:t>23.06.2020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98FD6-5534-42A9-BE1B-2039A3A932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9242-7EE5-430D-93ED-8CDF2D194B30}" type="datetimeFigureOut">
              <a:rPr lang="ru-RU" smtClean="0"/>
              <a:pPr/>
              <a:t>23.06.2020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98FD6-5534-42A9-BE1B-2039A3A932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9242-7EE5-430D-93ED-8CDF2D194B30}" type="datetimeFigureOut">
              <a:rPr lang="ru-RU" smtClean="0"/>
              <a:pPr/>
              <a:t>23.06.2020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98FD6-5534-42A9-BE1B-2039A3A932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39242-7EE5-430D-93ED-8CDF2D194B30}" type="datetimeFigureOut">
              <a:rPr lang="ru-RU" smtClean="0"/>
              <a:pPr/>
              <a:t>23.06.2020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98FD6-5534-42A9-BE1B-2039A3A932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571500" y="785813"/>
            <a:ext cx="7986713" cy="2214562"/>
          </a:xfrm>
        </p:spPr>
        <p:txBody>
          <a:bodyPr/>
          <a:lstStyle/>
          <a:p>
            <a:pPr eaLnBrk="1" hangingPunct="1"/>
            <a:r>
              <a:rPr lang="ru-RU" sz="6600" b="1" dirty="0" smtClean="0">
                <a:solidFill>
                  <a:srgbClr val="0070C0"/>
                </a:solidFill>
              </a:rPr>
              <a:t>ЕГЭ </a:t>
            </a:r>
            <a:br>
              <a:rPr lang="ru-RU" sz="6600" b="1" dirty="0" smtClean="0">
                <a:solidFill>
                  <a:srgbClr val="0070C0"/>
                </a:solidFill>
              </a:rPr>
            </a:br>
            <a:r>
              <a:rPr lang="ru-RU" sz="6600" b="1" dirty="0" smtClean="0">
                <a:solidFill>
                  <a:srgbClr val="0070C0"/>
                </a:solidFill>
              </a:rPr>
              <a:t>НА 10</a:t>
            </a:r>
            <a:r>
              <a:rPr lang="en-US" sz="6600" b="1" dirty="0" smtClean="0">
                <a:solidFill>
                  <a:srgbClr val="0070C0"/>
                </a:solidFill>
              </a:rPr>
              <a:t>0</a:t>
            </a:r>
            <a:r>
              <a:rPr lang="ru-RU" sz="6600" b="1" dirty="0" smtClean="0">
                <a:solidFill>
                  <a:srgbClr val="0070C0"/>
                </a:solidFill>
              </a:rPr>
              <a:t> </a:t>
            </a:r>
            <a:r>
              <a:rPr lang="ru-RU" sz="6600" b="1" smtClean="0">
                <a:solidFill>
                  <a:srgbClr val="0070C0"/>
                </a:solidFill>
              </a:rPr>
              <a:t>БАЛЛов!</a:t>
            </a:r>
            <a:endParaRPr lang="ru-RU" sz="6600" b="1" dirty="0" smtClean="0">
              <a:solidFill>
                <a:srgbClr val="0070C0"/>
              </a:solidFill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929066"/>
            <a:ext cx="7643866" cy="2571768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ym typeface="Wingdings" pitchFamily="2" charset="2"/>
              </a:rPr>
              <a:t>СИНТАКСИС И ПУНКТУАЦИЯ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ym typeface="Wingdings" pitchFamily="2" charset="2"/>
              </a:rPr>
              <a:t>Задание 16</a:t>
            </a:r>
            <a:endParaRPr lang="en-US" dirty="0" smtClean="0">
              <a:sym typeface="Wingdings" pitchFamily="2" charset="2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96968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786874" cy="5983311"/>
          </a:xfrm>
        </p:spPr>
        <p:txBody>
          <a:bodyPr/>
          <a:lstStyle/>
          <a:p>
            <a:r>
              <a:rPr lang="ru-RU" sz="4000" dirty="0" smtClean="0"/>
              <a:t>Человек рождается </a:t>
            </a:r>
            <a:r>
              <a:rPr lang="ru-RU" sz="4000" b="1" dirty="0" smtClean="0"/>
              <a:t>и</a:t>
            </a:r>
            <a:r>
              <a:rPr lang="ru-RU" sz="4000" dirty="0" smtClean="0"/>
              <a:t> оставляет по себе память.</a:t>
            </a:r>
          </a:p>
          <a:p>
            <a:r>
              <a:rPr lang="ru-RU" sz="4000" dirty="0" smtClean="0"/>
              <a:t>Нет ничего более неприятного в облике </a:t>
            </a:r>
            <a:r>
              <a:rPr lang="ru-RU" sz="4000" b="1" dirty="0" smtClean="0"/>
              <a:t>и</a:t>
            </a:r>
            <a:r>
              <a:rPr lang="ru-RU" sz="4000" dirty="0" smtClean="0"/>
              <a:t> поведении человека, чем важность </a:t>
            </a:r>
            <a:r>
              <a:rPr lang="ru-RU" sz="4000" b="1" dirty="0" smtClean="0"/>
              <a:t>или</a:t>
            </a:r>
            <a:r>
              <a:rPr lang="ru-RU" sz="4000" dirty="0" smtClean="0"/>
              <a:t> шумливость.</a:t>
            </a:r>
          </a:p>
          <a:p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6333" b="77556"/>
          <a:stretch>
            <a:fillRect/>
          </a:stretch>
        </p:blipFill>
        <p:spPr bwMode="auto">
          <a:xfrm>
            <a:off x="571472" y="142852"/>
            <a:ext cx="845238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6597" t="19709" r="23958" b="66619"/>
          <a:stretch>
            <a:fillRect/>
          </a:stretch>
        </p:blipFill>
        <p:spPr bwMode="auto">
          <a:xfrm>
            <a:off x="-64" y="1285860"/>
            <a:ext cx="914406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10512" t="30647"/>
          <a:stretch>
            <a:fillRect/>
          </a:stretch>
        </p:blipFill>
        <p:spPr bwMode="auto">
          <a:xfrm>
            <a:off x="0" y="2786058"/>
            <a:ext cx="927391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8786812" cy="121442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Примечание.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052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786812" cy="150017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Запятая  перед союзом И в сложном предложении не ставится: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2844" y="2285992"/>
            <a:ext cx="8543956" cy="384017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052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8929718" cy="5840435"/>
          </a:xfrm>
        </p:spPr>
        <p:txBody>
          <a:bodyPr/>
          <a:lstStyle/>
          <a:p>
            <a:pPr marL="742950" indent="-742950">
              <a:buAutoNum type="arabicPeriod"/>
            </a:pPr>
            <a:r>
              <a:rPr lang="ru-RU" sz="4000" dirty="0" smtClean="0"/>
              <a:t>Если простые предложения в составе сложного имеют </a:t>
            </a:r>
            <a:r>
              <a:rPr lang="ru-RU" sz="4000" b="1" i="1" u="sng" dirty="0" smtClean="0"/>
              <a:t>общий второстепенные</a:t>
            </a:r>
            <a:r>
              <a:rPr lang="ru-RU" sz="4000" b="1" i="1" dirty="0" smtClean="0"/>
              <a:t>  </a:t>
            </a:r>
            <a:r>
              <a:rPr lang="ru-RU" sz="4000" b="1" i="1" u="sng" dirty="0" smtClean="0"/>
              <a:t>член.</a:t>
            </a:r>
          </a:p>
          <a:p>
            <a:pPr lvl="0">
              <a:lnSpc>
                <a:spcPct val="150000"/>
              </a:lnSpc>
              <a:buNone/>
              <a:defRPr/>
            </a:pP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ветвях  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уже зеленели  листочки  </a:t>
            </a: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пели соловьи. </a:t>
            </a:r>
          </a:p>
          <a:p>
            <a:pPr marL="742950" indent="-742950">
              <a:buAutoNum type="arabicPeriod"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5768997"/>
          </a:xfrm>
        </p:spPr>
        <p:txBody>
          <a:bodyPr/>
          <a:lstStyle/>
          <a:p>
            <a:pPr marL="742950" indent="-742950">
              <a:buNone/>
            </a:pPr>
            <a:r>
              <a:rPr lang="ru-RU" sz="4000" dirty="0" smtClean="0"/>
              <a:t>2. Если простые предложения в составе сложного имеют </a:t>
            </a:r>
            <a:r>
              <a:rPr lang="ru-RU" sz="4000" b="1" i="1" u="sng" dirty="0" smtClean="0"/>
              <a:t>общее придаточное</a:t>
            </a:r>
            <a:r>
              <a:rPr lang="ru-RU" sz="4000" b="1" i="1" dirty="0" smtClean="0"/>
              <a:t>  </a:t>
            </a:r>
            <a:r>
              <a:rPr lang="ru-RU" sz="4000" b="1" i="1" u="sng" dirty="0" smtClean="0"/>
              <a:t>предложение.</a:t>
            </a:r>
          </a:p>
          <a:p>
            <a:pPr lvl="0">
              <a:lnSpc>
                <a:spcPct val="150000"/>
              </a:lnSpc>
              <a:buNone/>
              <a:defRPr/>
            </a:pP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 выглянуло солнце, 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море перестало штормить  </a:t>
            </a: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все побежали купаться. </a:t>
            </a:r>
          </a:p>
          <a:p>
            <a:pPr marL="742950" indent="-742950">
              <a:buAutoNum type="arabicPeriod"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5768997"/>
          </a:xfrm>
        </p:spPr>
        <p:txBody>
          <a:bodyPr/>
          <a:lstStyle/>
          <a:p>
            <a:pPr marL="742950" indent="-742950">
              <a:buNone/>
            </a:pPr>
            <a:r>
              <a:rPr lang="ru-RU" sz="4000" dirty="0" smtClean="0"/>
              <a:t>3. Если простые предложения в составе сложного имеют </a:t>
            </a:r>
            <a:r>
              <a:rPr lang="ru-RU" sz="4000" b="1" i="1" u="sng" dirty="0" smtClean="0"/>
              <a:t>общее вводное </a:t>
            </a:r>
            <a:r>
              <a:rPr lang="ru-RU" sz="4000" b="1" i="1" dirty="0" smtClean="0"/>
              <a:t>  </a:t>
            </a:r>
            <a:r>
              <a:rPr lang="ru-RU" sz="4000" b="1" i="1" u="sng" dirty="0" smtClean="0"/>
              <a:t>слово.</a:t>
            </a:r>
          </a:p>
          <a:p>
            <a:pPr lvl="0">
              <a:lnSpc>
                <a:spcPct val="150000"/>
              </a:lnSpc>
              <a:buNone/>
              <a:defRPr/>
            </a:pP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 выглянуло солнце, 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море перестало штормить  </a:t>
            </a: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все побежали купаться. </a:t>
            </a:r>
          </a:p>
          <a:p>
            <a:pPr marL="742950" indent="-742950">
              <a:buAutoNum type="arabicPeriod"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5768997"/>
          </a:xfrm>
        </p:spPr>
        <p:txBody>
          <a:bodyPr/>
          <a:lstStyle/>
          <a:p>
            <a:pPr marL="742950" indent="-742950">
              <a:buNone/>
            </a:pPr>
            <a:r>
              <a:rPr lang="ru-RU" sz="4000" dirty="0" smtClean="0"/>
              <a:t>4. Если в состав ССП входят </a:t>
            </a:r>
            <a:r>
              <a:rPr lang="ru-RU" sz="4000" b="1" i="1" u="sng" dirty="0" smtClean="0"/>
              <a:t>назывные предложения.</a:t>
            </a:r>
          </a:p>
          <a:p>
            <a:pPr lvl="0">
              <a:lnSpc>
                <a:spcPct val="150000"/>
              </a:lnSpc>
              <a:buNone/>
              <a:defRPr/>
            </a:pP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Чтение классиков и обучение грамоте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742950" indent="-742950">
              <a:buAutoNum type="arabicPeriod"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5768997"/>
          </a:xfrm>
        </p:spPr>
        <p:txBody>
          <a:bodyPr/>
          <a:lstStyle/>
          <a:p>
            <a:pPr marL="742950" indent="-742950">
              <a:buNone/>
            </a:pPr>
            <a:r>
              <a:rPr lang="ru-RU" sz="4000" dirty="0" smtClean="0"/>
              <a:t>5. Если в состав ССП входят </a:t>
            </a:r>
            <a:r>
              <a:rPr lang="ru-RU" sz="4000" b="1" i="1" u="sng" dirty="0" smtClean="0"/>
              <a:t>побудительные</a:t>
            </a:r>
            <a:r>
              <a:rPr lang="ru-RU" sz="4000" dirty="0" smtClean="0"/>
              <a:t>  </a:t>
            </a:r>
            <a:r>
              <a:rPr lang="ru-RU" sz="4000" b="1" i="1" u="sng" dirty="0" smtClean="0"/>
              <a:t>предложения.</a:t>
            </a:r>
          </a:p>
          <a:p>
            <a:pPr lvl="0">
              <a:lnSpc>
                <a:spcPct val="150000"/>
              </a:lnSpc>
              <a:buNone/>
              <a:defRPr/>
            </a:pP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Забудьте об обидах и будьте умны!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742950" indent="-742950">
              <a:buAutoNum type="arabicPeriod"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5340369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cs typeface="Times New Roman" pitchFamily="18" charset="0"/>
              </a:rPr>
              <a:t>6.Если в состав ССП входят </a:t>
            </a:r>
            <a:r>
              <a:rPr lang="ru-RU" sz="4000" b="1" u="sng" dirty="0" smtClean="0">
                <a:cs typeface="Times New Roman" pitchFamily="18" charset="0"/>
              </a:rPr>
              <a:t>вопросительные</a:t>
            </a:r>
            <a:r>
              <a:rPr lang="ru-RU" sz="4000" dirty="0" smtClean="0">
                <a:cs typeface="Times New Roman" pitchFamily="18" charset="0"/>
              </a:rPr>
              <a:t> предложения</a:t>
            </a:r>
            <a:endParaRPr lang="ru-RU" sz="40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Когда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придёт поезд  </a:t>
            </a: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мы встретимся</a:t>
            </a: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428625" y="0"/>
            <a:ext cx="8286750" cy="1285875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0070C0"/>
                </a:solidFill>
              </a:rPr>
              <a:t>Задание 16</a:t>
            </a:r>
            <a:endParaRPr lang="ru-RU" sz="5400" b="1" dirty="0" smtClean="0">
              <a:solidFill>
                <a:srgbClr val="0070C0"/>
              </a:solidFill>
            </a:endParaRP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63" y="1143000"/>
            <a:ext cx="7215187" cy="1785938"/>
          </a:xfrm>
        </p:spPr>
        <p:txBody>
          <a:bodyPr/>
          <a:lstStyle/>
          <a:p>
            <a:pPr eaLnBrk="1" hangingPunct="1"/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Пунктуация</a:t>
            </a:r>
          </a:p>
          <a:p>
            <a:pPr eaLnBrk="1" hangingPunct="1"/>
            <a:endParaRPr lang="ru-RU" dirty="0" smtClean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214313" y="2357438"/>
            <a:ext cx="8572529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Пунктуация в простом и сложном предложениях </a:t>
            </a:r>
          </a:p>
          <a:p>
            <a:pPr>
              <a:buFont typeface="Wingdings" pitchFamily="2" charset="2"/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(ССП с союзом И; </a:t>
            </a:r>
          </a:p>
          <a:p>
            <a:pPr>
              <a:buFont typeface="Wingdings" pitchFamily="2" charset="2"/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однородные члены предложения с союзом И)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712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6"/>
            <a:ext cx="8786874" cy="5768997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cs typeface="Times New Roman" pitchFamily="18" charset="0"/>
              </a:rPr>
              <a:t>7.Если в состав ССП входят </a:t>
            </a:r>
            <a:r>
              <a:rPr lang="ru-RU" sz="4000" b="1" u="sng" dirty="0" smtClean="0">
                <a:cs typeface="Times New Roman" pitchFamily="18" charset="0"/>
              </a:rPr>
              <a:t>восклицательные</a:t>
            </a:r>
            <a:r>
              <a:rPr lang="ru-RU" sz="4000" dirty="0" smtClean="0">
                <a:cs typeface="Times New Roman" pitchFamily="18" charset="0"/>
              </a:rPr>
              <a:t> предложения</a:t>
            </a:r>
            <a:endParaRPr lang="ru-RU" sz="40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4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071678"/>
            <a:ext cx="87154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Искусство идёт от человека к человеку  </a:t>
            </a:r>
            <a: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оно служит единению душ</a:t>
            </a:r>
            <a: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0"/>
            <a:ext cx="9001156" cy="65722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cs typeface="Times New Roman" pitchFamily="18" charset="0"/>
              </a:rPr>
              <a:t>8. Если в состав ССП входят </a:t>
            </a:r>
            <a:r>
              <a:rPr lang="ru-RU" sz="4000" b="1" u="sng" dirty="0" smtClean="0">
                <a:cs typeface="Times New Roman" pitchFamily="18" charset="0"/>
              </a:rPr>
              <a:t>два безличных предложения, имеющие синонимичные слова в составе сказуемого</a:t>
            </a:r>
            <a:r>
              <a:rPr lang="ru-RU" sz="4000" dirty="0" smtClean="0">
                <a:cs typeface="Times New Roman" pitchFamily="18" charset="0"/>
              </a:rPr>
              <a:t>:</a:t>
            </a:r>
          </a:p>
          <a:p>
            <a:pPr>
              <a:lnSpc>
                <a:spcPct val="150000"/>
              </a:lnSpc>
              <a:buNone/>
            </a:pPr>
            <a:r>
              <a:rPr lang="ru-RU" sz="4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Нужно быть 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добрее своих принципов и </a:t>
            </a:r>
            <a: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надо быть 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умнее своих теорий.</a:t>
            </a:r>
          </a:p>
          <a:p>
            <a:pPr>
              <a:lnSpc>
                <a:spcPct val="150000"/>
              </a:lnSpc>
              <a:buNone/>
            </a:pP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4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142908" y="0"/>
            <a:ext cx="928690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57298"/>
            <a:ext cx="9144000" cy="926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2500306"/>
            <a:ext cx="914400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142908" y="142852"/>
            <a:ext cx="928690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14488"/>
            <a:ext cx="9144000" cy="95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928934"/>
            <a:ext cx="914399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87447"/>
            <a:ext cx="8229600" cy="2951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037977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Формулировка задания:</a:t>
            </a:r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500174"/>
            <a:ext cx="8358246" cy="271464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4400" dirty="0" smtClean="0"/>
              <a:t>Расставьте знаки препинания. Укажите два предложения, в которых нужно поставить ОДНУ запятую. Запишите номера этих предложений.</a:t>
            </a:r>
            <a:endParaRPr lang="ru-RU" sz="4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995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786874" cy="107157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/>
              <a:t>Расставьте знаки препинания. Укажите два предложения, в которых нужно поставить ОДНУ запятую. Запишите номера этих предложений.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428736"/>
            <a:ext cx="8786874" cy="50006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) Кто умолял меня о встрече и тем самым склонил к предательству интересов фирмы?</a:t>
            </a:r>
          </a:p>
          <a:p>
            <a:pPr>
              <a:buNone/>
            </a:pPr>
            <a:r>
              <a:rPr lang="ru-RU" dirty="0" smtClean="0"/>
              <a:t>2) Сердце Курочкина скатилось под уклон «русских горок» и бешено забилось где-то в районе солнечного сплетения.</a:t>
            </a:r>
          </a:p>
          <a:p>
            <a:pPr>
              <a:buNone/>
            </a:pPr>
            <a:r>
              <a:rPr lang="ru-RU" dirty="0" smtClean="0"/>
              <a:t>3) Мальчишки и девчонки нашего класса а также их родители приняли участие в школьном спектакле.</a:t>
            </a:r>
          </a:p>
          <a:p>
            <a:pPr>
              <a:buNone/>
            </a:pPr>
            <a:r>
              <a:rPr lang="ru-RU" dirty="0" smtClean="0"/>
              <a:t>4) От домов во все стороны шли ряды деревьев или кустарников или цветов.</a:t>
            </a:r>
          </a:p>
          <a:p>
            <a:pPr>
              <a:buNone/>
            </a:pPr>
            <a:r>
              <a:rPr lang="ru-RU" dirty="0" smtClean="0"/>
              <a:t>5) В России континентальный климат и здесь особенно суровая зима.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8786812" cy="642938"/>
          </a:xfrm>
        </p:spPr>
        <p:txBody>
          <a:bodyPr>
            <a:noAutofit/>
          </a:bodyPr>
          <a:lstStyle/>
          <a:p>
            <a:pPr eaLnBrk="1" hangingPunct="1"/>
            <a:r>
              <a:rPr lang="ru-RU" sz="4800" b="1" dirty="0" smtClean="0">
                <a:solidFill>
                  <a:srgbClr val="0070C0"/>
                </a:solidFill>
              </a:rPr>
              <a:t>Что требуется от выпускников?</a:t>
            </a:r>
            <a:endParaRPr lang="ru-RU" sz="4800" b="1" dirty="0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449" y="1142984"/>
            <a:ext cx="9143999" cy="4929222"/>
          </a:xfrm>
        </p:spPr>
        <p:txBody>
          <a:bodyPr rtlCol="0">
            <a:normAutofit/>
          </a:bodyPr>
          <a:lstStyle/>
          <a:p>
            <a:pPr>
              <a:buNone/>
              <a:defRPr/>
            </a:pPr>
            <a:r>
              <a:rPr lang="ru-RU" sz="4400" i="1" dirty="0"/>
              <a:t> </a:t>
            </a:r>
            <a:r>
              <a:rPr lang="ru-RU" sz="4400" i="1" dirty="0" smtClean="0"/>
              <a:t>     </a:t>
            </a:r>
            <a:r>
              <a:rPr lang="ru-RU" sz="4400" dirty="0" smtClean="0"/>
              <a:t>знание темы «Пунктуация в сложносочинённом предложении и в простом предложении с однородными членами».</a:t>
            </a:r>
            <a:endParaRPr lang="ru-RU" sz="4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ru-RU" sz="44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59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9001156" cy="1214446"/>
          </a:xfrm>
        </p:spPr>
        <p:txBody>
          <a:bodyPr>
            <a:noAutofit/>
          </a:bodyPr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Что следует знать для правильного выполнения задания?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" y="1500174"/>
            <a:ext cx="9147448" cy="4572032"/>
          </a:xfrm>
        </p:spPr>
        <p:txBody>
          <a:bodyPr rtlCol="0">
            <a:normAutofit/>
          </a:bodyPr>
          <a:lstStyle/>
          <a:p>
            <a:pPr>
              <a:buNone/>
              <a:defRPr/>
            </a:pPr>
            <a:r>
              <a:rPr lang="ru-RU" sz="4000" dirty="0" smtClean="0"/>
              <a:t>1.Пунктуация в ССП, части  которого соединяет сочинительный союз </a:t>
            </a:r>
            <a:r>
              <a:rPr lang="ru-RU" sz="4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</a:p>
          <a:p>
            <a:pPr>
              <a:buNone/>
              <a:defRPr/>
            </a:pPr>
            <a:r>
              <a:rPr lang="ru-RU" sz="4000" dirty="0" smtClean="0"/>
              <a:t>2. Пунктуация в ССП с </a:t>
            </a:r>
            <a:r>
              <a:rPr lang="ru-RU" sz="4000" u="sng" dirty="0" smtClean="0"/>
              <a:t>общим </a:t>
            </a:r>
            <a:r>
              <a:rPr lang="ru-RU" sz="4000" dirty="0" smtClean="0"/>
              <a:t>второстепенным членом.</a:t>
            </a:r>
          </a:p>
          <a:p>
            <a:pPr>
              <a:buNone/>
              <a:defRPr/>
            </a:pPr>
            <a:r>
              <a:rPr lang="ru-RU" sz="4000" dirty="0" smtClean="0"/>
              <a:t>3. Пунктуация в простом предложении с однородными членами.</a:t>
            </a:r>
          </a:p>
          <a:p>
            <a:pPr>
              <a:buNone/>
              <a:defRPr/>
            </a:pPr>
            <a:endParaRPr lang="ru-RU" sz="44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59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-214338"/>
            <a:ext cx="8786812" cy="150019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Алгоритм выполнения задания </a:t>
            </a:r>
            <a:r>
              <a:rPr lang="ru-RU" sz="4000" b="1" dirty="0" smtClean="0">
                <a:solidFill>
                  <a:srgbClr val="0070C0"/>
                </a:solidFill>
              </a:rPr>
              <a:t>16.</a:t>
            </a:r>
            <a:endParaRPr lang="ru-RU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000108"/>
            <a:ext cx="86868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1.Выделите грамматические основы в предложении.</a:t>
            </a:r>
          </a:p>
          <a:p>
            <a:pPr>
              <a:buNone/>
            </a:pPr>
            <a:r>
              <a:rPr lang="ru-RU" sz="4000" dirty="0" smtClean="0"/>
              <a:t>2.Отличайте ПП с однородными членами от ССП:</a:t>
            </a:r>
          </a:p>
        </p:txBody>
      </p:sp>
    </p:spTree>
    <p:extLst>
      <p:ext uri="{BB962C8B-B14F-4D97-AF65-F5344CB8AC3E}">
        <p14:creationId xmlns:p14="http://schemas.microsoft.com/office/powerpoint/2010/main" xmlns="" val="336052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285728"/>
            <a:ext cx="8686800" cy="584043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Если в предложении есть однородные сказуемые, то названное ими действие производит </a:t>
            </a:r>
            <a:r>
              <a:rPr lang="ru-RU" sz="4000" b="1" dirty="0" smtClean="0"/>
              <a:t>ОДНО</a:t>
            </a:r>
            <a:r>
              <a:rPr lang="ru-RU" sz="4000" dirty="0" smtClean="0"/>
              <a:t> лицо; </a:t>
            </a:r>
          </a:p>
          <a:p>
            <a:r>
              <a:rPr lang="ru-RU" sz="4000" dirty="0" smtClean="0"/>
              <a:t>Если предложение ССП, то в нём </a:t>
            </a:r>
            <a:r>
              <a:rPr lang="ru-RU" sz="4000" b="1" dirty="0" smtClean="0"/>
              <a:t>РАЗНЫЕ </a:t>
            </a:r>
            <a:r>
              <a:rPr lang="ru-RU" sz="4000" dirty="0" smtClean="0"/>
              <a:t>лица совершают названные действия.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36052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-214338"/>
            <a:ext cx="8786812" cy="150019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Алгоритм выполнения </a:t>
            </a:r>
            <a:r>
              <a:rPr lang="ru-RU" sz="4000" b="1" dirty="0" smtClean="0">
                <a:solidFill>
                  <a:srgbClr val="0070C0"/>
                </a:solidFill>
              </a:rPr>
              <a:t>задания 16.</a:t>
            </a:r>
            <a:endParaRPr lang="ru-RU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000108"/>
            <a:ext cx="8929718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3. </a:t>
            </a:r>
            <a:r>
              <a:rPr lang="ru-RU" sz="4000" dirty="0" smtClean="0"/>
              <a:t>Определите, нужна ли запятая перед союзом </a:t>
            </a:r>
            <a:r>
              <a:rPr lang="ru-RU" sz="4000" b="1" i="1" dirty="0" smtClean="0"/>
              <a:t>И</a:t>
            </a:r>
            <a:r>
              <a:rPr lang="ru-RU" sz="4000" dirty="0" smtClean="0"/>
              <a:t>:</a:t>
            </a:r>
          </a:p>
          <a:p>
            <a:r>
              <a:rPr lang="ru-RU" sz="4000" b="1" dirty="0" smtClean="0"/>
              <a:t>Нужна</a:t>
            </a:r>
            <a:r>
              <a:rPr lang="ru-RU" sz="4000" dirty="0" smtClean="0"/>
              <a:t>, если предложение ССП;</a:t>
            </a:r>
          </a:p>
          <a:p>
            <a:r>
              <a:rPr lang="ru-RU" sz="4000" b="1" dirty="0" smtClean="0"/>
              <a:t>Не нужна</a:t>
            </a:r>
            <a:r>
              <a:rPr lang="ru-RU" sz="4000" dirty="0" smtClean="0"/>
              <a:t>, если предложение простое с однородными членами, соединёнными одиночным союзом </a:t>
            </a:r>
            <a:r>
              <a:rPr lang="ru-RU" sz="4000" b="1" i="1" dirty="0" smtClean="0"/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xmlns="" val="336052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531</Words>
  <Application>Microsoft Office PowerPoint</Application>
  <PresentationFormat>Экран (4:3)</PresentationFormat>
  <Paragraphs>59</Paragraphs>
  <Slides>24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ЕГЭ  НА 100 БАЛЛов!</vt:lpstr>
      <vt:lpstr>Задание 16</vt:lpstr>
      <vt:lpstr>Формулировка задания:</vt:lpstr>
      <vt:lpstr>Расставьте знаки препинания. Укажите два предложения, в которых нужно поставить ОДНУ запятую. Запишите номера этих предложений. </vt:lpstr>
      <vt:lpstr>Что требуется от выпускников?</vt:lpstr>
      <vt:lpstr>Что следует знать для правильного выполнения задания?</vt:lpstr>
      <vt:lpstr>Алгоритм выполнения задания 16.</vt:lpstr>
      <vt:lpstr>Слайд 8</vt:lpstr>
      <vt:lpstr>Алгоритм выполнения задания 16.</vt:lpstr>
      <vt:lpstr>Слайд 10</vt:lpstr>
      <vt:lpstr>Слайд 11</vt:lpstr>
      <vt:lpstr>Примечание.</vt:lpstr>
      <vt:lpstr>Запятая  перед союзом И в сложном предложении не ставится: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ЕГЭ  НА 100 БАЛЛ!</dc:title>
  <dc:creator>User</dc:creator>
  <cp:lastModifiedBy>Admin</cp:lastModifiedBy>
  <cp:revision>133</cp:revision>
  <dcterms:created xsi:type="dcterms:W3CDTF">2013-02-24T02:53:52Z</dcterms:created>
  <dcterms:modified xsi:type="dcterms:W3CDTF">2020-06-23T13:18:37Z</dcterms:modified>
</cp:coreProperties>
</file>