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media/audio2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5" r:id="rId3"/>
    <p:sldId id="257" r:id="rId4"/>
    <p:sldId id="263" r:id="rId5"/>
    <p:sldId id="258" r:id="rId6"/>
    <p:sldId id="259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60"/>
  </p:normalViewPr>
  <p:slideViewPr>
    <p:cSldViewPr>
      <p:cViewPr varScale="1">
        <p:scale>
          <a:sx n="85" d="100"/>
          <a:sy n="85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E324B-696E-4963-A74E-8D630B46C90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96247-F19F-4911-8A43-FF43C70BB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40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Интерактивная дидактическая игра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основам безопасности жизнедеятельности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«Источники опасности»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(для детей 5 – 7 лет)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Составила: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Месаутова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Наталья Петровна –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старший воспитатель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МБОУ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ЦРР-детский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сад № 9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ст. Старощербиновская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Краснодарский край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Дидактическая задача: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Формировать основы экологической культуры и безопасного поведения в природе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Расширять знания детей о предметах, которые могут быть источником опасности в быту; </a:t>
            </a:r>
            <a:b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Учить детей подбирать для игр подходящие предметы и место.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Закрепить знания о телефонах служб спасения.    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наблюдательность, внимание.                                                                                 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Игровые   правила: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Выбрать   предметы,   которые   могут   быть   источником  опасности;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Выбирать действия правильного поведения в природе;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Анализировать опасную ситуацию: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Называть телефонные номера служб спасения.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Игровое действие: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Поиск и название предметов, действий.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4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2</a:t>
            </a:r>
          </a:p>
          <a:p>
            <a:r>
              <a:rPr lang="ru-RU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Дома нас окружает множество вещей, без которых мы уже не можем обойтись. Когда вы были маленькие, ваши родители объясняли вам, какие предметы опасные. Убирали их от вас подальше. И вот вы уже стали понимать, какие предметы не любят когда  их трогают. (На слайд по щелчку выходят картинки), дети их называют и объясняют чем опасны (или не опасны) данные предметы. Опасные предметы закрываются красными звездочками (по щелчку).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3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Да, дома есть опасные предметы, которые нельзя брать самим и есть менее опасные, но с которыми надо действовать осторожно и только в присутствии взрослых (На слайд по щелчку выходят картинки), дети называют их и объясняют чем данные предметы опасны и с какими предметами надо обращаться осторожно. Последние закрываются желтыми звездочками (по щелчку)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4 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мы вспомним, что можно, а что нельзя делать, выезжая отдыхать на природу. Только при этом представьте, что идете в гости, а значит, должны вести себя подобающим образом.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Сейчас я буду показывать картинки, а вы говорите, что можно делать в природе, а что категорически запрещено (по щелчку выходят картинки, дети называют их и определяют правильное или неправильное действие в природе. Неправильное действие закрывается красными звездочками)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Итак: Все культурные и воспитанные люди должны пользоваться вышеописанными правилами, потому что Россия, Кубань - наш дом, а дома нужно убирать, не сорить, не ломать деревья, не жечь костры)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5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сколько вы уже знаете правил, знаете опасные и неопасные предметы и предметы с которыми надо обращаться осторожно и с помощью взрослых. Давайте мы с вами придумаем правила безопасности, которые будут исполнять и другие дети, когда вы им об этом расскажите?!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щелчку выходят картинки. Дети рассуждают и обозначают правило: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Нельзя играть со стиральной машинкой.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Нельзя вытаскивать вилку из розетки, тем более мокрыми руками.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Нельзя наступать на канализационный люк, он может открыться.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Нельзя брать нож и самостоятельно им пользоваться.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6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вы все правильно сказали, и я уверена вы будете следовать этим правилам. Но вы так хорошо называли правила, я предлагаю вам посмотреть картинки и  составить  правила.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Нельзя играть со спичками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Нельзя брать кастрюлю со стола, она может быть с кипятком.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Нельзя брать лекарства, можно отравиться.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сколько новых правил мы с вами узнали. Теперь мы о них расскажем и другим детям, вашим друзьям.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7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а если случилась беда вы знаете куда обращаться? (рассуждения детей).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Правильно, надо всегда обращаться за помощью к взрослым, они обязательно помогут. Но вы должны знать телефоны  пожарной охраны, полиции, скорой помощи. Давайте их вспомним.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(по щелчку на слайд выходят картинки транспорта и номера телефонов.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с помощью стрелочек (по щелчку) соединяет с нужными)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8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как вы много знаете, вы называли и опасные предметы, и то, чем нельзя заниматься в природе, а самое главное вы столько назвали правил, которые должны соблюдать все дети на земле! И поэтому для вас я запускаю салют! (анимация)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3" name="chimes.wav"/>
          </p:stSnd>
        </p:sndAc>
      </p:transition>
    </mc:Choice>
    <mc:Fallback xmlns="">
      <p:transition spd="slow">
        <p:circle/>
        <p:sndAc>
          <p:stSnd>
            <p:snd r:embed="rId14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audio" Target="../media/audio1.wav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audio" Target="../media/audio10.wav"/><Relationship Id="rId5" Type="http://schemas.openxmlformats.org/officeDocument/2006/relationships/image" Target="../media/image8.pn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audio" Target="../media/audio10.wav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audio" Target="../media/audio20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251520" y="548680"/>
            <a:ext cx="8003232" cy="544036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800" dirty="0">
                <a:solidFill>
                  <a:srgbClr val="0070C0"/>
                </a:solidFill>
                <a:latin typeface="Times New Roman" pitchFamily="18" charset="0"/>
                <a:ea typeface="SimSun" panose="02010600030101010101" pitchFamily="2" charset="-122"/>
                <a:cs typeface="Times New Roman" pitchFamily="18" charset="0"/>
              </a:rPr>
              <a:t>Дидактическая игра по основам безопасности жизнедеятельности</a:t>
            </a:r>
          </a:p>
          <a:p>
            <a:pPr algn="ctr">
              <a:buNone/>
            </a:pPr>
            <a:r>
              <a:rPr lang="ru-RU" sz="3800" dirty="0">
                <a:solidFill>
                  <a:srgbClr val="0070C0"/>
                </a:solidFill>
                <a:latin typeface="Times New Roman" pitchFamily="18" charset="0"/>
                <a:ea typeface="SimSun" panose="02010600030101010101" pitchFamily="2" charset="-122"/>
                <a:cs typeface="Times New Roman" pitchFamily="18" charset="0"/>
              </a:rPr>
              <a:t>«ОДИН ДОМА»</a:t>
            </a:r>
          </a:p>
          <a:p>
            <a:pPr algn="ctr">
              <a:buNone/>
            </a:pPr>
            <a:r>
              <a:rPr lang="ru-RU" sz="3800" dirty="0">
                <a:solidFill>
                  <a:srgbClr val="0070C0"/>
                </a:solidFill>
                <a:latin typeface="Times New Roman" pitchFamily="18" charset="0"/>
                <a:ea typeface="SimSun" panose="02010600030101010101" pitchFamily="2" charset="-122"/>
                <a:cs typeface="Times New Roman" pitchFamily="18" charset="0"/>
              </a:rPr>
              <a:t>(для детей 5 – 7 лет)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воспитатель Тороян Т. В.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65168" cy="850106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Опасные - не опасные предметы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://kak.znate.ru/pars_docs/refs/53/52267/52267_html_287027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221088"/>
            <a:ext cx="20017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im0-tub-ru.yandex.net/i?id=0e0204692e5dad690599a8346972cad0&amp;n=33&amp;h=215&amp;w=323"/>
          <p:cNvPicPr>
            <a:picLocks noGrp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645024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on2.docdat.com/tw_files2/urls_3/22/d-21870/21870_html_638aa2ef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74943">
            <a:off x="2992058" y="5160221"/>
            <a:ext cx="2141220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1-tub-ru.yandex.net/i?id=733de24a6e624a3213f85e5929744cac&amp;n=33&amp;h=215&amp;w=28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1556792"/>
            <a:ext cx="295232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http://don-toy.ru/image/cache/catalog/boll/-21-228x22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1628800"/>
            <a:ext cx="2171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5-конечная звезда 15"/>
          <p:cNvSpPr/>
          <p:nvPr/>
        </p:nvSpPr>
        <p:spPr>
          <a:xfrm>
            <a:off x="6372200" y="3717032"/>
            <a:ext cx="1152128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491880" y="5013176"/>
            <a:ext cx="1152128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755576" y="4221088"/>
            <a:ext cx="1152128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6521152" cy="77809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НАДО ЗНАТЬ ВСЕМ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ОПАСНЫЕ ПРЕДМЕТЫ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ПРЕДМЕТЫ, С КОТОРЫМИ НАДО ОБРАЩАТЬСЯ ОСТОРОЖНО</a:t>
            </a:r>
          </a:p>
        </p:txBody>
      </p:sp>
      <p:pic>
        <p:nvPicPr>
          <p:cNvPr id="6" name="Рисунок 5" descr="http://img1.liveinternet.ru/images/attach/c/5/85/141/85141715_large_Risunok10.jpg"/>
          <p:cNvPicPr/>
          <p:nvPr/>
        </p:nvPicPr>
        <p:blipFill>
          <a:blip r:embed="rId4" cstate="print"/>
          <a:srcRect t="51181" r="49968"/>
          <a:stretch>
            <a:fillRect/>
          </a:stretch>
        </p:blipFill>
        <p:spPr bwMode="auto">
          <a:xfrm>
            <a:off x="467544" y="3068960"/>
            <a:ext cx="1066800" cy="76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5/85/141/85141715_large_Risunok10.jpg"/>
          <p:cNvPicPr/>
          <p:nvPr/>
        </p:nvPicPr>
        <p:blipFill>
          <a:blip r:embed="rId4" cstate="print"/>
          <a:srcRect l="51440" b="51942"/>
          <a:stretch>
            <a:fillRect/>
          </a:stretch>
        </p:blipFill>
        <p:spPr bwMode="auto">
          <a:xfrm>
            <a:off x="1619672" y="4077072"/>
            <a:ext cx="1375410" cy="99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0.liveinternet.ru/images/attach/b/4/113/126/113126340_f.png"/>
          <p:cNvPicPr/>
          <p:nvPr/>
        </p:nvPicPr>
        <p:blipFill>
          <a:blip r:embed="rId5" cstate="print"/>
          <a:srcRect t="41379"/>
          <a:stretch>
            <a:fillRect/>
          </a:stretch>
        </p:blipFill>
        <p:spPr bwMode="auto">
          <a:xfrm>
            <a:off x="467544" y="5373216"/>
            <a:ext cx="117729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c8.quickcachr.fotos.sapo.pt/i/o51016035/5936767_11E5O.jpe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140968"/>
            <a:ext cx="79629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boombob.ru/img/picture/Dec/21/9a79d22f13670358e606b503f667dd59/mini_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5373216"/>
            <a:ext cx="1478280" cy="110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alcogolizm.com/wp-content/uploads/2016/07/92859847584251xt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2564904"/>
            <a:ext cx="1809750" cy="107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www.sallybourneinteriors.co.uk/images/product/GRAND-POSY-VAS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2852936"/>
            <a:ext cx="1368152" cy="1824203"/>
          </a:xfrm>
          <a:prstGeom prst="rect">
            <a:avLst/>
          </a:prstGeom>
          <a:noFill/>
        </p:spPr>
      </p:pic>
      <p:pic>
        <p:nvPicPr>
          <p:cNvPr id="6148" name="Picture 4" descr="http://zkan.com.ua/wp-content/uploads/b/images_9/kak_narisovat_pilesos_poetapno_2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3573016"/>
            <a:ext cx="1905000" cy="2857500"/>
          </a:xfrm>
          <a:prstGeom prst="rect">
            <a:avLst/>
          </a:prstGeom>
          <a:noFill/>
        </p:spPr>
      </p:pic>
      <p:sp>
        <p:nvSpPr>
          <p:cNvPr id="13" name="5-конечная звезда 12"/>
          <p:cNvSpPr/>
          <p:nvPr/>
        </p:nvSpPr>
        <p:spPr>
          <a:xfrm>
            <a:off x="5652120" y="4797152"/>
            <a:ext cx="1512168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4270248" y="2755218"/>
            <a:ext cx="1512168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909048" y="2986100"/>
            <a:ext cx="1512168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8352928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Можно – нельзя в природе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3657600" cy="4572000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pic>
        <p:nvPicPr>
          <p:cNvPr id="5" name="Рисунок 4" descr="http://lepszytrener.pl/media/cache/thumb315x205/articles/images/369-article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124744"/>
            <a:ext cx="2448272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www.wifeonthego.com/wp-content/uploads/sites/180/2014/09/dreamstime_xs_239670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284984"/>
            <a:ext cx="216024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dettol.afisha.ru/media/images/0c1ea84f2421dd82bcc53f7493202167ddef4ff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780928"/>
            <a:ext cx="208823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://www.kurort-news.ru/icon/news2/225x150/33957_146832902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4941168"/>
            <a:ext cx="2376264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://900igr.net/up/datai/113000/0026-028-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481736"/>
            <a:ext cx="19442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urlosenok.ru/wp-content/uploads/2012/05/0_6d3cc_78bf13e6_orig-300x22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2924944"/>
            <a:ext cx="2736304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http://www.qafactory.ru/lsilucmile/2945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1268760"/>
            <a:ext cx="2664296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5-конечная звезда 16"/>
          <p:cNvSpPr/>
          <p:nvPr/>
        </p:nvSpPr>
        <p:spPr>
          <a:xfrm>
            <a:off x="5076056" y="1196752"/>
            <a:ext cx="1584176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6804248" y="3140968"/>
            <a:ext cx="1584176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5076056" y="4725144"/>
            <a:ext cx="1584176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Составь правило безопасности жизнедеятельности</a:t>
            </a:r>
          </a:p>
        </p:txBody>
      </p:sp>
      <p:pic>
        <p:nvPicPr>
          <p:cNvPr id="4" name="Содержимое 3" descr="https://im3-tub-ru.yandex.net/i?id=e3b2542de33dc847b3be4f4c26991fbf&amp;n=33&amp;h=215&amp;w=306"/>
          <p:cNvPicPr>
            <a:picLocks noGrp="1"/>
          </p:cNvPicPr>
          <p:nvPr>
            <p:ph sz="quarter" idx="1"/>
          </p:nvPr>
        </p:nvPicPr>
        <p:blipFill>
          <a:blip r:embed="rId4" cstate="print"/>
          <a:srcRect l="2872" t="4469" r="1958" b="14525"/>
          <a:stretch>
            <a:fillRect/>
          </a:stretch>
        </p:blipFill>
        <p:spPr bwMode="auto">
          <a:xfrm>
            <a:off x="395536" y="1628800"/>
            <a:ext cx="352839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a2b2.ru/storage/images/kindergardens/8847/section/29567/26139_1.jpeg"/>
          <p:cNvPicPr/>
          <p:nvPr/>
        </p:nvPicPr>
        <p:blipFill>
          <a:blip r:embed="rId5" cstate="print"/>
          <a:srcRect t="4338" b="24093"/>
          <a:stretch>
            <a:fillRect/>
          </a:stretch>
        </p:blipFill>
        <p:spPr bwMode="auto">
          <a:xfrm>
            <a:off x="5220072" y="1700808"/>
            <a:ext cx="329792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im0-tub-ru.yandex.net/i?id=ea70714e8211fa4f6d7bd30dd6eda25e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4365104"/>
            <a:ext cx="338437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child.sormlib.nnov.ru/files/bezopasnost/pravila3.jpg"/>
          <p:cNvPicPr/>
          <p:nvPr/>
        </p:nvPicPr>
        <p:blipFill>
          <a:blip r:embed="rId7" cstate="print"/>
          <a:srcRect t="18362" b="31921"/>
          <a:stretch>
            <a:fillRect/>
          </a:stretch>
        </p:blipFill>
        <p:spPr bwMode="auto">
          <a:xfrm>
            <a:off x="899592" y="4365104"/>
            <a:ext cx="3312368" cy="229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Составь правило безопасности жизнедеятельности</a:t>
            </a:r>
            <a:endParaRPr lang="ru-RU" dirty="0"/>
          </a:p>
        </p:txBody>
      </p:sp>
      <p:pic>
        <p:nvPicPr>
          <p:cNvPr id="4" name="Содержимое 3" descr="http://svitppt.com.ua/images/50/49316/960/img12.jpg"/>
          <p:cNvPicPr>
            <a:picLocks noGrp="1"/>
          </p:cNvPicPr>
          <p:nvPr>
            <p:ph sz="quarter" idx="1"/>
          </p:nvPr>
        </p:nvPicPr>
        <p:blipFill>
          <a:blip r:embed="rId4" cstate="print"/>
          <a:srcRect l="5833" t="21798" r="7243" b="10758"/>
          <a:stretch>
            <a:fillRect/>
          </a:stretch>
        </p:blipFill>
        <p:spPr bwMode="auto">
          <a:xfrm>
            <a:off x="611560" y="1556792"/>
            <a:ext cx="338437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studfiles.ru/html/2706/628/html_BZZJHqtTzD.w1Dz/htmlconvd-Id7NfD_html_51a54bb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556792"/>
            <a:ext cx="338437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900igr.net/datai/okruzhajuschij-mir/Opasnosti-doma-i-na-ulitse/0004-011-Kipjatok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221088"/>
            <a:ext cx="295232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907704" y="260350"/>
            <a:ext cx="5688632" cy="777875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Телефоны</a:t>
            </a:r>
          </a:p>
        </p:txBody>
      </p:sp>
      <p:pic>
        <p:nvPicPr>
          <p:cNvPr id="6" name="Содержимое 5" descr="https://im0-tub-ru.yandex.net/i?id=026f2ab5e2b557a39eb4a16a53e2d676&amp;n=33&amp;h=215&amp;w=300"/>
          <p:cNvPicPr>
            <a:picLocks noGrp="1"/>
          </p:cNvPicPr>
          <p:nvPr>
            <p:ph sz="quarter" idx="4294967295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123728" y="5229200"/>
            <a:ext cx="24479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14"/>
          <p:cNvSpPr>
            <a:spLocks noGrp="1"/>
          </p:cNvSpPr>
          <p:nvPr>
            <p:ph sz="quarter" idx="4294967295"/>
          </p:nvPr>
        </p:nvSpPr>
        <p:spPr>
          <a:xfrm>
            <a:off x="5436096" y="1628800"/>
            <a:ext cx="275800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01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02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03</a:t>
            </a:r>
          </a:p>
        </p:txBody>
      </p:sp>
      <p:pic>
        <p:nvPicPr>
          <p:cNvPr id="7" name="Рисунок 6" descr="https://im3-tub-ru.yandex.net/i?id=3876efc33fd27828a3cd6757629ece75-l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1196752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2-tub-ru.yandex.net/i?id=7e26dbd9c372374b08689f7ceae70466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212976"/>
            <a:ext cx="1944216" cy="18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 flipH="1" flipV="1">
            <a:off x="4644008" y="2780928"/>
            <a:ext cx="79208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99992" y="2060848"/>
            <a:ext cx="1008112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4572000" y="4293096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AutoShape 6" descr="https://cdn5.imgbb.ru/community/117/1174333/201506/0f37f3f1aa42346a5db9f7320fd3f2e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s://cdn5.imgbb.ru/community/117/1174333/201506/0f37f3f1aa42346a5db9f7320fd3f2e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https://cdn5.imgbb.ru/community/117/1174333/201506/0f37f3f1aa42346a5db9f7320fd3f2e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70" name="Picture 18" descr="http://picsvision.ru/images/180907_blog-7750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21088"/>
            <a:ext cx="3350095" cy="2351509"/>
          </a:xfrm>
          <a:prstGeom prst="rect">
            <a:avLst/>
          </a:prstGeom>
          <a:noFill/>
        </p:spPr>
      </p:pic>
      <p:pic>
        <p:nvPicPr>
          <p:cNvPr id="9" name="Picture 16" descr="http://picsvision.ru/images/180907_blog-7750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117" y="4049688"/>
            <a:ext cx="4000883" cy="2808312"/>
          </a:xfrm>
          <a:prstGeom prst="rect">
            <a:avLst/>
          </a:prstGeom>
          <a:noFill/>
        </p:spPr>
      </p:pic>
      <p:pic>
        <p:nvPicPr>
          <p:cNvPr id="10" name="Picture 16" descr="http://picsvision.ru/images/180907_blog-7750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32656"/>
            <a:ext cx="2667255" cy="1872208"/>
          </a:xfrm>
          <a:prstGeom prst="rect">
            <a:avLst/>
          </a:prstGeom>
          <a:noFill/>
        </p:spPr>
      </p:pic>
      <p:pic>
        <p:nvPicPr>
          <p:cNvPr id="1026" name="Picture 2" descr="http://www.playcast.ru/uploads/2012/12/23/428524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91406"/>
            <a:ext cx="2880319" cy="3993777"/>
          </a:xfrm>
          <a:prstGeom prst="rect">
            <a:avLst/>
          </a:prstGeom>
          <a:noFill/>
        </p:spPr>
      </p:pic>
      <p:pic>
        <p:nvPicPr>
          <p:cNvPr id="1030" name="Picture 6" descr="http://cs5-1.4pda.to/237473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1844824"/>
            <a:ext cx="4509117" cy="4509120"/>
          </a:xfrm>
          <a:prstGeom prst="rect">
            <a:avLst/>
          </a:prstGeom>
          <a:noFill/>
        </p:spPr>
      </p:pic>
      <p:pic>
        <p:nvPicPr>
          <p:cNvPr id="14" name="Picture 2" descr="http://www.playcast.ru/uploads/2012/12/23/428524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4398" y="-243408"/>
            <a:ext cx="3446074" cy="37444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circle/>
        <p:sndAc>
          <p:stSnd>
            <p:snd r:embed="rId3" name="explode.wav"/>
          </p:stSnd>
        </p:sndAc>
      </p:transition>
    </mc:Choice>
    <mc:Fallback xmlns="">
      <p:transition spd="slow">
        <p:circle/>
        <p:sndAc>
          <p:stSnd>
            <p:snd r:embed="rId7" name="explode.wav"/>
          </p:stSnd>
        </p:sndAc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950</TotalTime>
  <Words>790</Words>
  <Application>Microsoft Office PowerPoint</Application>
  <PresentationFormat>Экран (4:3)</PresentationFormat>
  <Paragraphs>97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Опасные - не опасные предметы</vt:lpstr>
      <vt:lpstr>ЭТО НАДО ЗНАТЬ ВСЕМ</vt:lpstr>
      <vt:lpstr>Можно – нельзя в природе</vt:lpstr>
      <vt:lpstr>Составь правило безопасности жизнедеятельности</vt:lpstr>
      <vt:lpstr>Составь правило безопасности жизнедеятельности</vt:lpstr>
      <vt:lpstr>Телефоны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Любовь Яковлева</cp:lastModifiedBy>
  <cp:revision>105</cp:revision>
  <dcterms:modified xsi:type="dcterms:W3CDTF">2020-06-22T09:02:36Z</dcterms:modified>
</cp:coreProperties>
</file>