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214422"/>
            <a:ext cx="7851648" cy="221457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Лепка из кондитерской мастики как средство социально-коммуникативного развития детей младшего дошкольного возраста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86380" y="4929198"/>
            <a:ext cx="3244592" cy="142876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+mj-lt"/>
              </a:rPr>
              <a:t>ГБДОУ №65</a:t>
            </a:r>
          </a:p>
          <a:p>
            <a:r>
              <a:rPr lang="ru-RU" dirty="0" smtClean="0">
                <a:latin typeface="+mj-lt"/>
              </a:rPr>
              <a:t>Воспитатели</a:t>
            </a:r>
          </a:p>
          <a:p>
            <a:r>
              <a:rPr lang="ru-RU" dirty="0" smtClean="0">
                <a:latin typeface="+mj-lt"/>
              </a:rPr>
              <a:t>Берген А. А.</a:t>
            </a:r>
          </a:p>
          <a:p>
            <a:r>
              <a:rPr lang="ru-RU" dirty="0" err="1" smtClean="0">
                <a:latin typeface="+mj-lt"/>
              </a:rPr>
              <a:t>Давтян</a:t>
            </a:r>
            <a:r>
              <a:rPr lang="ru-RU" dirty="0" smtClean="0">
                <a:latin typeface="+mj-lt"/>
              </a:rPr>
              <a:t> Л. Р.</a:t>
            </a:r>
            <a:endParaRPr lang="ru-RU" dirty="0">
              <a:latin typeface="+mj-lt"/>
            </a:endParaRPr>
          </a:p>
        </p:txBody>
      </p:sp>
      <p:pic>
        <p:nvPicPr>
          <p:cNvPr id="4" name="Рисунок 3" descr="ehbLudLods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129714" y="2299386"/>
            <a:ext cx="3098622" cy="550072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3100" dirty="0" smtClean="0">
                <a:latin typeface="+mj-lt"/>
              </a:rPr>
              <a:t>Цель: </a:t>
            </a:r>
            <a:r>
              <a:rPr lang="ru-RU" dirty="0" smtClean="0">
                <a:latin typeface="+mj-lt"/>
              </a:rPr>
              <a:t>формирование интереса к лепке, закрепление представлений детей о свойствах пластической массы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>
                <a:latin typeface="+mj-lt"/>
              </a:rPr>
              <a:t>Задачи:</a:t>
            </a:r>
            <a:r>
              <a:rPr lang="ru-RU" dirty="0" smtClean="0">
                <a:latin typeface="+mj-lt"/>
              </a:rPr>
              <a:t/>
            </a:r>
            <a:br>
              <a:rPr lang="ru-RU" dirty="0" smtClean="0">
                <a:latin typeface="+mj-lt"/>
              </a:rPr>
            </a:br>
            <a:r>
              <a:rPr lang="ru-RU" u="sng" dirty="0" smtClean="0">
                <a:latin typeface="+mj-lt"/>
              </a:rPr>
              <a:t>ОО художественно-эстетическое развитие </a:t>
            </a:r>
            <a:r>
              <a:rPr lang="ru-RU" dirty="0" smtClean="0">
                <a:latin typeface="+mj-lt"/>
              </a:rPr>
              <a:t>- учить раскатывать комочки прямыми и круговыми движениями, пользоваться готовыми формами для вырезывания частей предмета, учить создавать предметы, состоящие из нескольких частей, соединять их путем прижимания друг к другу</a:t>
            </a:r>
            <a:br>
              <a:rPr lang="ru-RU" dirty="0" smtClean="0">
                <a:latin typeface="+mj-lt"/>
              </a:rPr>
            </a:br>
            <a:r>
              <a:rPr lang="ru-RU" u="sng" dirty="0" smtClean="0">
                <a:latin typeface="+mj-lt"/>
              </a:rPr>
              <a:t>ОО социально-коммуникативное развитие </a:t>
            </a:r>
            <a:r>
              <a:rPr lang="ru-RU" dirty="0" smtClean="0">
                <a:latin typeface="+mj-lt"/>
              </a:rPr>
              <a:t>- формировать уважительное , внимательное и заботливое отношение к своей семье и близким</a:t>
            </a:r>
            <a:br>
              <a:rPr lang="ru-RU" dirty="0" smtClean="0">
                <a:latin typeface="+mj-lt"/>
              </a:rPr>
            </a:br>
            <a:r>
              <a:rPr lang="ru-RU" u="sng" dirty="0" smtClean="0">
                <a:latin typeface="+mj-lt"/>
              </a:rPr>
              <a:t>ОО речевое развитие </a:t>
            </a:r>
            <a:r>
              <a:rPr lang="ru-RU" dirty="0" smtClean="0">
                <a:latin typeface="+mj-lt"/>
              </a:rPr>
              <a:t>- учить детей различать и называть существенные детали изделий, формировать потребность делиться своими впечатлениями с родителями</a:t>
            </a:r>
            <a:br>
              <a:rPr lang="ru-RU" dirty="0" smtClean="0">
                <a:latin typeface="+mj-lt"/>
              </a:rPr>
            </a:br>
            <a:r>
              <a:rPr lang="ru-RU" u="sng" dirty="0" smtClean="0">
                <a:latin typeface="+mj-lt"/>
              </a:rPr>
              <a:t>ОО познавательное развитие </a:t>
            </a:r>
            <a:r>
              <a:rPr lang="ru-RU" dirty="0" smtClean="0">
                <a:latin typeface="+mj-lt"/>
              </a:rPr>
              <a:t>- продолжать знакомить с геометрическими фигурами, расширять представления о растениях и предметах</a:t>
            </a:r>
            <a:br>
              <a:rPr lang="ru-RU" dirty="0" smtClean="0">
                <a:latin typeface="+mj-lt"/>
              </a:rPr>
            </a:br>
            <a:r>
              <a:rPr lang="ru-RU" u="sng" dirty="0" smtClean="0">
                <a:latin typeface="+mj-lt"/>
              </a:rPr>
              <a:t>ОО физическое развитие </a:t>
            </a:r>
            <a:r>
              <a:rPr lang="ru-RU" dirty="0" smtClean="0">
                <a:latin typeface="+mj-lt"/>
              </a:rPr>
              <a:t>- стимулировать развитие мелкой моторики рук.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Демонстрация опыта подделок совместно с детьми «Снежинки», «Подарок папе»</a:t>
            </a:r>
            <a:endParaRPr lang="ru-RU" sz="3200" dirty="0"/>
          </a:p>
        </p:txBody>
      </p:sp>
      <p:pic>
        <p:nvPicPr>
          <p:cNvPr id="4" name="Содержимое 3" descr="EdifEJBpt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43504" y="2071678"/>
            <a:ext cx="2978496" cy="4295263"/>
          </a:xfrm>
        </p:spPr>
      </p:pic>
      <p:pic>
        <p:nvPicPr>
          <p:cNvPr id="5" name="Рисунок 4" descr="D0EKXFhJEL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2071678"/>
            <a:ext cx="3214692" cy="42862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+mj-lt"/>
              </a:rPr>
              <a:t>Мастика (различных цветов)</a:t>
            </a:r>
          </a:p>
          <a:p>
            <a:r>
              <a:rPr lang="ru-RU" sz="2800" dirty="0" smtClean="0">
                <a:latin typeface="+mj-lt"/>
              </a:rPr>
              <a:t>Формочки</a:t>
            </a:r>
          </a:p>
          <a:p>
            <a:r>
              <a:rPr lang="ru-RU" sz="2800" dirty="0" smtClean="0">
                <a:latin typeface="+mj-lt"/>
              </a:rPr>
              <a:t>Гладкая доска</a:t>
            </a:r>
          </a:p>
          <a:p>
            <a:r>
              <a:rPr lang="ru-RU" sz="2800" dirty="0" smtClean="0">
                <a:latin typeface="+mj-lt"/>
              </a:rPr>
              <a:t>Пищевая плёнка</a:t>
            </a:r>
          </a:p>
          <a:p>
            <a:r>
              <a:rPr lang="ru-RU" sz="2800" dirty="0" smtClean="0">
                <a:latin typeface="+mj-lt"/>
              </a:rPr>
              <a:t>Вода</a:t>
            </a:r>
          </a:p>
          <a:p>
            <a:r>
              <a:rPr lang="ru-RU" sz="2800" dirty="0" smtClean="0">
                <a:latin typeface="+mj-lt"/>
              </a:rPr>
              <a:t>Кисти</a:t>
            </a:r>
          </a:p>
          <a:p>
            <a:r>
              <a:rPr lang="ru-RU" sz="2800" dirty="0" smtClean="0">
                <a:latin typeface="+mj-lt"/>
              </a:rPr>
              <a:t>Перчатки или антисептик</a:t>
            </a:r>
            <a:endParaRPr lang="ru-RU" sz="2800" dirty="0">
              <a:latin typeface="+mj-lt"/>
            </a:endParaRPr>
          </a:p>
        </p:txBody>
      </p:sp>
      <p:pic>
        <p:nvPicPr>
          <p:cNvPr id="5" name="Рисунок 4" descr="okrascenaja-mastik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84" y="4418829"/>
            <a:ext cx="3000396" cy="2439171"/>
          </a:xfrm>
          <a:prstGeom prst="rect">
            <a:avLst/>
          </a:prstGeom>
        </p:spPr>
      </p:pic>
      <p:pic>
        <p:nvPicPr>
          <p:cNvPr id="4" name="Рисунок 3" descr="formochk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2428868"/>
            <a:ext cx="4429156" cy="242889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EORX8JRDpH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1" y="3305156"/>
            <a:ext cx="2500330" cy="3333773"/>
          </a:xfrm>
        </p:spPr>
      </p:pic>
      <p:pic>
        <p:nvPicPr>
          <p:cNvPr id="9" name="Рисунок 8" descr="agpSYUagyK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1357298"/>
            <a:ext cx="2357454" cy="3143272"/>
          </a:xfrm>
          <a:prstGeom prst="rect">
            <a:avLst/>
          </a:prstGeom>
        </p:spPr>
      </p:pic>
      <p:pic>
        <p:nvPicPr>
          <p:cNvPr id="10" name="Рисунок 9" descr="ECY6ETf24O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43240" y="2000240"/>
            <a:ext cx="2714626" cy="3619502"/>
          </a:xfrm>
          <a:prstGeom prst="rect">
            <a:avLst/>
          </a:prstGeom>
        </p:spPr>
      </p:pic>
      <p:pic>
        <p:nvPicPr>
          <p:cNvPr id="11" name="Рисунок 10" descr="mVVC6sjakk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29322" y="357166"/>
            <a:ext cx="2857520" cy="3810026"/>
          </a:xfrm>
          <a:prstGeom prst="rect">
            <a:avLst/>
          </a:prstGeom>
        </p:spPr>
      </p:pic>
      <p:pic>
        <p:nvPicPr>
          <p:cNvPr id="12" name="Рисунок 11" descr="z6oT6FYEimc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72198" y="3286124"/>
            <a:ext cx="2500312" cy="333374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Tm4Zvoj3t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5988616" y="3401382"/>
            <a:ext cx="2770576" cy="3540192"/>
          </a:xfrm>
          <a:prstGeom prst="rect">
            <a:avLst/>
          </a:prstGeom>
        </p:spPr>
      </p:pic>
      <p:pic>
        <p:nvPicPr>
          <p:cNvPr id="4" name="Содержимое 3" descr="aeXdEFOvYaQ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2844" y="785794"/>
            <a:ext cx="2684268" cy="3579024"/>
          </a:xfrm>
        </p:spPr>
      </p:pic>
      <p:pic>
        <p:nvPicPr>
          <p:cNvPr id="5" name="Рисунок 4" descr="OPhBfhv4FeQ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14612" y="1428736"/>
            <a:ext cx="3357586" cy="447678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115328" cy="918418"/>
          </a:xfrm>
        </p:spPr>
        <p:txBody>
          <a:bodyPr/>
          <a:lstStyle/>
          <a:p>
            <a:pPr algn="ctr"/>
            <a:r>
              <a:rPr lang="ru-RU" dirty="0" smtClean="0"/>
              <a:t>«Подарок мамочке»</a:t>
            </a:r>
            <a:endParaRPr lang="ru-RU" dirty="0"/>
          </a:p>
        </p:txBody>
      </p:sp>
      <p:pic>
        <p:nvPicPr>
          <p:cNvPr id="4" name="Содержимое 3" descr="ehbLudLods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857364"/>
            <a:ext cx="3292078" cy="4389437"/>
          </a:xfrm>
        </p:spPr>
      </p:pic>
      <p:pic>
        <p:nvPicPr>
          <p:cNvPr id="5" name="Рисунок 4" descr="HRqLM55dJ_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1857364"/>
            <a:ext cx="3286148" cy="438153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orm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30" y="2435648"/>
            <a:ext cx="4643470" cy="4422352"/>
          </a:xfrm>
          <a:prstGeom prst="rect">
            <a:avLst/>
          </a:prstGeom>
        </p:spPr>
      </p:pic>
      <p:pic>
        <p:nvPicPr>
          <p:cNvPr id="4" name="Содержимое 3" descr="cveti-iz-mastiki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4282" y="214290"/>
            <a:ext cx="5217847" cy="350046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428868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</TotalTime>
  <Words>78</Words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Лепка из кондитерской мастики как средство социально-коммуникативного развития детей младшего дошкольного возраста</vt:lpstr>
      <vt:lpstr>Слайд 2</vt:lpstr>
      <vt:lpstr>Демонстрация опыта подделок совместно с детьми «Снежинки», «Подарок папе»</vt:lpstr>
      <vt:lpstr>Материалы:</vt:lpstr>
      <vt:lpstr>Слайд 5</vt:lpstr>
      <vt:lpstr>Слайд 6</vt:lpstr>
      <vt:lpstr>«Подарок мамочке»</vt:lpstr>
      <vt:lpstr>Слайд 8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Лепка из кондитерской мастики как средство социально-коммуникативного развития детей младшего дошкольного возраста</dc:title>
  <cp:lastModifiedBy>User</cp:lastModifiedBy>
  <cp:revision>9</cp:revision>
  <dcterms:modified xsi:type="dcterms:W3CDTF">2020-02-16T23:21:39Z</dcterms:modified>
</cp:coreProperties>
</file>