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4"/>
  </p:notesMasterIdLst>
  <p:sldIdLst>
    <p:sldId id="256" r:id="rId2"/>
    <p:sldId id="295" r:id="rId3"/>
    <p:sldId id="296" r:id="rId4"/>
    <p:sldId id="297" r:id="rId5"/>
    <p:sldId id="298" r:id="rId6"/>
    <p:sldId id="257" r:id="rId7"/>
    <p:sldId id="260" r:id="rId8"/>
    <p:sldId id="276" r:id="rId9"/>
    <p:sldId id="271" r:id="rId10"/>
    <p:sldId id="277" r:id="rId11"/>
    <p:sldId id="263" r:id="rId12"/>
    <p:sldId id="264" r:id="rId13"/>
    <p:sldId id="265" r:id="rId14"/>
    <p:sldId id="266" r:id="rId15"/>
    <p:sldId id="267" r:id="rId16"/>
    <p:sldId id="294" r:id="rId17"/>
    <p:sldId id="272" r:id="rId18"/>
    <p:sldId id="275" r:id="rId19"/>
    <p:sldId id="269" r:id="rId20"/>
    <p:sldId id="268" r:id="rId21"/>
    <p:sldId id="274" r:id="rId22"/>
    <p:sldId id="273" r:id="rId23"/>
    <p:sldId id="283" r:id="rId24"/>
    <p:sldId id="286" r:id="rId25"/>
    <p:sldId id="287" r:id="rId26"/>
    <p:sldId id="288" r:id="rId27"/>
    <p:sldId id="289" r:id="rId28"/>
    <p:sldId id="291" r:id="rId29"/>
    <p:sldId id="299" r:id="rId30"/>
    <p:sldId id="301" r:id="rId31"/>
    <p:sldId id="302" r:id="rId32"/>
    <p:sldId id="303" r:id="rId33"/>
    <p:sldId id="305" r:id="rId34"/>
    <p:sldId id="306" r:id="rId35"/>
    <p:sldId id="307" r:id="rId36"/>
    <p:sldId id="309" r:id="rId37"/>
    <p:sldId id="308" r:id="rId38"/>
    <p:sldId id="311" r:id="rId39"/>
    <p:sldId id="312" r:id="rId40"/>
    <p:sldId id="313" r:id="rId41"/>
    <p:sldId id="304" r:id="rId42"/>
    <p:sldId id="279" r:id="rId4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295B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48ED08-D4E0-4978-93A1-1C1C12257C6A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C79770-D1B9-4FE7-B297-49F562BFBE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14730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848F8-0A33-468B-8FB9-2A9D6437016F}" type="datetimeFigureOut">
              <a:rPr lang="ru-RU" smtClean="0"/>
              <a:pPr/>
              <a:t>27.05.2020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4C2C2-A235-46C5-956D-40F442998A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848F8-0A33-468B-8FB9-2A9D6437016F}" type="datetimeFigureOut">
              <a:rPr lang="ru-RU" smtClean="0"/>
              <a:pPr/>
              <a:t>27.05.2020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4C2C2-A235-46C5-956D-40F442998A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848F8-0A33-468B-8FB9-2A9D6437016F}" type="datetimeFigureOut">
              <a:rPr lang="ru-RU" smtClean="0"/>
              <a:pPr/>
              <a:t>27.05.2020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4C2C2-A235-46C5-956D-40F442998A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848F8-0A33-468B-8FB9-2A9D6437016F}" type="datetimeFigureOut">
              <a:rPr lang="ru-RU" smtClean="0"/>
              <a:pPr/>
              <a:t>27.05.2020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4C2C2-A235-46C5-956D-40F442998A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848F8-0A33-468B-8FB9-2A9D6437016F}" type="datetimeFigureOut">
              <a:rPr lang="ru-RU" smtClean="0"/>
              <a:pPr/>
              <a:t>27.05.2020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4C2C2-A235-46C5-956D-40F442998A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848F8-0A33-468B-8FB9-2A9D6437016F}" type="datetimeFigureOut">
              <a:rPr lang="ru-RU" smtClean="0"/>
              <a:pPr/>
              <a:t>27.05.2020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4C2C2-A235-46C5-956D-40F442998A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848F8-0A33-468B-8FB9-2A9D6437016F}" type="datetimeFigureOut">
              <a:rPr lang="ru-RU" smtClean="0"/>
              <a:pPr/>
              <a:t>27.05.2020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4C2C2-A235-46C5-956D-40F442998A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848F8-0A33-468B-8FB9-2A9D6437016F}" type="datetimeFigureOut">
              <a:rPr lang="ru-RU" smtClean="0"/>
              <a:pPr/>
              <a:t>27.05.2020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4C2C2-A235-46C5-956D-40F442998A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848F8-0A33-468B-8FB9-2A9D6437016F}" type="datetimeFigureOut">
              <a:rPr lang="ru-RU" smtClean="0"/>
              <a:pPr/>
              <a:t>27.05.2020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4C2C2-A235-46C5-956D-40F442998A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848F8-0A33-468B-8FB9-2A9D6437016F}" type="datetimeFigureOut">
              <a:rPr lang="ru-RU" smtClean="0"/>
              <a:pPr/>
              <a:t>27.05.2020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4C2C2-A235-46C5-956D-40F442998A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848F8-0A33-468B-8FB9-2A9D6437016F}" type="datetimeFigureOut">
              <a:rPr lang="ru-RU" smtClean="0"/>
              <a:pPr/>
              <a:t>27.05.2020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4C2C2-A235-46C5-956D-40F442998A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duotone>
              <a:prstClr val="black"/>
              <a:schemeClr val="accent3">
                <a:tint val="45000"/>
                <a:satMod val="400000"/>
              </a:schemeClr>
            </a:duotone>
            <a:lum bright="-8000" contrast="26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8848F8-0A33-468B-8FB9-2A9D6437016F}" type="datetimeFigureOut">
              <a:rPr lang="ru-RU" smtClean="0"/>
              <a:pPr/>
              <a:t>27.05.2020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74C2C2-A235-46C5-956D-40F442998A0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heel spokes="8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homefamily.rin.ru/images/articles/ow14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//upload.wikimedia.org/wikipedia/ru/2/2a/Crease_pattern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ru.wikipedia.org/wiki/%D0%A4%D0%B0%D0%B9%D0%BB:Wet-folding_bull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img-fotki.yandex.ru/get/2/beregh11.0/0_1555_1f820d97_X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9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9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1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9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jpe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g.megaobzor.com/masha/2233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hyperlink" Target="http://img1.liveinternet.ru/images/foto/b/3/21/2235021/f_11664949.gif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428604"/>
            <a:ext cx="7155678" cy="62413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  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5643578"/>
            <a:ext cx="6400800" cy="823906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solidFill>
                  <a:srgbClr val="002060"/>
                </a:solidFill>
                <a:latin typeface="+mj-lt"/>
              </a:rPr>
              <a:t>Воспитатель высшей категории МДОБУ №4 «Лукоморье»</a:t>
            </a:r>
          </a:p>
          <a:p>
            <a:r>
              <a:rPr lang="ru-RU" sz="1800" b="1" dirty="0" smtClean="0">
                <a:solidFill>
                  <a:srgbClr val="002060"/>
                </a:solidFill>
                <a:latin typeface="+mj-lt"/>
              </a:rPr>
              <a:t>Величкова И.О.</a:t>
            </a:r>
          </a:p>
          <a:p>
            <a:r>
              <a:rPr lang="ru-RU" sz="1800" b="1" dirty="0" smtClean="0">
                <a:solidFill>
                  <a:srgbClr val="002060"/>
                </a:solidFill>
                <a:latin typeface="+mj-lt"/>
              </a:rPr>
              <a:t>2020 г.</a:t>
            </a:r>
          </a:p>
        </p:txBody>
      </p:sp>
      <p:pic>
        <p:nvPicPr>
          <p:cNvPr id="5" name="Picture 2" descr="C:\Users\пользователь\Desktop\depositphotos_22890578-stock-photo-spring-snowdrop-flower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019574"/>
            <a:ext cx="4536504" cy="3425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331640" y="548681"/>
            <a:ext cx="669674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chemeClr val="accent6">
                    <a:lumMod val="75000"/>
                  </a:schemeClr>
                </a:solidFill>
              </a:rPr>
              <a:t>Мастер-класс по оригами</a:t>
            </a:r>
            <a:r>
              <a:rPr lang="ru-RU" sz="4000" b="1" dirty="0">
                <a:solidFill>
                  <a:srgbClr val="0070C0"/>
                </a:solidFill>
              </a:rPr>
              <a:t/>
            </a:r>
            <a:br>
              <a:rPr lang="ru-RU" sz="4000" b="1" dirty="0">
                <a:solidFill>
                  <a:srgbClr val="0070C0"/>
                </a:solidFill>
              </a:rPr>
            </a:br>
            <a:r>
              <a:rPr lang="ru-RU" sz="4000" b="1" dirty="0" smtClean="0">
                <a:solidFill>
                  <a:srgbClr val="0070C0"/>
                </a:solidFill>
              </a:rPr>
              <a:t>«Волшебное превращение</a:t>
            </a:r>
            <a:r>
              <a:rPr lang="ru-RU" sz="4000" dirty="0" smtClean="0">
                <a:solidFill>
                  <a:srgbClr val="0070C0"/>
                </a:solidFill>
              </a:rPr>
              <a:t>»</a:t>
            </a:r>
          </a:p>
          <a:p>
            <a:pPr algn="ctr"/>
            <a:endParaRPr lang="ru-RU" sz="4000" dirty="0">
              <a:solidFill>
                <a:srgbClr val="0070C0"/>
              </a:solidFill>
            </a:endParaRPr>
          </a:p>
          <a:p>
            <a:pPr algn="ctr"/>
            <a:endParaRPr lang="ru-RU" sz="4000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71438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Условные знаки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2" name="Picture 2" descr="Картинки по запросу картинка оригами условные знаки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255" y="980728"/>
            <a:ext cx="7734199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9554" y="1785926"/>
            <a:ext cx="4714752" cy="2554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0" dirty="0" smtClean="0">
                <a:solidFill>
                  <a:srgbClr val="663300"/>
                </a:solidFill>
                <a:latin typeface="Comic Sans MS" pitchFamily="66" charset="0"/>
              </a:rPr>
              <a:t> </a:t>
            </a:r>
            <a:r>
              <a:rPr lang="ru-RU" sz="8000" dirty="0" smtClean="0">
                <a:solidFill>
                  <a:srgbClr val="002060"/>
                </a:solidFill>
                <a:latin typeface="Comic Sans MS" pitchFamily="66" charset="0"/>
              </a:rPr>
              <a:t>Виды</a:t>
            </a:r>
          </a:p>
          <a:p>
            <a:pPr algn="ctr"/>
            <a:r>
              <a:rPr lang="ru-RU" sz="8000" dirty="0" smtClean="0">
                <a:solidFill>
                  <a:srgbClr val="002060"/>
                </a:solidFill>
                <a:latin typeface="Comic Sans MS" pitchFamily="66" charset="0"/>
              </a:rPr>
              <a:t> оригами</a:t>
            </a:r>
            <a:endParaRPr lang="ru-RU" sz="8000" dirty="0">
              <a:solidFill>
                <a:srgbClr val="00206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Простое  оригами</a:t>
            </a:r>
            <a:endParaRPr lang="ru-RU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4" name="Picture 9" descr="Картинка 1 из 11571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1357298"/>
            <a:ext cx="3848032" cy="38576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 contourW="88900">
            <a:contourClr>
              <a:schemeClr val="accent6">
                <a:lumMod val="75000"/>
              </a:schemeClr>
            </a:contourClr>
          </a:sp3d>
        </p:spPr>
      </p:pic>
      <p:pic>
        <p:nvPicPr>
          <p:cNvPr id="6146" name="Picture 2" descr="http://www.origaminew.ru/images/smooth_gallery/ptitsa_mashushchaya_krilami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0628" y="2500306"/>
            <a:ext cx="3786214" cy="398974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 contourW="88900">
            <a:contourClr>
              <a:schemeClr val="accent6">
                <a:lumMod val="75000"/>
              </a:schemeClr>
            </a:contourClr>
          </a:sp3d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663300"/>
                </a:solidFill>
              </a:rPr>
              <a:t/>
            </a:r>
            <a:br>
              <a:rPr lang="ru-RU" dirty="0" smtClean="0">
                <a:solidFill>
                  <a:srgbClr val="66330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Модульное  оригами</a:t>
            </a:r>
            <a:r>
              <a:rPr lang="ru-RU" dirty="0" smtClean="0">
                <a:solidFill>
                  <a:srgbClr val="663300"/>
                </a:solidFill>
              </a:rPr>
              <a:t/>
            </a:r>
            <a:br>
              <a:rPr lang="ru-RU" dirty="0" smtClean="0">
                <a:solidFill>
                  <a:srgbClr val="663300"/>
                </a:solidFill>
              </a:rPr>
            </a:br>
            <a:endParaRPr lang="ru-RU" dirty="0"/>
          </a:p>
        </p:txBody>
      </p:sp>
      <p:pic>
        <p:nvPicPr>
          <p:cNvPr id="5122" name="Picture 2" descr="http://origamka.ru/uploads/posts/2012-01/1326306564_011.1.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143504" y="1000108"/>
            <a:ext cx="3500462" cy="463594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124" name="Picture 4" descr="http://img.vrukodelii.com/wp-content/uploads/2011/03/modulnoe-origami-cvety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34" y="2000240"/>
            <a:ext cx="3429024" cy="464739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663300"/>
                </a:solidFill>
                <a:latin typeface="Comic Sans MS" pitchFamily="66" charset="0"/>
              </a:rPr>
              <a:t/>
            </a:r>
            <a:br>
              <a:rPr lang="ru-RU" b="1" dirty="0" smtClean="0">
                <a:solidFill>
                  <a:srgbClr val="663300"/>
                </a:solidFill>
                <a:latin typeface="Comic Sans MS" pitchFamily="66" charset="0"/>
              </a:rPr>
            </a:br>
            <a:r>
              <a:rPr lang="ru-RU" sz="4900" b="1" dirty="0" smtClean="0">
                <a:solidFill>
                  <a:srgbClr val="002060"/>
                </a:solidFill>
                <a:latin typeface="Comic Sans MS" pitchFamily="66" charset="0"/>
              </a:rPr>
              <a:t>Паттерн</a:t>
            </a:r>
            <a:r>
              <a:rPr lang="ru-RU" sz="4900" dirty="0" smtClean="0">
                <a:solidFill>
                  <a:srgbClr val="002060"/>
                </a:solidFill>
              </a:rPr>
              <a:t/>
            </a:r>
            <a:br>
              <a:rPr lang="ru-RU" sz="4900" dirty="0" smtClean="0">
                <a:solidFill>
                  <a:srgbClr val="002060"/>
                </a:solidFill>
              </a:rPr>
            </a:br>
            <a:endParaRPr lang="ru-RU" sz="4900" dirty="0">
              <a:solidFill>
                <a:srgbClr val="002060"/>
              </a:solidFill>
            </a:endParaRPr>
          </a:p>
        </p:txBody>
      </p:sp>
      <p:pic>
        <p:nvPicPr>
          <p:cNvPr id="4" name="Picture 6" descr="Файл:Crease pattern.jpg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57686" y="3571876"/>
            <a:ext cx="4508500" cy="300039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098" name="Picture 2" descr="https://c2.staticflickr.com/6/5035/7418156888_b2c76d775a_z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5721" y="1285860"/>
            <a:ext cx="4500594" cy="300274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Мокрое  складывание</a:t>
            </a:r>
            <a:endParaRPr lang="ru-RU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4" name="Picture 6" descr="300px-Wet-folding_bull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3214686"/>
            <a:ext cx="4071966" cy="337262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4" name="Picture 2" descr="http://iloppmarknad.ru/wp-content/uploads/2014/08/mokr-snake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14876" y="1285860"/>
            <a:ext cx="4205268" cy="303197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kreativekangaroo.files.wordpress.com/2012/06/20120615-02072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1571612"/>
            <a:ext cx="4003895" cy="392909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9" descr="origami9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3438" y="2571744"/>
            <a:ext cx="4172351" cy="400050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3143240" y="357166"/>
            <a:ext cx="283603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err="1" smtClean="0">
                <a:solidFill>
                  <a:srgbClr val="002060"/>
                </a:solidFill>
                <a:latin typeface="Comic Sans MS" pitchFamily="66" charset="0"/>
              </a:rPr>
              <a:t>Кусудама</a:t>
            </a:r>
            <a:endParaRPr lang="ru-RU" sz="4400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85786" y="571480"/>
            <a:ext cx="714379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Comic Sans MS" pitchFamily="66" charset="0"/>
              </a:rPr>
              <a:t>Оригами из денег</a:t>
            </a:r>
            <a:endParaRPr lang="ru-RU" sz="44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4" name="Picture 5" descr="61971353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29190" y="2071678"/>
            <a:ext cx="3810000" cy="444184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7" descr="67013303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2643182"/>
            <a:ext cx="4129008" cy="292895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428604"/>
            <a:ext cx="795602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Comic Sans MS" pitchFamily="66" charset="0"/>
              </a:rPr>
              <a:t>Железные модели оригами</a:t>
            </a:r>
            <a:endParaRPr lang="ru-RU" sz="4400" dirty="0">
              <a:solidFill>
                <a:srgbClr val="002060"/>
              </a:solidFill>
            </a:endParaRPr>
          </a:p>
        </p:txBody>
      </p:sp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2000240"/>
            <a:ext cx="3868840" cy="450059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6" descr="слон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2643182"/>
            <a:ext cx="4239833" cy="329407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Интересные факты</a:t>
            </a:r>
            <a:endParaRPr lang="ru-RU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142984"/>
            <a:ext cx="5000660" cy="5143536"/>
          </a:xfrm>
        </p:spPr>
        <p:txBody>
          <a:bodyPr>
            <a:normAutofit fontScale="92500"/>
          </a:bodyPr>
          <a:lstStyle/>
          <a:p>
            <a:pPr>
              <a:spcBef>
                <a:spcPct val="0"/>
              </a:spcBef>
              <a:buFontTx/>
              <a:buChar char="•"/>
              <a:defRPr/>
            </a:pPr>
            <a:endParaRPr lang="ru-RU" b="1" dirty="0" smtClean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spcBef>
                <a:spcPct val="0"/>
              </a:spcBef>
              <a:buFontTx/>
              <a:buChar char="•"/>
              <a:defRPr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Самый маленький японский журавлик был сложен из квадрата всего 1 мм.</a:t>
            </a:r>
          </a:p>
          <a:p>
            <a:pPr>
              <a:spcBef>
                <a:spcPct val="0"/>
              </a:spcBef>
              <a:buFontTx/>
              <a:buChar char="•"/>
              <a:defRPr/>
            </a:pPr>
            <a:endParaRPr lang="ru-RU" b="1" dirty="0" smtClean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spcBef>
                <a:spcPct val="0"/>
              </a:spcBef>
              <a:buFontTx/>
              <a:buChar char="•"/>
              <a:defRPr/>
            </a:pPr>
            <a:endParaRPr lang="ru-RU" b="1" dirty="0" smtClean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spcBef>
                <a:spcPct val="0"/>
              </a:spcBef>
              <a:buNone/>
              <a:defRPr/>
            </a:pPr>
            <a:endParaRPr lang="ru-RU" b="1" dirty="0" smtClean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spcBef>
                <a:spcPct val="0"/>
              </a:spcBef>
              <a:buFontTx/>
              <a:buChar char="•"/>
              <a:defRPr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Гигантский журавлик изготовлен из квадрата со сторонами в 33 метра!</a:t>
            </a:r>
          </a:p>
          <a:p>
            <a:pPr>
              <a:spcBef>
                <a:spcPct val="0"/>
              </a:spcBef>
              <a:buFontTx/>
              <a:buChar char="•"/>
              <a:defRPr/>
            </a:pPr>
            <a:endParaRPr lang="ru-RU" b="1" dirty="0" smtClean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spcBef>
                <a:spcPct val="0"/>
              </a:spcBef>
              <a:buFontTx/>
              <a:buChar char="•"/>
              <a:defRPr/>
            </a:pPr>
            <a:endParaRPr lang="ru-RU" b="1" dirty="0" smtClean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spcBef>
                <a:spcPct val="0"/>
              </a:spcBef>
              <a:buFontTx/>
              <a:buChar char="•"/>
              <a:defRPr/>
            </a:pPr>
            <a:endParaRPr lang="ru-RU" b="1" dirty="0" smtClean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spcBef>
                <a:spcPct val="0"/>
              </a:spcBef>
              <a:buFontTx/>
              <a:buChar char="•"/>
              <a:defRPr/>
            </a:pPr>
            <a:endParaRPr lang="ru-RU" b="1" dirty="0" smtClean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spcBef>
                <a:spcPct val="0"/>
              </a:spcBef>
              <a:buFontTx/>
              <a:buChar char="•"/>
              <a:defRPr/>
            </a:pPr>
            <a:endParaRPr lang="ru-RU" b="1" dirty="0" smtClean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spcBef>
                <a:spcPct val="0"/>
              </a:spcBef>
              <a:buFontTx/>
              <a:buChar char="•"/>
              <a:defRPr/>
            </a:pPr>
            <a:endParaRPr lang="ru-RU" b="1" dirty="0" smtClean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spcBef>
                <a:spcPct val="0"/>
              </a:spcBef>
              <a:buFontTx/>
              <a:buChar char="•"/>
              <a:defRPr/>
            </a:pPr>
            <a:endParaRPr lang="ru-RU" b="1" dirty="0" smtClean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4" name="Picture 5" descr="Картинка 17 из 777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86380" y="4214818"/>
            <a:ext cx="3635375" cy="242093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6" descr="1313569760_0-5[1]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14942" y="1357298"/>
            <a:ext cx="3637009" cy="20002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1738536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b="1" dirty="0" smtClean="0">
                <a:cs typeface="Arial" pitchFamily="34" charset="0"/>
              </a:rPr>
              <a:t>Цель:</a:t>
            </a:r>
            <a:endParaRPr lang="ru-RU" b="1" dirty="0"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b="1" dirty="0" smtClean="0">
                <a:cs typeface="Arial" pitchFamily="34" charset="0"/>
              </a:rPr>
              <a:t>Овладение </a:t>
            </a:r>
            <a:r>
              <a:rPr lang="ru-RU" b="1" dirty="0">
                <a:cs typeface="Arial" pitchFamily="34" charset="0"/>
              </a:rPr>
              <a:t>методикой использования оригами</a:t>
            </a:r>
            <a:br>
              <a:rPr lang="ru-RU" b="1" dirty="0">
                <a:cs typeface="Arial" pitchFamily="34" charset="0"/>
              </a:rPr>
            </a:br>
            <a:r>
              <a:rPr lang="ru-RU" b="1" dirty="0">
                <a:cs typeface="Arial" pitchFamily="34" charset="0"/>
              </a:rPr>
              <a:t>как средства пластического моделирования, </a:t>
            </a:r>
            <a:br>
              <a:rPr lang="ru-RU" b="1" dirty="0">
                <a:cs typeface="Arial" pitchFamily="34" charset="0"/>
              </a:rPr>
            </a:br>
            <a:r>
              <a:rPr lang="ru-RU" b="1" dirty="0">
                <a:cs typeface="Arial" pitchFamily="34" charset="0"/>
              </a:rPr>
              <a:t>направленного на развитие </a:t>
            </a:r>
            <a:r>
              <a:rPr lang="ru-RU" b="1" dirty="0" smtClean="0">
                <a:cs typeface="Arial" pitchFamily="34" charset="0"/>
              </a:rPr>
              <a:t>конструктивного мышления и  творческих способностей. </a:t>
            </a:r>
            <a:endParaRPr lang="ru-RU" b="1" dirty="0">
              <a:cs typeface="Arial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6196288"/>
      </p:ext>
    </p:extLst>
  </p:cSld>
  <p:clrMapOvr>
    <a:masterClrMapping/>
  </p:clrMapOvr>
  <p:transition spd="slow">
    <p:wheel spokes="8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Значение  оригами</a:t>
            </a:r>
            <a:endParaRPr lang="ru-RU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142984"/>
            <a:ext cx="8472518" cy="5286412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None/>
            </a:pPr>
            <a:r>
              <a:rPr lang="ru-RU" sz="1600" b="1" dirty="0" smtClean="0">
                <a:solidFill>
                  <a:srgbClr val="663300"/>
                </a:solidFill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</a:rPr>
              <a:t>- </a:t>
            </a:r>
            <a:r>
              <a:rPr lang="ru-RU" sz="2400" b="1" dirty="0" smtClean="0">
                <a:solidFill>
                  <a:srgbClr val="002060"/>
                </a:solidFill>
              </a:rPr>
              <a:t>Оригами развивает мелкую моторику рук;</a:t>
            </a:r>
          </a:p>
          <a:p>
            <a:pPr>
              <a:buFont typeface="Wingdings" pitchFamily="2" charset="2"/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 - Укрепляет внимание и усидчивость</a:t>
            </a:r>
            <a:r>
              <a:rPr lang="ru-RU" sz="2400" b="1" dirty="0">
                <a:solidFill>
                  <a:srgbClr val="002060"/>
                </a:solidFill>
              </a:rPr>
              <a:t>;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 - Занятия оригами безопасны, ведь для работы не требуется ничего кроме бумаги;</a:t>
            </a:r>
          </a:p>
          <a:p>
            <a:pPr>
              <a:buFont typeface="Wingdings" pitchFamily="2" charset="2"/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 - Развивает творчество (можно показать целый театр с помощью поделок оригами);</a:t>
            </a:r>
          </a:p>
          <a:p>
            <a:pPr>
              <a:buFont typeface="Wingdings" pitchFamily="2" charset="2"/>
              <a:buNone/>
            </a:pPr>
            <a:r>
              <a:rPr lang="ru-RU" altLang="ja-JP" sz="2400" b="1" dirty="0" smtClean="0">
                <a:solidFill>
                  <a:srgbClr val="002060"/>
                </a:solidFill>
              </a:rPr>
              <a:t> -  Развивает память, мышление, пространственное воображение, сообразительность;</a:t>
            </a:r>
          </a:p>
          <a:p>
            <a:pPr>
              <a:buFont typeface="Wingdings" pitchFamily="2" charset="2"/>
              <a:buNone/>
            </a:pPr>
            <a:r>
              <a:rPr lang="ru-RU" altLang="ja-JP" sz="2400" b="1" dirty="0" smtClean="0">
                <a:solidFill>
                  <a:srgbClr val="002060"/>
                </a:solidFill>
              </a:rPr>
              <a:t> -  Оригами гармонично развивает оба полушария головного мозга, движения пальцев становятся более точными. Ведь чтобы получилась красивая фигурка, нужны аккуратность, внимание, сосредоточенность (это очень важно для тех, кто учится писать).</a:t>
            </a:r>
          </a:p>
          <a:p>
            <a:pPr>
              <a:lnSpc>
                <a:spcPct val="80000"/>
              </a:lnSpc>
            </a:pPr>
            <a:endParaRPr lang="ru-RU" altLang="ja-JP" sz="1600" b="1" dirty="0" smtClean="0">
              <a:solidFill>
                <a:srgbClr val="663300"/>
              </a:solidFill>
            </a:endParaRPr>
          </a:p>
          <a:p>
            <a:pPr>
              <a:buNone/>
            </a:pPr>
            <a:endParaRPr lang="ru-RU" sz="1600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Что дают ребенку занятия оригами</a:t>
            </a:r>
            <a:endParaRPr lang="ru-RU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ru-RU" dirty="0" smtClean="0">
                <a:solidFill>
                  <a:srgbClr val="002060"/>
                </a:solidFill>
              </a:rPr>
              <a:t>совершенствование координации тонких движений пальцев;</a:t>
            </a:r>
          </a:p>
          <a:p>
            <a:pPr>
              <a:lnSpc>
                <a:spcPct val="90000"/>
              </a:lnSpc>
            </a:pPr>
            <a:r>
              <a:rPr lang="ru-RU" dirty="0" smtClean="0">
                <a:solidFill>
                  <a:srgbClr val="002060"/>
                </a:solidFill>
              </a:rPr>
              <a:t>терпение и внимательность;</a:t>
            </a:r>
          </a:p>
          <a:p>
            <a:pPr>
              <a:lnSpc>
                <a:spcPct val="90000"/>
              </a:lnSpc>
            </a:pPr>
            <a:r>
              <a:rPr lang="ru-RU" dirty="0" smtClean="0">
                <a:solidFill>
                  <a:srgbClr val="002060"/>
                </a:solidFill>
              </a:rPr>
              <a:t>развитие способности четко формулировать мысль;</a:t>
            </a:r>
          </a:p>
          <a:p>
            <a:pPr>
              <a:lnSpc>
                <a:spcPct val="90000"/>
              </a:lnSpc>
            </a:pPr>
            <a:r>
              <a:rPr lang="ru-RU" dirty="0" smtClean="0">
                <a:solidFill>
                  <a:srgbClr val="002060"/>
                </a:solidFill>
              </a:rPr>
              <a:t>обучение элементам логического и абстрактного мышления;</a:t>
            </a:r>
          </a:p>
          <a:p>
            <a:pPr>
              <a:lnSpc>
                <a:spcPct val="90000"/>
              </a:lnSpc>
            </a:pPr>
            <a:r>
              <a:rPr lang="ru-RU" dirty="0" smtClean="0">
                <a:solidFill>
                  <a:srgbClr val="002060"/>
                </a:solidFill>
              </a:rPr>
              <a:t>развитие усидчивости, наблюдательности, памяти и пространственного конструирования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 Изготовление поделок из бумаги:</a:t>
            </a:r>
            <a:endParaRPr lang="ru-RU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355600"/>
            <a:r>
              <a:rPr lang="ru-RU" dirty="0" smtClean="0">
                <a:solidFill>
                  <a:srgbClr val="002060"/>
                </a:solidFill>
              </a:rPr>
              <a:t>увлекает дошкольников;</a:t>
            </a:r>
          </a:p>
          <a:p>
            <a:pPr marL="0" indent="355600"/>
            <a:r>
              <a:rPr lang="ru-RU" dirty="0" smtClean="0">
                <a:solidFill>
                  <a:srgbClr val="002060"/>
                </a:solidFill>
              </a:rPr>
              <a:t>будит детское воображение;</a:t>
            </a:r>
          </a:p>
          <a:p>
            <a:pPr marL="0" indent="355600"/>
            <a:r>
              <a:rPr lang="ru-RU" dirty="0" smtClean="0">
                <a:solidFill>
                  <a:srgbClr val="002060"/>
                </a:solidFill>
              </a:rPr>
              <a:t>приносит радость детям, так как в руках ребенка бумага оживает и за считанные минуты превращается в цветы, животных, птиц, поражающих правдоподобием своих форм и замысловатостью силуэтов;</a:t>
            </a:r>
          </a:p>
          <a:p>
            <a:pPr marL="0" indent="355600"/>
            <a:r>
              <a:rPr lang="ru-RU" dirty="0" smtClean="0">
                <a:solidFill>
                  <a:srgbClr val="002060"/>
                </a:solidFill>
              </a:rPr>
              <a:t>развивает </a:t>
            </a:r>
            <a:r>
              <a:rPr lang="ru-RU" dirty="0" err="1" smtClean="0">
                <a:solidFill>
                  <a:srgbClr val="002060"/>
                </a:solidFill>
              </a:rPr>
              <a:t>креативность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428604"/>
            <a:ext cx="835824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Comic Sans MS" pitchFamily="66" charset="0"/>
                <a:cs typeface="Times New Roman" pitchFamily="18" charset="0"/>
              </a:rPr>
              <a:t>Использование оригами в современном мире</a:t>
            </a:r>
            <a:endParaRPr lang="ru-RU" sz="40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3" name="Rectangle 3"/>
          <p:cNvSpPr txBox="1">
            <a:spLocks noRot="1" noChangeArrowheads="1"/>
          </p:cNvSpPr>
          <p:nvPr/>
        </p:nvSpPr>
        <p:spPr>
          <a:xfrm>
            <a:off x="785786" y="1857364"/>
            <a:ext cx="8007350" cy="4251325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60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</a:rPr>
              <a:t>В архитектуре.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60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</a:rPr>
              <a:t>В хореографии.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60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</a:rPr>
              <a:t>В </a:t>
            </a:r>
            <a:r>
              <a:rPr kumimoji="0" lang="ru-RU" sz="360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</a:rPr>
              <a:t>арттерапии</a:t>
            </a:r>
            <a:r>
              <a:rPr kumimoji="0" lang="ru-RU" sz="360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</a:rPr>
              <a:t>.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60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</a:rPr>
              <a:t>В оформлении интерьера.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60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</a:rPr>
              <a:t>В театрализованной деятельности.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60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</a:rPr>
              <a:t>В </a:t>
            </a:r>
            <a:r>
              <a:rPr lang="ru-RU" sz="3600" dirty="0" smtClean="0">
                <a:solidFill>
                  <a:srgbClr val="002060"/>
                </a:solidFill>
                <a:latin typeface="+mj-lt"/>
              </a:rPr>
              <a:t>различных</a:t>
            </a:r>
            <a:r>
              <a:rPr kumimoji="0" lang="ru-RU" sz="360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</a:rPr>
              <a:t> играх.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60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</a:rPr>
              <a:t>В развитии ребёнка.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Художественно – эстетическое развитие ребёнка</a:t>
            </a:r>
            <a:endParaRPr lang="ru-RU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    Модели выполненные из цветной бумаги доставляют удовольствие своим видом, радуют глаз  создателя и зрителя</a:t>
            </a:r>
            <a:r>
              <a:rPr lang="ru-RU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.</a:t>
            </a:r>
            <a:endParaRPr lang="ru-RU" dirty="0"/>
          </a:p>
        </p:txBody>
      </p:sp>
      <p:pic>
        <p:nvPicPr>
          <p:cNvPr id="2050" name="Picture 2" descr="C:\Users\пользователь\Desktop\фото к теие оригами\IMG-20191127-WA000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603585"/>
            <a:ext cx="5448606" cy="3744416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 contourW="88900">
            <a:contourClr>
              <a:schemeClr val="accent6">
                <a:lumMod val="75000"/>
              </a:schemeClr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dirty="0" smtClean="0">
                <a:latin typeface="Arial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Приобщение ребёнка к общечеловеческим ценностям</a:t>
            </a:r>
            <a:endParaRPr lang="ru-RU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572132" y="1928803"/>
            <a:ext cx="3214710" cy="4536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dirty="0" smtClean="0">
                <a:solidFill>
                  <a:srgbClr val="002060"/>
                </a:solidFill>
                <a:latin typeface="Arial" charset="0"/>
              </a:rPr>
              <a:t>Оригами дает возможность выразить свои чувства близким в виде подарка, сделанного своими руками</a:t>
            </a:r>
            <a:endParaRPr lang="ru-RU" sz="2800" dirty="0">
              <a:solidFill>
                <a:srgbClr val="002060"/>
              </a:solidFill>
              <a:latin typeface="Arial" charset="0"/>
            </a:endParaRPr>
          </a:p>
        </p:txBody>
      </p:sp>
      <p:pic>
        <p:nvPicPr>
          <p:cNvPr id="1026" name="Picture 2" descr="C:\Users\пользователь\Desktop\для насти\IMG-20200302-WA001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772816"/>
            <a:ext cx="3394472" cy="4525963"/>
          </a:xfrm>
          <a:prstGeom prst="rect">
            <a:avLst/>
          </a:prstGeom>
          <a:noFill/>
          <a:ln cmpd="thickThin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Развитие речи </a:t>
            </a:r>
            <a:b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                дошкольников</a:t>
            </a:r>
            <a:endParaRPr lang="ru-RU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4572000" cy="482919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   </a:t>
            </a:r>
            <a:r>
              <a:rPr lang="ru-RU" sz="2400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Оригами способствует развитию речи ребенка. Выполнив поделку ему необходимо о ней рассказать маме, бабушке, папе, другу и т.д. Ребенок неоднократно рассказывает как он делал, использует знакомые термины. Дети очень любят играть с поделками, обыгрывая знакомые произведения. Игрушки – оригами провоцируют детей на ведение диалога, что служит стимулирующим фактором для развития диалогической речи.</a:t>
            </a:r>
          </a:p>
          <a:p>
            <a:endParaRPr lang="ru-RU" dirty="0"/>
          </a:p>
        </p:txBody>
      </p:sp>
      <p:pic>
        <p:nvPicPr>
          <p:cNvPr id="1026" name="Picture 2" descr="C:\Users\пользователь\Desktop\фото к теие оригами\IMG-20200115-WA000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153460"/>
            <a:ext cx="3960440" cy="3219756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 contourW="88900">
            <a:contourClr>
              <a:schemeClr val="accent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Развитие пространственного воображения, глазомера, внимания, памяти</a:t>
            </a:r>
            <a:endParaRPr lang="ru-RU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48" y="2643182"/>
            <a:ext cx="4543428" cy="3911609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Lucida Sans Unicode" pitchFamily="34" charset="0"/>
              </a:rPr>
              <a:t>    На занятиях  оригами это  происходит автоматически. Каждое действие требует участие глаз, требует участие памяти (помнишь, как  мы делали...?), внимания (пропустив операцию, не знаешь, что делать дальше) И так на каждом занятии. Но важно, что все это скрыто от ребенка, он просто делает поделку.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3074" name="Picture 2" descr="C:\Users\пользователь\Desktop\фото к теие оригами\IMG-20190224-WA00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132856"/>
            <a:ext cx="3384376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Знакомство с основными геометрическими понятиями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1643050"/>
            <a:ext cx="378621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sz="2400" dirty="0" smtClean="0">
                <a:solidFill>
                  <a:srgbClr val="002060"/>
                </a:solidFill>
              </a:rPr>
              <a:t>Оригами знакомит детей на практике  с основными геометрическими понятиями (угол, сторона, квадрат, треугольник и т.д.), одновременно происходит обогащение словаря специальными терминами.   Дети учатся читать чертежи, запоминают условные обозначения.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357686" y="1928802"/>
            <a:ext cx="914400" cy="914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i="0"/>
          </a:p>
        </p:txBody>
      </p:sp>
      <p:sp>
        <p:nvSpPr>
          <p:cNvPr id="7" name="Прямоугольник 6"/>
          <p:cNvSpPr/>
          <p:nvPr/>
        </p:nvSpPr>
        <p:spPr>
          <a:xfrm>
            <a:off x="5643570" y="1928802"/>
            <a:ext cx="1843087" cy="914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i="0"/>
          </a:p>
        </p:txBody>
      </p:sp>
      <p:sp>
        <p:nvSpPr>
          <p:cNvPr id="8" name="Прямоугольный треугольник 7"/>
          <p:cNvSpPr/>
          <p:nvPr/>
        </p:nvSpPr>
        <p:spPr>
          <a:xfrm>
            <a:off x="7786710" y="1928802"/>
            <a:ext cx="914400" cy="914400"/>
          </a:xfrm>
          <a:prstGeom prst="rt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i="0"/>
          </a:p>
        </p:txBody>
      </p:sp>
      <p:pic>
        <p:nvPicPr>
          <p:cNvPr id="1026" name="Picture 2" descr="C:\Users\пользователь\Desktop\фото к теие оригами\IMG-20191113-WA00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2875" y="3212976"/>
            <a:ext cx="4484476" cy="3363357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 contourW="88900">
            <a:contourClr>
              <a:schemeClr val="accent6">
                <a:lumMod val="75000"/>
              </a:schemeClr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/>
              <a:t>Вашему вниманию предлагается </a:t>
            </a:r>
            <a:br>
              <a:rPr lang="ru-RU" smtClean="0"/>
            </a:br>
            <a:r>
              <a:rPr lang="ru-RU" smtClean="0"/>
              <a:t>мастер-класс по оригами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smtClean="0"/>
              <a:t> Это значит, что вы сможете проявить своё творчество. Я предлагаю вам окунуться волшебный мир оригами. Сегодня я расскажу вам сказку о том, как цветы помогли зиму прогнать, а о каком цветке будет идти речь, отгадайте!</a:t>
            </a:r>
          </a:p>
          <a:p>
            <a:r>
              <a:rPr lang="ru-RU" smtClean="0"/>
              <a:t>Пробивается росток,</a:t>
            </a:r>
          </a:p>
          <a:p>
            <a:r>
              <a:rPr lang="ru-RU" smtClean="0"/>
              <a:t>Удивительный цветок.</a:t>
            </a:r>
          </a:p>
          <a:p>
            <a:r>
              <a:rPr lang="ru-RU" smtClean="0"/>
              <a:t>Из-под снега вырастает,</a:t>
            </a:r>
          </a:p>
          <a:p>
            <a:r>
              <a:rPr lang="ru-RU" smtClean="0"/>
              <a:t>Раньше всех весну встречает!</a:t>
            </a:r>
          </a:p>
          <a:p>
            <a:r>
              <a:rPr lang="ru-RU" smtClean="0"/>
              <a:t>(подснежник)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1815939"/>
      </p:ext>
    </p:extLst>
  </p:cSld>
  <p:clrMapOvr>
    <a:masterClrMapping/>
  </p:clrMapOvr>
  <p:transition spd="slow">
    <p:wheel spokes="8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dirty="0" smtClean="0"/>
              <a:t>Задачи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052736"/>
            <a:ext cx="7848872" cy="4741987"/>
          </a:xfrm>
        </p:spPr>
        <p:txBody>
          <a:bodyPr>
            <a:normAutofit fontScale="25000" lnSpcReduction="20000"/>
          </a:bodyPr>
          <a:lstStyle/>
          <a:p>
            <a:pPr marL="0" indent="0" algn="just">
              <a:buNone/>
              <a:defRPr/>
            </a:pPr>
            <a:r>
              <a:rPr lang="ru-RU" sz="2800" b="1" dirty="0" smtClean="0">
                <a:cs typeface="Arial" pitchFamily="34" charset="0"/>
              </a:rPr>
              <a:t> </a:t>
            </a:r>
            <a:endParaRPr lang="ru-RU" sz="2800" b="1" dirty="0">
              <a:cs typeface="Arial" pitchFamily="34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Char char="§"/>
            </a:pPr>
            <a:r>
              <a:rPr lang="ru-RU" altLang="ru-RU" sz="11200" dirty="0"/>
              <a:t>Передача опыта путём прямого и комментированного </a:t>
            </a:r>
            <a:r>
              <a:rPr lang="ru-RU" altLang="ru-RU" sz="11200" dirty="0" smtClean="0"/>
              <a:t>показа, </a:t>
            </a:r>
            <a:r>
              <a:rPr lang="ru-RU" altLang="ru-RU" sz="11200" dirty="0"/>
              <a:t>последовательности действий, методов, приёмов и форм педагогической деятельности;</a:t>
            </a:r>
          </a:p>
          <a:p>
            <a:pPr>
              <a:lnSpc>
                <a:spcPct val="80000"/>
              </a:lnSpc>
              <a:buFont typeface="Wingdings" pitchFamily="2" charset="2"/>
              <a:buChar char="§"/>
            </a:pPr>
            <a:endParaRPr lang="ru-RU" altLang="ru-RU" sz="11200" dirty="0"/>
          </a:p>
          <a:p>
            <a:pPr>
              <a:lnSpc>
                <a:spcPct val="80000"/>
              </a:lnSpc>
              <a:buFont typeface="Wingdings" pitchFamily="2" charset="2"/>
              <a:buChar char="§"/>
            </a:pPr>
            <a:r>
              <a:rPr lang="ru-RU" altLang="ru-RU" sz="11200" dirty="0"/>
              <a:t> Совместная отработка методических методов и приёмов поставленных в программе мастер-класса;</a:t>
            </a:r>
          </a:p>
          <a:p>
            <a:pPr>
              <a:lnSpc>
                <a:spcPct val="80000"/>
              </a:lnSpc>
              <a:buFont typeface="Wingdings" pitchFamily="2" charset="2"/>
              <a:buChar char="§"/>
            </a:pPr>
            <a:endParaRPr lang="ru-RU" altLang="ru-RU" sz="11200" dirty="0"/>
          </a:p>
          <a:p>
            <a:pPr>
              <a:lnSpc>
                <a:spcPct val="80000"/>
              </a:lnSpc>
              <a:buFont typeface="Wingdings" pitchFamily="2" charset="2"/>
              <a:buChar char="§"/>
            </a:pPr>
            <a:r>
              <a:rPr lang="ru-RU" altLang="ru-RU" sz="11200" dirty="0"/>
              <a:t> Рефлексия собственного профессионального мастерства всеми участниками мастер-класса;</a:t>
            </a:r>
          </a:p>
          <a:p>
            <a:pPr>
              <a:lnSpc>
                <a:spcPct val="80000"/>
              </a:lnSpc>
              <a:buFont typeface="Wingdings" pitchFamily="2" charset="2"/>
              <a:buChar char="§"/>
            </a:pPr>
            <a:endParaRPr lang="ru-RU" altLang="ru-RU" sz="11200" dirty="0"/>
          </a:p>
          <a:p>
            <a:pPr>
              <a:lnSpc>
                <a:spcPct val="80000"/>
              </a:lnSpc>
              <a:buFont typeface="Wingdings" pitchFamily="2" charset="2"/>
              <a:buChar char="§"/>
            </a:pPr>
            <a:r>
              <a:rPr lang="ru-RU" altLang="ru-RU" sz="11200" dirty="0"/>
              <a:t> Оказание помощи участникам мастер-класса в решении задач саморазвития и самосовершенствования.</a:t>
            </a:r>
          </a:p>
          <a:p>
            <a:pPr marL="0" indent="0">
              <a:buNone/>
              <a:defRPr/>
            </a:pPr>
            <a:endParaRPr lang="ru-RU" sz="12800" b="1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0886865"/>
      </p:ext>
    </p:extLst>
  </p:cSld>
  <p:clrMapOvr>
    <a:masterClrMapping/>
  </p:clrMapOvr>
  <p:transition spd="slow">
    <p:wheel spokes="8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Рассказ-показ воспитателя.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24744"/>
            <a:ext cx="8219256" cy="5400600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sz="3000" dirty="0"/>
              <a:t>«Прошла зима начался месяц март, вот за ним уж и апрель наступил, а зима уходить не хочет! «Почему я уходить должна, когда вся земля еще снегом </a:t>
            </a:r>
            <a:r>
              <a:rPr lang="ru-RU" sz="3000" dirty="0" smtClean="0"/>
              <a:t>покрыта</a:t>
            </a:r>
            <a:r>
              <a:rPr lang="ru-RU" sz="3000" dirty="0"/>
              <a:t> </a:t>
            </a:r>
            <a:r>
              <a:rPr lang="ru-RU" sz="3000" i="1" dirty="0" smtClean="0"/>
              <a:t>(Берем </a:t>
            </a:r>
            <a:r>
              <a:rPr lang="ru-RU" sz="3000" i="1" dirty="0"/>
              <a:t>квадрат белого или голубого </a:t>
            </a:r>
            <a:r>
              <a:rPr lang="ru-RU" sz="3000" i="1" dirty="0" smtClean="0"/>
              <a:t>цвета)</a:t>
            </a:r>
            <a:endParaRPr lang="ru-RU" sz="3000" i="1" dirty="0"/>
          </a:p>
          <a:p>
            <a:pPr marL="0" indent="0">
              <a:buNone/>
            </a:pPr>
            <a:r>
              <a:rPr lang="ru-RU" dirty="0" smtClean="0"/>
              <a:t>Но </a:t>
            </a:r>
            <a:r>
              <a:rPr lang="ru-RU" dirty="0"/>
              <a:t>пригрело весеннее солнышко, и снег стал таять. «Видишь! - говорит зиме весна, - снег уже начал таять, нечего тебе здесь делать. Уходи!» «Не могу я уйти, - отвечает зима, - у меня вон еще сколько ледяных гор! Кто же за ними ухаживать будет?» </a:t>
            </a:r>
            <a:r>
              <a:rPr lang="ru-RU" i="1" dirty="0"/>
              <a:t>(Квадрат складывается в треугольник по </a:t>
            </a:r>
            <a:r>
              <a:rPr lang="ru-RU" i="1" dirty="0" smtClean="0"/>
              <a:t>диагонали, делаем форму «Воздушный змей»)</a:t>
            </a:r>
            <a:endParaRPr lang="ru-RU" i="1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4472184"/>
      </p:ext>
    </p:extLst>
  </p:cSld>
  <p:clrMapOvr>
    <a:masterClrMapping/>
  </p:clrMapOvr>
  <p:transition spd="slow">
    <p:wheel spokes="8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s://www.maam.ru/upload/blogs/detsad-311627-145847867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196752"/>
            <a:ext cx="6048672" cy="43924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76316357"/>
      </p:ext>
    </p:extLst>
  </p:cSld>
  <p:clrMapOvr>
    <a:masterClrMapping/>
  </p:clrMapOvr>
  <p:transition spd="slow">
    <p:wheel spokes="8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60648"/>
            <a:ext cx="83529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/>
              <a:t>Но ледяные горы стали уменьшаться, уменьшаться и исчезать, ведь прилетели теплые южные ветры! </a:t>
            </a:r>
            <a:r>
              <a:rPr lang="ru-RU" sz="2400" i="1" dirty="0"/>
              <a:t>(Углы на месте сгиба поднимаются к верхней вершине. Перевернуть модель, боковые углы загибаются к средней </a:t>
            </a:r>
            <a:r>
              <a:rPr lang="ru-RU" sz="2400" i="1" dirty="0" smtClean="0"/>
              <a:t>линии, поднимаем нижний угол вверх)</a:t>
            </a:r>
            <a:endParaRPr lang="ru-RU" sz="2400" i="1" dirty="0"/>
          </a:p>
        </p:txBody>
      </p:sp>
      <p:pic>
        <p:nvPicPr>
          <p:cNvPr id="3" name="Рисунок 2" descr="https://www.maam.ru/upload/blogs/detsad-311627-1458478723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874" y="2492896"/>
            <a:ext cx="3960440" cy="3905054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s://www.maam.ru/upload/blogs/detsad-311627-1458478808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659958" y="2501207"/>
            <a:ext cx="3905054" cy="38884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52409724"/>
      </p:ext>
    </p:extLst>
  </p:cSld>
  <p:clrMapOvr>
    <a:masterClrMapping/>
  </p:clrMapOvr>
  <p:transition spd="slow">
    <p:wheel spokes="8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4800600"/>
            <a:ext cx="5154960" cy="6856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800" dirty="0" smtClean="0"/>
              <a:t>Прячем его во внутрь, нижние углы загибаем по диагонали к середине</a:t>
            </a:r>
            <a:endParaRPr lang="ru-RU" sz="2800" dirty="0"/>
          </a:p>
        </p:txBody>
      </p:sp>
      <p:pic>
        <p:nvPicPr>
          <p:cNvPr id="5" name="Рисунок 4" descr="https://www.maam.ru/upload/blogs/detsad-311627-1458478841.jpg"/>
          <p:cNvPicPr>
            <a:picLocks noGrp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26689" y="817527"/>
            <a:ext cx="4580486" cy="404279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s://www.maam.ru/upload/blogs/detsad-311627-1458478904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369989" y="894707"/>
            <a:ext cx="4580486" cy="38884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209859"/>
      </p:ext>
    </p:extLst>
  </p:cSld>
  <p:clrMapOvr>
    <a:masterClrMapping/>
  </p:clrMapOvr>
  <p:transition spd="slow">
    <p:wheel spokes="8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4869160"/>
            <a:ext cx="4935996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Рисунок 4" descr="https://www.maam.ru/upload/blogs/detsad-311627-1458478933.jpg"/>
          <p:cNvPicPr>
            <a:picLocks noGrp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15516" y="584684"/>
            <a:ext cx="4536504" cy="403244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s://www.maam.ru/upload/blogs/detsad-311627-1458478998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60648"/>
            <a:ext cx="4267200" cy="4608512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/>
              <a:t>Отгибаем назад, по всем линиям загибаем  вовнутрь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82211087"/>
      </p:ext>
    </p:extLst>
  </p:cSld>
  <p:clrMapOvr>
    <a:masterClrMapping/>
  </p:clrMapOvr>
  <p:transition spd="slow">
    <p:wheel spokes="8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www.maam.ru/upload/blogs/detsad-311627-1458479013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35705"/>
            <a:ext cx="4267200" cy="3200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https://www.maam.ru/upload/blogs/detsad-311627-1458479029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2736" y="235705"/>
            <a:ext cx="4267200" cy="3200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s://www.maam.ru/upload/blogs/detsad-311627-1458479048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1327" y="3573016"/>
            <a:ext cx="4267200" cy="31683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59505185"/>
      </p:ext>
    </p:extLst>
  </p:cSld>
  <p:clrMapOvr>
    <a:masterClrMapping/>
  </p:clrMapOvr>
  <p:transition spd="slow">
    <p:wheel spokes="8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43808" y="4319385"/>
            <a:ext cx="443488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flipV="1">
            <a:off x="1475656" y="4606102"/>
            <a:ext cx="7056784" cy="216024"/>
          </a:xfrm>
        </p:spPr>
        <p:txBody>
          <a:bodyPr>
            <a:noAutofit/>
          </a:bodyPr>
          <a:lstStyle/>
          <a:p>
            <a:endParaRPr lang="ru-RU" sz="2000" dirty="0"/>
          </a:p>
        </p:txBody>
      </p:sp>
      <p:pic>
        <p:nvPicPr>
          <p:cNvPr id="5" name="Рисунок 4" descr="https://www.maam.ru/upload/blogs/detsad-311627-1458479097.jpg"/>
          <p:cNvPicPr>
            <a:picLocks noGrp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4086" y="262699"/>
            <a:ext cx="3883260" cy="381642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s://www.maam.ru/upload/blogs/detsad-311627-1458481162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572000" y="692696"/>
            <a:ext cx="4608512" cy="3600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s://www.maam.ru/upload/blogs/detsad-311627-1458479435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6287" y="3356992"/>
            <a:ext cx="4267200" cy="3200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65141620"/>
      </p:ext>
    </p:extLst>
  </p:cSld>
  <p:clrMapOvr>
    <a:masterClrMapping/>
  </p:clrMapOvr>
  <p:transition spd="slow">
    <p:wheel spokes="8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76672"/>
            <a:ext cx="82809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3200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69672" y="332656"/>
            <a:ext cx="837879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/>
              <a:t>«Посмотри зима, уже и птицы прилетели, - говорит весна, - Уходи!» «Ну и что, - отвечает зима, - птицы и зимой были и ничуть мне не мешали. Не уйду!» И тогда из земли начали появляться цветы, сначала появился один лепесточек, потом другой. И распустилась целая поляна прекрасных подснежников. </a:t>
            </a:r>
            <a:endParaRPr lang="ru-RU" sz="2400" i="1" dirty="0"/>
          </a:p>
        </p:txBody>
      </p:sp>
      <p:pic>
        <p:nvPicPr>
          <p:cNvPr id="6" name="Рисунок 5" descr="https://www.maam.ru/upload/blogs/detsad-311627-145847933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3297" y="2640980"/>
            <a:ext cx="4267200" cy="3200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s://www.maam.ru/upload/blogs/detsad-311627-1458479468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680" y="2640980"/>
            <a:ext cx="4267200" cy="3200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02703736"/>
      </p:ext>
    </p:extLst>
  </p:cSld>
  <p:clrMapOvr>
    <a:masterClrMapping/>
  </p:clrMapOvr>
  <p:transition spd="slow">
    <p:wheel spokes="8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https://www.maam.ru/upload/blogs/detsad-311627-1458479526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996952"/>
            <a:ext cx="4248472" cy="324036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s://www.maam.ru/upload/blogs/detsad-311627-1458479526.jpg"/>
          <p:cNvPicPr>
            <a:picLocks noGrp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16632"/>
            <a:ext cx="5486400" cy="4114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96307044"/>
      </p:ext>
    </p:extLst>
  </p:cSld>
  <p:clrMapOvr>
    <a:masterClrMapping/>
  </p:clrMapOvr>
  <p:transition spd="slow">
    <p:wheel spokes="8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www.maam.ru/upload/blogs/detsad-311627-1458480161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463454" y="1191646"/>
            <a:ext cx="4526293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www.maam.ru/upload/blogs/detsad-311627-145848033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495318" y="2832079"/>
            <a:ext cx="3940046" cy="2955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www.maam.ru/upload/blogs/detsad-311627-145848041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265443" y="722040"/>
            <a:ext cx="4267200" cy="3200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36083"/>
      </p:ext>
    </p:extLst>
  </p:cSld>
  <p:clrMapOvr>
    <a:masterClrMapping/>
  </p:clrMapOvr>
  <p:transition spd="slow">
    <p:wheel spokes="8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Ожидаемые  результаты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268760"/>
            <a:ext cx="8363272" cy="4392488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  </a:t>
            </a:r>
            <a:endParaRPr lang="ru-RU" b="1" dirty="0"/>
          </a:p>
          <a:p>
            <a:pPr marL="0" indent="0">
              <a:buNone/>
            </a:pPr>
            <a:endParaRPr lang="ru-RU" b="1" dirty="0"/>
          </a:p>
          <a:p>
            <a:pPr>
              <a:defRPr/>
            </a:pPr>
            <a:r>
              <a:rPr lang="ru-RU" sz="8000" b="1" dirty="0"/>
              <a:t>Изучат методы и приёмы складывания бумажных фигурок;</a:t>
            </a:r>
          </a:p>
          <a:p>
            <a:pPr>
              <a:defRPr/>
            </a:pPr>
            <a:r>
              <a:rPr lang="ru-RU" sz="8000" b="1" dirty="0" smtClean="0"/>
              <a:t>Примут </a:t>
            </a:r>
            <a:r>
              <a:rPr lang="ru-RU" sz="8000" b="1" dirty="0"/>
              <a:t>участие в обсуждении полученных результатов;</a:t>
            </a:r>
          </a:p>
          <a:p>
            <a:pPr>
              <a:defRPr/>
            </a:pPr>
            <a:r>
              <a:rPr lang="ru-RU" sz="8000" b="1" dirty="0"/>
              <a:t>Предложат для обсуждения собственные </a:t>
            </a:r>
            <a:endParaRPr lang="ru-RU" sz="8000" b="1" dirty="0" smtClean="0"/>
          </a:p>
          <a:p>
            <a:pPr>
              <a:defRPr/>
            </a:pPr>
            <a:r>
              <a:rPr lang="ru-RU" sz="8000" b="1" dirty="0" smtClean="0"/>
              <a:t>Получат </a:t>
            </a:r>
            <a:r>
              <a:rPr lang="ru-RU" sz="8000" b="1" dirty="0"/>
              <a:t>консультации;</a:t>
            </a:r>
          </a:p>
          <a:p>
            <a:pPr>
              <a:defRPr/>
            </a:pPr>
            <a:r>
              <a:rPr lang="ru-RU" sz="8000" b="1" dirty="0"/>
              <a:t>Выскажут свои предположения по решению обсуждаемых </a:t>
            </a:r>
            <a:r>
              <a:rPr lang="ru-RU" sz="8000" b="1" dirty="0" smtClean="0"/>
              <a:t>результатов.</a:t>
            </a:r>
            <a:endParaRPr lang="ru-RU" sz="8000" b="1" dirty="0"/>
          </a:p>
          <a:p>
            <a:pPr marL="0" indent="0">
              <a:buNone/>
              <a:defRPr/>
            </a:pP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3545208445"/>
      </p:ext>
    </p:extLst>
  </p:cSld>
  <p:clrMapOvr>
    <a:masterClrMapping/>
  </p:clrMapOvr>
  <p:transition spd="slow">
    <p:wheel spokes="8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www.maam.ru/upload/blogs/detsad-311627-145848075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223642" y="956339"/>
            <a:ext cx="3801303" cy="2850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s://www.maam.ru/upload/blogs/detsad-311627-145848082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430401" y="917137"/>
            <a:ext cx="3931871" cy="3200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s://www.maam.ru/upload/blogs/detsad-311627-145848087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225675"/>
            <a:ext cx="3200400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4561338"/>
      </p:ext>
    </p:extLst>
  </p:cSld>
  <p:clrMapOvr>
    <a:masterClrMapping/>
  </p:clrMapOvr>
  <p:transition spd="slow">
    <p:wheel spokes="8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548681"/>
            <a:ext cx="74888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/>
              <a:t>-Я предлагаю вам немного поиграть и представить себя подснежниками</a:t>
            </a:r>
            <a:r>
              <a:rPr lang="ru-RU" sz="2800" dirty="0" smtClean="0"/>
              <a:t>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628800"/>
            <a:ext cx="813690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Проснулась природа и солнечный лучик</a:t>
            </a:r>
            <a:br>
              <a:rPr lang="ru-RU" sz="2400" dirty="0"/>
            </a:br>
            <a:r>
              <a:rPr lang="ru-RU" sz="2400" dirty="0"/>
              <a:t>Метлой разогнал ненавистные тучи.</a:t>
            </a:r>
            <a:br>
              <a:rPr lang="ru-RU" sz="2400" dirty="0"/>
            </a:br>
            <a:r>
              <a:rPr lang="ru-RU" sz="2400" dirty="0"/>
              <a:t>Из серой земли появился росток -</a:t>
            </a:r>
            <a:br>
              <a:rPr lang="ru-RU" sz="2400" dirty="0"/>
            </a:br>
            <a:r>
              <a:rPr lang="ru-RU" sz="2400" dirty="0"/>
              <a:t>За ним и подснежника светлый цветок.</a:t>
            </a:r>
            <a:br>
              <a:rPr lang="ru-RU" sz="2400" dirty="0"/>
            </a:br>
            <a:r>
              <a:rPr lang="ru-RU" sz="2400" i="1" dirty="0" smtClean="0"/>
              <a:t>(Поворачивают </a:t>
            </a:r>
            <a:r>
              <a:rPr lang="ru-RU" sz="2400" i="1" dirty="0"/>
              <a:t>голову вправо-влево).</a:t>
            </a:r>
            <a:endParaRPr lang="ru-RU" sz="2400" dirty="0"/>
          </a:p>
          <a:p>
            <a:pPr algn="ctr"/>
            <a:r>
              <a:rPr lang="ru-RU" sz="2400" dirty="0"/>
              <a:t>Сперва понемножку</a:t>
            </a:r>
            <a:br>
              <a:rPr lang="ru-RU" sz="2400" dirty="0"/>
            </a:br>
            <a:r>
              <a:rPr lang="ru-RU" sz="2400" dirty="0"/>
              <a:t>Зелёную выставил ножку</a:t>
            </a:r>
            <a:br>
              <a:rPr lang="ru-RU" sz="2400" dirty="0"/>
            </a:br>
            <a:r>
              <a:rPr lang="ru-RU" sz="2400" i="1" dirty="0"/>
              <a:t>(Руки на пояс, попеременно выставляют вперёд ноги).</a:t>
            </a:r>
            <a:endParaRPr lang="ru-RU" sz="2400" dirty="0"/>
          </a:p>
          <a:p>
            <a:pPr algn="ctr"/>
            <a:r>
              <a:rPr lang="ru-RU" sz="2400" dirty="0"/>
              <a:t>Потом потянулся из всех своих сил</a:t>
            </a:r>
            <a:br>
              <a:rPr lang="ru-RU" sz="2400" dirty="0"/>
            </a:br>
            <a:r>
              <a:rPr lang="ru-RU" sz="2400" i="1" dirty="0" smtClean="0"/>
              <a:t>( </a:t>
            </a:r>
            <a:r>
              <a:rPr lang="ru-RU" sz="2400" i="1" dirty="0"/>
              <a:t>Т</a:t>
            </a:r>
            <a:r>
              <a:rPr lang="ru-RU" sz="2400" i="1" dirty="0" smtClean="0"/>
              <a:t>янутся</a:t>
            </a:r>
            <a:r>
              <a:rPr lang="ru-RU" sz="2400" i="1" dirty="0"/>
              <a:t>, руки вверх).</a:t>
            </a:r>
            <a:endParaRPr lang="ru-RU" sz="2400" dirty="0"/>
          </a:p>
          <a:p>
            <a:pPr algn="ctr"/>
            <a:r>
              <a:rPr lang="ru-RU" sz="2400" dirty="0"/>
              <a:t>И тихо спросил:</a:t>
            </a:r>
            <a:br>
              <a:rPr lang="ru-RU" sz="2400" dirty="0"/>
            </a:br>
            <a:r>
              <a:rPr lang="ru-RU" sz="2400" dirty="0"/>
              <a:t>«Я вижу: погода тепла и ясна.</a:t>
            </a:r>
            <a:br>
              <a:rPr lang="ru-RU" sz="2400" dirty="0"/>
            </a:br>
            <a:r>
              <a:rPr lang="ru-RU" sz="2400" dirty="0"/>
              <a:t>Скажите, ведь правда, что это весна?»</a:t>
            </a:r>
            <a:br>
              <a:rPr lang="ru-RU" sz="2400" dirty="0"/>
            </a:br>
            <a:r>
              <a:rPr lang="ru-RU" sz="2400" i="1" dirty="0" smtClean="0"/>
              <a:t>( </a:t>
            </a:r>
            <a:r>
              <a:rPr lang="ru-RU" sz="2400" i="1" dirty="0"/>
              <a:t>П</a:t>
            </a:r>
            <a:r>
              <a:rPr lang="ru-RU" sz="2400" i="1" dirty="0" smtClean="0"/>
              <a:t>однимают </a:t>
            </a:r>
            <a:r>
              <a:rPr lang="ru-RU" sz="2400" i="1" dirty="0"/>
              <a:t>руки вверх).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537793133"/>
      </p:ext>
    </p:extLst>
  </p:cSld>
  <p:clrMapOvr>
    <a:masterClrMapping/>
  </p:clrMapOvr>
  <p:transition spd="slow">
    <p:wheel spokes="8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1000108"/>
            <a:ext cx="778674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b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rgbClr val="002060"/>
                </a:soli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Comic Sans MS" pitchFamily="66" charset="0"/>
                <a:cs typeface="Arial"/>
              </a:rPr>
              <a:t>Спасибо </a:t>
            </a:r>
          </a:p>
          <a:p>
            <a:pPr algn="ctr"/>
            <a:r>
              <a:rPr lang="ru-RU" sz="9600" b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rgbClr val="002060"/>
                </a:soli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Comic Sans MS" pitchFamily="66" charset="0"/>
                <a:cs typeface="Arial"/>
              </a:rPr>
              <a:t>за </a:t>
            </a:r>
          </a:p>
          <a:p>
            <a:pPr algn="ctr"/>
            <a:r>
              <a:rPr lang="ru-RU" sz="9600" b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rgbClr val="002060"/>
                </a:soli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Comic Sans MS" pitchFamily="66" charset="0"/>
                <a:cs typeface="Arial"/>
              </a:rPr>
              <a:t>внимание!</a:t>
            </a:r>
            <a:endParaRPr lang="ru-RU" sz="9600" b="1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solidFill>
                <a:srgbClr val="002060"/>
              </a:soli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Comic Sans MS" pitchFamily="66" charset="0"/>
              <a:cs typeface="Arial"/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Гипотеза: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3"/>
            <a:ext cx="8229600" cy="4968552"/>
          </a:xfrm>
        </p:spPr>
        <p:txBody>
          <a:bodyPr>
            <a:normAutofit fontScale="85000" lnSpcReduction="20000"/>
          </a:bodyPr>
          <a:lstStyle/>
          <a:p>
            <a:pPr algn="r">
              <a:lnSpc>
                <a:spcPct val="90000"/>
              </a:lnSpc>
              <a:buNone/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Если ребёнок будет заниматься </a:t>
            </a:r>
            <a:endParaRPr lang="ru-RU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r">
              <a:lnSpc>
                <a:spcPct val="90000"/>
              </a:lnSpc>
              <a:buNone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конструированием из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бумаги,</a:t>
            </a:r>
          </a:p>
          <a:p>
            <a:pPr algn="r">
              <a:lnSpc>
                <a:spcPct val="90000"/>
              </a:lnSpc>
              <a:buNone/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то у него будут развиты:</a:t>
            </a:r>
          </a:p>
          <a:p>
            <a:pPr>
              <a:lnSpc>
                <a:spcPct val="90000"/>
              </a:lnSpc>
              <a:buNone/>
              <a:defRPr/>
            </a:pPr>
            <a:endParaRPr lang="ru-RU" sz="1600" b="1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3500" dirty="0">
                <a:latin typeface="Tahoma" pitchFamily="34" charset="0"/>
              </a:rPr>
              <a:t>Собственный творческий потенциал;</a:t>
            </a:r>
          </a:p>
          <a:p>
            <a:r>
              <a:rPr lang="ru-RU" sz="3500" dirty="0">
                <a:latin typeface="Tahoma" pitchFamily="34" charset="0"/>
              </a:rPr>
              <a:t>Внимание;</a:t>
            </a:r>
          </a:p>
          <a:p>
            <a:r>
              <a:rPr lang="ru-RU" sz="3500" dirty="0">
                <a:latin typeface="Tahoma" pitchFamily="34" charset="0"/>
              </a:rPr>
              <a:t>Память;</a:t>
            </a:r>
          </a:p>
          <a:p>
            <a:r>
              <a:rPr lang="ru-RU" sz="3500" dirty="0">
                <a:latin typeface="Tahoma" pitchFamily="34" charset="0"/>
              </a:rPr>
              <a:t>Логическое мышление;</a:t>
            </a:r>
          </a:p>
          <a:p>
            <a:r>
              <a:rPr lang="ru-RU" sz="3500" dirty="0">
                <a:latin typeface="Tahoma" pitchFamily="34" charset="0"/>
              </a:rPr>
              <a:t>Точность движения пальцев рук</a:t>
            </a:r>
            <a:r>
              <a:rPr lang="ru-RU" sz="3500" dirty="0" smtClean="0">
                <a:latin typeface="Tahoma" pitchFamily="34" charset="0"/>
              </a:rPr>
              <a:t>;</a:t>
            </a:r>
          </a:p>
          <a:p>
            <a:pPr>
              <a:lnSpc>
                <a:spcPct val="90000"/>
              </a:lnSpc>
              <a:defRPr/>
            </a:pPr>
            <a:r>
              <a:rPr lang="ru-RU" sz="3500" dirty="0" smtClean="0">
                <a:latin typeface="Tahoma" pitchFamily="34" charset="0"/>
              </a:rPr>
              <a:t>Усидчивость, целеустремлённость;</a:t>
            </a:r>
          </a:p>
          <a:p>
            <a:pPr>
              <a:lnSpc>
                <a:spcPct val="90000"/>
              </a:lnSpc>
              <a:defRPr/>
            </a:pPr>
            <a:r>
              <a:rPr lang="ru-RU" sz="3500" dirty="0">
                <a:latin typeface="Tahoma" pitchFamily="34" charset="0"/>
              </a:rPr>
              <a:t>Возрастут интеллектуальные способности в целом.</a:t>
            </a:r>
          </a:p>
          <a:p>
            <a:pPr>
              <a:lnSpc>
                <a:spcPct val="90000"/>
              </a:lnSpc>
              <a:defRPr/>
            </a:pPr>
            <a:endParaRPr lang="ru-RU" dirty="0" smtClean="0">
              <a:latin typeface="Tahoma" pitchFamily="34" charset="0"/>
            </a:endParaRPr>
          </a:p>
          <a:p>
            <a:pPr>
              <a:lnSpc>
                <a:spcPct val="90000"/>
              </a:lnSpc>
              <a:defRPr/>
            </a:pPr>
            <a:endParaRPr lang="ru-RU" dirty="0" smtClean="0">
              <a:latin typeface="Tahoma" pitchFamily="34" charset="0"/>
            </a:endParaRPr>
          </a:p>
          <a:p>
            <a:pPr>
              <a:lnSpc>
                <a:spcPct val="90000"/>
              </a:lnSpc>
              <a:defRPr/>
            </a:pPr>
            <a:endParaRPr lang="ru-RU" dirty="0">
              <a:latin typeface="Tahoma" pitchFamily="34" charset="0"/>
            </a:endParaRPr>
          </a:p>
          <a:p>
            <a:endParaRPr lang="ru-RU" dirty="0">
              <a:latin typeface="Tahoma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8027079"/>
      </p:ext>
    </p:extLst>
  </p:cSld>
  <p:clrMapOvr>
    <a:masterClrMapping/>
  </p:clrMapOvr>
  <p:transition spd="slow">
    <p:wheel spokes="8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1214422"/>
            <a:ext cx="8643998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vi-VN" sz="2800" b="1" dirty="0" smtClean="0">
                <a:solidFill>
                  <a:srgbClr val="002060"/>
                </a:solidFill>
              </a:rPr>
              <a:t>Орига́ми— древнее искусство складывания фигурок из бумаги.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</a:rPr>
              <a:t>«Ори» в переводе с японского -  «складывать», «</a:t>
            </a:r>
            <a:r>
              <a:rPr lang="ru-RU" sz="3200" b="1" dirty="0" err="1" smtClean="0">
                <a:solidFill>
                  <a:srgbClr val="002060"/>
                </a:solidFill>
              </a:rPr>
              <a:t>Ками</a:t>
            </a:r>
            <a:r>
              <a:rPr lang="ru-RU" sz="3200" b="1" dirty="0" smtClean="0">
                <a:solidFill>
                  <a:srgbClr val="002060"/>
                </a:solidFill>
              </a:rPr>
              <a:t>» – бумага.</a:t>
            </a:r>
          </a:p>
          <a:p>
            <a:pPr algn="ctr"/>
            <a:r>
              <a:rPr lang="vi-VN" sz="2800" b="1" dirty="0" smtClean="0">
                <a:solidFill>
                  <a:srgbClr val="002060"/>
                </a:solidFill>
              </a:rPr>
              <a:t> Искусство оригами своими корнями уходит в древний Китай, где и была изобретена бумага. Первоначально оригами использовалось в религиозных обрядах. Долгое время этот вид искусства был доступен только представителям высших сословий, где признаком хорошего тона было владение техникой складывания из бумаги.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00232" y="285728"/>
            <a:ext cx="50720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Comic Sans MS" pitchFamily="66" charset="0"/>
              </a:rPr>
              <a:t>ОРИГАМИ</a:t>
            </a:r>
            <a:endParaRPr lang="ru-RU" sz="36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829444" cy="72547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Немного  истории</a:t>
            </a:r>
            <a:endParaRPr lang="ru-RU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142984"/>
            <a:ext cx="6286544" cy="5214974"/>
          </a:xfrm>
        </p:spPr>
        <p:txBody>
          <a:bodyPr>
            <a:normAutofit fontScale="92500"/>
          </a:bodyPr>
          <a:lstStyle/>
          <a:p>
            <a:pPr marL="514350" indent="-514350">
              <a:lnSpc>
                <a:spcPct val="90000"/>
              </a:lnSpc>
              <a:buNone/>
              <a:defRPr/>
            </a:pPr>
            <a:r>
              <a:rPr lang="ru-RU" b="1" dirty="0" smtClean="0">
                <a:solidFill>
                  <a:srgbClr val="002060"/>
                </a:solidFill>
              </a:rPr>
              <a:t>      Две тысячи лет назад китайцы изобрели бумагу. Примерно тогда же и появилось искусство оригами. </a:t>
            </a:r>
          </a:p>
          <a:p>
            <a:pPr marL="457200" indent="-457200">
              <a:lnSpc>
                <a:spcPct val="90000"/>
              </a:lnSpc>
              <a:buNone/>
              <a:defRPr/>
            </a:pPr>
            <a:r>
              <a:rPr lang="ru-RU" b="1" dirty="0" smtClean="0">
                <a:solidFill>
                  <a:srgbClr val="002060"/>
                </a:solidFill>
              </a:rPr>
              <a:t>      Но считается, что искусство оригами зародилось в Японии и оно даже старше, чем бумага. Первые фигурки оригами возникли  из искусства драпировки ткани при   изготовлении традиционной </a:t>
            </a:r>
          </a:p>
          <a:p>
            <a:pPr marL="0" indent="-457200">
              <a:spcBef>
                <a:spcPts val="0"/>
              </a:spcBef>
              <a:buNone/>
              <a:defRPr/>
            </a:pPr>
            <a:r>
              <a:rPr lang="ru-RU" b="1" dirty="0" smtClean="0">
                <a:solidFill>
                  <a:srgbClr val="002060"/>
                </a:solidFill>
              </a:rPr>
              <a:t>      японской одежды.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</a:p>
          <a:p>
            <a:endParaRPr lang="ru-RU" dirty="0"/>
          </a:p>
        </p:txBody>
      </p:sp>
      <p:pic>
        <p:nvPicPr>
          <p:cNvPr id="4" name="Picture 16" descr="Картинка 36 из 228943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43636" y="1285860"/>
            <a:ext cx="2654808" cy="2071702"/>
          </a:xfrm>
          <a:prstGeom prst="rect">
            <a:avLst/>
          </a:prstGeom>
          <a:noFill/>
          <a:ln w="38100">
            <a:solidFill>
              <a:srgbClr val="002060"/>
            </a:solidFill>
            <a:miter lim="800000"/>
            <a:headEnd/>
            <a:tailEnd/>
          </a:ln>
        </p:spPr>
      </p:pic>
      <p:pic>
        <p:nvPicPr>
          <p:cNvPr id="5" name="Picture 18" descr="Картинка 30 из 202136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000760" y="4214818"/>
            <a:ext cx="2825262" cy="2286016"/>
          </a:xfrm>
          <a:prstGeom prst="rect">
            <a:avLst/>
          </a:prstGeom>
          <a:noFill/>
          <a:ln w="38100">
            <a:solidFill>
              <a:srgbClr val="002060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428604"/>
            <a:ext cx="457203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+mj-lt"/>
              </a:rPr>
              <a:t>Знаменитый японский мастер оригами </a:t>
            </a:r>
            <a:r>
              <a:rPr lang="ru-RU" sz="3600" b="1" dirty="0" err="1" smtClean="0">
                <a:solidFill>
                  <a:srgbClr val="002060"/>
                </a:solidFill>
                <a:latin typeface="+mj-lt"/>
              </a:rPr>
              <a:t>Акира</a:t>
            </a:r>
            <a:r>
              <a:rPr lang="ru-RU" sz="3600" b="1" dirty="0" smtClean="0">
                <a:solidFill>
                  <a:srgbClr val="002060"/>
                </a:solidFill>
                <a:latin typeface="+mj-lt"/>
              </a:rPr>
              <a:t> </a:t>
            </a:r>
            <a:r>
              <a:rPr lang="ru-RU" sz="3600" b="1" dirty="0" err="1" smtClean="0">
                <a:solidFill>
                  <a:srgbClr val="002060"/>
                </a:solidFill>
                <a:latin typeface="+mj-lt"/>
              </a:rPr>
              <a:t>Йошизава</a:t>
            </a:r>
            <a:r>
              <a:rPr lang="ru-RU" sz="3600" b="1" dirty="0" smtClean="0">
                <a:solidFill>
                  <a:srgbClr val="002060"/>
                </a:solidFill>
                <a:latin typeface="+mj-lt"/>
              </a:rPr>
              <a:t> придумал «азбуку оригами». Это </a:t>
            </a:r>
            <a:r>
              <a:rPr lang="ru-RU" sz="3600" b="1" dirty="0" smtClean="0">
                <a:solidFill>
                  <a:srgbClr val="002060"/>
                </a:solidFill>
                <a:latin typeface="+mj-lt"/>
                <a:hlinkClick r:id="" action="ppaction://noaction"/>
              </a:rPr>
              <a:t>условные знаки </a:t>
            </a:r>
            <a:r>
              <a:rPr lang="ru-RU" sz="3600" b="1" dirty="0" smtClean="0">
                <a:solidFill>
                  <a:srgbClr val="002060"/>
                </a:solidFill>
                <a:latin typeface="+mj-lt"/>
              </a:rPr>
              <a:t>и </a:t>
            </a:r>
            <a:r>
              <a:rPr lang="ru-RU" sz="3600" b="1" dirty="0" smtClean="0">
                <a:solidFill>
                  <a:srgbClr val="002060"/>
                </a:solidFill>
                <a:latin typeface="+mj-lt"/>
                <a:hlinkClick r:id="" action="ppaction://noaction"/>
              </a:rPr>
              <a:t>базовые формы</a:t>
            </a:r>
            <a:endParaRPr lang="ru-RU" sz="3600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86380" y="1643050"/>
            <a:ext cx="3535357" cy="4916909"/>
          </a:xfrm>
          <a:prstGeom prst="rect">
            <a:avLst/>
          </a:prstGeom>
          <a:ln w="38100" cap="sq">
            <a:solidFill>
              <a:srgbClr val="00206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846158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Базовые формы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8" name="Picture 4" descr="Картинки по запросу картинка оригами базовые формы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600200"/>
            <a:ext cx="684076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824</TotalTime>
  <Words>1091</Words>
  <Application>Microsoft Office PowerPoint</Application>
  <PresentationFormat>Экран (4:3)</PresentationFormat>
  <Paragraphs>129</Paragraphs>
  <Slides>42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43" baseType="lpstr">
      <vt:lpstr>Тема Office</vt:lpstr>
      <vt:lpstr>  </vt:lpstr>
      <vt:lpstr>Цель:</vt:lpstr>
      <vt:lpstr>Задачи</vt:lpstr>
      <vt:lpstr>Ожидаемые  результаты</vt:lpstr>
      <vt:lpstr>Гипотеза:</vt:lpstr>
      <vt:lpstr>Презентация PowerPoint</vt:lpstr>
      <vt:lpstr>Немного  истории</vt:lpstr>
      <vt:lpstr>Презентация PowerPoint</vt:lpstr>
      <vt:lpstr>Базовые формы</vt:lpstr>
      <vt:lpstr>Условные знаки</vt:lpstr>
      <vt:lpstr>Презентация PowerPoint</vt:lpstr>
      <vt:lpstr>Простое  оригами</vt:lpstr>
      <vt:lpstr> Модульное  оригами </vt:lpstr>
      <vt:lpstr> Паттерн </vt:lpstr>
      <vt:lpstr>Мокрое  складывание</vt:lpstr>
      <vt:lpstr>Презентация PowerPoint</vt:lpstr>
      <vt:lpstr>Презентация PowerPoint</vt:lpstr>
      <vt:lpstr>Презентация PowerPoint</vt:lpstr>
      <vt:lpstr>Интересные факты</vt:lpstr>
      <vt:lpstr>Значение  оригами</vt:lpstr>
      <vt:lpstr>Что дают ребенку занятия оригами</vt:lpstr>
      <vt:lpstr> Изготовление поделок из бумаги:</vt:lpstr>
      <vt:lpstr>Презентация PowerPoint</vt:lpstr>
      <vt:lpstr>Художественно – эстетическое развитие ребёнка</vt:lpstr>
      <vt:lpstr> Приобщение ребёнка к общечеловеческим ценностям</vt:lpstr>
      <vt:lpstr>Развитие речи                  дошкольников</vt:lpstr>
      <vt:lpstr>Развитие пространственного воображения, глазомера, внимания, памяти</vt:lpstr>
      <vt:lpstr>Знакомство с основными геометрическими понятиями.</vt:lpstr>
      <vt:lpstr>Вашему вниманию предлагается  мастер-класс по оригами  </vt:lpstr>
      <vt:lpstr>Рассказ-показ воспитателя.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гнорадшгнщшгщшнлрплжгнзщшнш8гненронол</dc:title>
  <dc:creator>Admin</dc:creator>
  <cp:lastModifiedBy>perfomance</cp:lastModifiedBy>
  <cp:revision>89</cp:revision>
  <dcterms:created xsi:type="dcterms:W3CDTF">2015-05-18T16:17:49Z</dcterms:created>
  <dcterms:modified xsi:type="dcterms:W3CDTF">2020-05-27T06:07:55Z</dcterms:modified>
</cp:coreProperties>
</file>