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293" r:id="rId2"/>
    <p:sldId id="303" r:id="rId3"/>
    <p:sldId id="294" r:id="rId4"/>
    <p:sldId id="267" r:id="rId5"/>
    <p:sldId id="298" r:id="rId6"/>
    <p:sldId id="307" r:id="rId7"/>
    <p:sldId id="313" r:id="rId8"/>
    <p:sldId id="314" r:id="rId9"/>
    <p:sldId id="304" r:id="rId10"/>
    <p:sldId id="306" r:id="rId11"/>
    <p:sldId id="305" r:id="rId12"/>
    <p:sldId id="308" r:id="rId13"/>
    <p:sldId id="315" r:id="rId14"/>
    <p:sldId id="300" r:id="rId15"/>
    <p:sldId id="301" r:id="rId16"/>
    <p:sldId id="309" r:id="rId17"/>
    <p:sldId id="310" r:id="rId18"/>
    <p:sldId id="311" r:id="rId19"/>
    <p:sldId id="302" r:id="rId20"/>
    <p:sldId id="281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Таня" initials="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521D"/>
    <a:srgbClr val="FFFFCC"/>
    <a:srgbClr val="008000"/>
    <a:srgbClr val="CC00CC"/>
    <a:srgbClr val="FF99FF"/>
    <a:srgbClr val="FD9803"/>
    <a:srgbClr val="E4FA12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1090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00018C7-F04F-43B1-A5F2-BEFAE1676876}" type="datetimeFigureOut">
              <a:rPr lang="ru-RU"/>
              <a:pPr>
                <a:defRPr/>
              </a:pPr>
              <a:t>24.06.2020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61DA08F-D5C4-4A87-B7CD-9EC145A8A6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597F2CF-5637-4D79-A161-ECEABB595521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FE0836-1896-4E88-BB6A-4A5EDFFEE2B5}" type="datetimeFigureOut">
              <a:rPr lang="ru-RU"/>
              <a:pPr>
                <a:defRPr/>
              </a:pPr>
              <a:t>24.06.2020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F07155-F558-4DC4-B38D-1794E71456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C19F0-4E6C-4A81-B9E1-C9BA409C32AA}" type="datetimeFigureOut">
              <a:rPr lang="ru-RU"/>
              <a:pPr>
                <a:defRPr/>
              </a:pPr>
              <a:t>24.06.2020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E15BF-D590-49F5-A4EF-163BC8FF72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99366-ED30-435C-AA6A-55C5F76066FC}" type="datetimeFigureOut">
              <a:rPr lang="ru-RU"/>
              <a:pPr>
                <a:defRPr/>
              </a:pPr>
              <a:t>24.06.2020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1F9888-556E-4118-92F7-4D01C7D510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6FBC0-12A8-4101-836E-04356C0E97B4}" type="datetimeFigureOut">
              <a:rPr lang="ru-RU"/>
              <a:pPr>
                <a:defRPr/>
              </a:pPr>
              <a:t>24.06.2020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40F866-B684-4217-8725-8460EDB43D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92518-18F5-4035-963A-86567E718AAD}" type="datetimeFigureOut">
              <a:rPr lang="ru-RU"/>
              <a:pPr>
                <a:defRPr/>
              </a:pPr>
              <a:t>24.06.2020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AF8B48-C5E3-4FD5-A2A4-E1B99A2D8E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0DBCC-6689-4885-8E92-A8A8EF485552}" type="datetimeFigureOut">
              <a:rPr lang="ru-RU"/>
              <a:pPr>
                <a:defRPr/>
              </a:pPr>
              <a:t>24.06.2020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5390C-0A9A-4F60-A987-2B26063A5E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03549B-85D8-4290-A3EF-37122E13D1AC}" type="datetimeFigureOut">
              <a:rPr lang="ru-RU"/>
              <a:pPr>
                <a:defRPr/>
              </a:pPr>
              <a:t>24.06.2020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C5902E-EA74-44F3-9B7E-14FFD588B8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380A6F-CAE5-4324-9F52-DB46DAB9D0B0}" type="datetimeFigureOut">
              <a:rPr lang="ru-RU"/>
              <a:pPr>
                <a:defRPr/>
              </a:pPr>
              <a:t>24.06.2020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26F5EF-EA05-48D6-BD73-29DC743085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609D4-71E0-4C67-A768-6D6677BDD05F}" type="datetimeFigureOut">
              <a:rPr lang="ru-RU"/>
              <a:pPr>
                <a:defRPr/>
              </a:pPr>
              <a:t>24.06.2020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8D8B8-D571-419F-BCBE-6E552AEEF4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C4A431-674E-403E-9686-7835F0F7F62C}" type="datetimeFigureOut">
              <a:rPr lang="ru-RU"/>
              <a:pPr>
                <a:defRPr/>
              </a:pPr>
              <a:t>24.06.2020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60351-5E0A-4821-8ABA-894A98BEAB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C7D69-8899-4F85-970C-5DFDAD712931}" type="datetimeFigureOut">
              <a:rPr lang="ru-RU"/>
              <a:pPr>
                <a:defRPr/>
              </a:pPr>
              <a:t>24.06.2020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6D64D-B177-4DDC-B248-B6E5D39FAC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F81FD2C-7DA0-48CA-869F-A2AE8D99C890}" type="datetimeFigureOut">
              <a:rPr lang="ru-RU"/>
              <a:pPr>
                <a:defRPr/>
              </a:pPr>
              <a:t>24.06.2020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FE6706C-2A50-427E-9B5A-F827CA30FF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s1200 (2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24975" cy="702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ext Box 8"/>
          <p:cNvSpPr txBox="1">
            <a:spLocks noChangeArrowheads="1"/>
          </p:cNvSpPr>
          <p:nvPr/>
        </p:nvSpPr>
        <p:spPr bwMode="auto">
          <a:xfrm>
            <a:off x="4787900" y="5661025"/>
            <a:ext cx="3157538" cy="9159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Презентацию подготовила</a:t>
            </a:r>
          </a:p>
          <a:p>
            <a:r>
              <a:rPr lang="ru-RU"/>
              <a:t>Воспитатель Морозова Т.Ю</a:t>
            </a:r>
          </a:p>
          <a:p>
            <a:r>
              <a:rPr lang="ru-RU"/>
              <a:t>Группа №12, дети 6-7 лет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755650" y="1989138"/>
            <a:ext cx="8239125" cy="13112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8000">
                <a:solidFill>
                  <a:srgbClr val="FF0000"/>
                </a:solidFill>
              </a:rPr>
              <a:t>РЕЧНЫЕ  РЫБЫ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3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3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autoUpdateAnimBg="0"/>
      <p:bldP spid="14341" grpId="0" animBg="1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4" descr="Скачивание изображения: абстракция, линий, рыбы 334121 / Разрешение: original / Раздел: Стиль / HallPic.r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 descr="Ryibka_palchikovyie-igryi-1200x8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052513"/>
            <a:ext cx="8713787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1619250" y="188913"/>
            <a:ext cx="5661025" cy="641350"/>
          </a:xfrm>
          <a:prstGeom prst="rect">
            <a:avLst/>
          </a:prstGeom>
          <a:solidFill>
            <a:srgbClr val="E4FA1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FF0000"/>
                </a:solidFill>
              </a:rPr>
              <a:t>Мы немножко отдохнём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4" descr="Скачивание изображения: абстракция, линий, рыбы 334121 / Разрешение: original / Раздел: Стиль / HallPic.r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2051050" y="188913"/>
            <a:ext cx="4598988" cy="641350"/>
          </a:xfrm>
          <a:prstGeom prst="rect">
            <a:avLst/>
          </a:prstGeom>
          <a:solidFill>
            <a:srgbClr val="E4FA1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FF0000"/>
                </a:solidFill>
              </a:rPr>
              <a:t>Интересные факты</a:t>
            </a:r>
          </a:p>
        </p:txBody>
      </p:sp>
      <p:pic>
        <p:nvPicPr>
          <p:cNvPr id="22532" name="Picture 4" descr="img8 (1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341438"/>
            <a:ext cx="6985000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4" descr="Скачивание изображения: абстракция, линий, рыбы 334121 / Разрешение: original / Раздел: Стиль / HallPic.r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4" descr="0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5" name="Picture 5" descr="img12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4" descr="Скачивание изображения: абстракция, линий, рыбы 334121 / Разрешение: original / Раздел: Стиль / HallPic.r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5" descr="img4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4" descr="Скачивание изображения: абстракция, линий, рыбы 334121 / Разрешение: original / Раздел: Стиль / HallPic.r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550" y="1989138"/>
            <a:ext cx="6911975" cy="2879725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5400" b="1" smtClean="0">
                <a:solidFill>
                  <a:srgbClr val="002060"/>
                </a:solidFill>
              </a:rPr>
              <a:t>ДЕЛАЕМ ЗВУКОБУКВЕННЫЙ </a:t>
            </a:r>
          </a:p>
          <a:p>
            <a:pPr algn="ctr" eaLnBrk="1" hangingPunct="1">
              <a:buFont typeface="Arial" charset="0"/>
              <a:buNone/>
            </a:pPr>
            <a:r>
              <a:rPr lang="ru-RU" sz="5400" b="1" smtClean="0">
                <a:solidFill>
                  <a:srgbClr val="002060"/>
                </a:solidFill>
              </a:rPr>
              <a:t>АНАЛИЗ СЛОВ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6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700338" y="3933825"/>
          <a:ext cx="1379537" cy="4381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9811"/>
              </a:tblGrid>
              <a:tr h="43776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4067175" y="3933825"/>
          <a:ext cx="1512888" cy="431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/>
              </a:tblGrid>
              <a:tr h="43151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5580063" y="3933825"/>
          <a:ext cx="1379537" cy="431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9811"/>
              </a:tblGrid>
              <a:tr h="431517"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9742" name="Group 46"/>
          <p:cNvGraphicFramePr>
            <a:graphicFrameLocks noGrp="1"/>
          </p:cNvGraphicFramePr>
          <p:nvPr/>
        </p:nvGraphicFramePr>
        <p:xfrm>
          <a:off x="2700338" y="4508500"/>
          <a:ext cx="2879725" cy="1189038"/>
        </p:xfrm>
        <a:graphic>
          <a:graphicData uri="http://schemas.openxmlformats.org/drawingml/2006/table">
            <a:tbl>
              <a:tblPr/>
              <a:tblGrid>
                <a:gridCol w="2879725"/>
              </a:tblGrid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1 слог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3 буквы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3 звука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9741" name="Group 45"/>
          <p:cNvGraphicFramePr>
            <a:graphicFrameLocks noGrp="1"/>
          </p:cNvGraphicFramePr>
          <p:nvPr/>
        </p:nvGraphicFramePr>
        <p:xfrm>
          <a:off x="2700338" y="3429000"/>
          <a:ext cx="2879725" cy="457200"/>
        </p:xfrm>
        <a:graphic>
          <a:graphicData uri="http://schemas.openxmlformats.org/drawingml/2006/table">
            <a:tbl>
              <a:tblPr/>
              <a:tblGrid>
                <a:gridCol w="2879725"/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СОМ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27680" name="Picture 44" descr="s1200 (1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47813" y="333375"/>
            <a:ext cx="6029325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9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9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graphicFrame>
        <p:nvGraphicFramePr>
          <p:cNvPr id="30781" name="Group 61"/>
          <p:cNvGraphicFramePr>
            <a:graphicFrameLocks noGrp="1"/>
          </p:cNvGraphicFramePr>
          <p:nvPr/>
        </p:nvGraphicFramePr>
        <p:xfrm>
          <a:off x="2843213" y="3644900"/>
          <a:ext cx="2881312" cy="457200"/>
        </p:xfrm>
        <a:graphic>
          <a:graphicData uri="http://schemas.openxmlformats.org/drawingml/2006/table">
            <a:tbl>
              <a:tblPr/>
              <a:tblGrid>
                <a:gridCol w="2881312"/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НАЛИМ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0783" name="Group 63"/>
          <p:cNvGraphicFramePr>
            <a:graphicFrameLocks noGrp="1"/>
          </p:cNvGraphicFramePr>
          <p:nvPr/>
        </p:nvGraphicFramePr>
        <p:xfrm>
          <a:off x="3924300" y="4149725"/>
          <a:ext cx="1079500" cy="492125"/>
        </p:xfrm>
        <a:graphic>
          <a:graphicData uri="http://schemas.openxmlformats.org/drawingml/2006/table">
            <a:tbl>
              <a:tblPr/>
              <a:tblGrid>
                <a:gridCol w="1079500"/>
              </a:tblGrid>
              <a:tr h="492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A521D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916238" y="4149725"/>
          <a:ext cx="1008062" cy="503238"/>
        </p:xfrm>
        <a:graphic>
          <a:graphicData uri="http://schemas.openxmlformats.org/drawingml/2006/table">
            <a:tbl>
              <a:tblPr/>
              <a:tblGrid>
                <a:gridCol w="1008062"/>
              </a:tblGrid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908175" y="4149725"/>
          <a:ext cx="1020763" cy="503238"/>
        </p:xfrm>
        <a:graphic>
          <a:graphicData uri="http://schemas.openxmlformats.org/drawingml/2006/table">
            <a:tbl>
              <a:tblPr/>
              <a:tblGrid>
                <a:gridCol w="1020763"/>
              </a:tblGrid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5003800" y="4149725"/>
          <a:ext cx="1008063" cy="503238"/>
        </p:xfrm>
        <a:graphic>
          <a:graphicData uri="http://schemas.openxmlformats.org/drawingml/2006/table">
            <a:tbl>
              <a:tblPr/>
              <a:tblGrid>
                <a:gridCol w="1008063"/>
              </a:tblGrid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5940425" y="4149725"/>
          <a:ext cx="1009650" cy="509588"/>
        </p:xfrm>
        <a:graphic>
          <a:graphicData uri="http://schemas.openxmlformats.org/drawingml/2006/table">
            <a:tbl>
              <a:tblPr/>
              <a:tblGrid>
                <a:gridCol w="1009650"/>
              </a:tblGrid>
              <a:tr h="509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0784" name="Group 64"/>
          <p:cNvGraphicFramePr>
            <a:graphicFrameLocks noGrp="1"/>
          </p:cNvGraphicFramePr>
          <p:nvPr/>
        </p:nvGraphicFramePr>
        <p:xfrm>
          <a:off x="2843213" y="5084763"/>
          <a:ext cx="2881312" cy="1189037"/>
        </p:xfrm>
        <a:graphic>
          <a:graphicData uri="http://schemas.openxmlformats.org/drawingml/2006/table">
            <a:tbl>
              <a:tblPr/>
              <a:tblGrid>
                <a:gridCol w="2881312"/>
              </a:tblGrid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2 слога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 5 букв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5 звуков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28716" name="Picture 59" descr="nalim-mi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76375" y="620713"/>
            <a:ext cx="5832475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0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0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627313" y="3068638"/>
          <a:ext cx="2879725" cy="7207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20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2"/>
                          </a:solidFill>
                          <a:latin typeface="Georgia" panose="02040502050405020303" pitchFamily="18" charset="0"/>
                        </a:rPr>
                        <a:t>КАРАСЬ</a:t>
                      </a:r>
                      <a:endParaRPr lang="ru-RU" sz="2400" dirty="0">
                        <a:solidFill>
                          <a:schemeClr val="tx2"/>
                        </a:solidFill>
                        <a:latin typeface="Georgia" panose="02040502050405020303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763713" y="3789363"/>
          <a:ext cx="1008062" cy="5111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</a:tblGrid>
              <a:tr h="51044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771775" y="3789363"/>
          <a:ext cx="1008063" cy="5048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</a:tblGrid>
              <a:tr h="5040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708400" y="3789363"/>
          <a:ext cx="1079500" cy="4921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</a:tblGrid>
              <a:tr h="491526">
                <a:tc>
                  <a:txBody>
                    <a:bodyPr/>
                    <a:lstStyle/>
                    <a:p>
                      <a:endParaRPr lang="ru-RU" b="0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787900" y="3789363"/>
          <a:ext cx="1020763" cy="5048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0719"/>
              </a:tblGrid>
              <a:tr h="5040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5724525" y="3789363"/>
          <a:ext cx="1008063" cy="5048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</a:tblGrid>
              <a:tr h="5040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1A521D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2700338" y="4581525"/>
          <a:ext cx="2879725" cy="11890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20"/>
              </a:tblGrid>
              <a:tr h="431517">
                <a:tc>
                  <a:txBody>
                    <a:bodyPr/>
                    <a:lstStyle/>
                    <a:p>
                      <a:pPr algn="ctr"/>
                      <a:r>
                        <a:rPr lang="ru-RU" sz="2400" baseline="0" dirty="0" smtClean="0">
                          <a:solidFill>
                            <a:schemeClr val="tx2"/>
                          </a:solidFill>
                          <a:latin typeface="Georgia" panose="02040502050405020303" pitchFamily="18" charset="0"/>
                        </a:rPr>
                        <a:t>2 слога </a:t>
                      </a:r>
                    </a:p>
                    <a:p>
                      <a:pPr algn="ctr"/>
                      <a:r>
                        <a:rPr lang="ru-RU" sz="2400" baseline="0" dirty="0" smtClean="0">
                          <a:solidFill>
                            <a:schemeClr val="tx2"/>
                          </a:solidFill>
                          <a:latin typeface="Georgia" panose="02040502050405020303" pitchFamily="18" charset="0"/>
                        </a:rPr>
                        <a:t>6 букв</a:t>
                      </a:r>
                    </a:p>
                    <a:p>
                      <a:pPr algn="ctr"/>
                      <a:r>
                        <a:rPr lang="ru-RU" sz="2400" baseline="0" dirty="0" smtClean="0">
                          <a:solidFill>
                            <a:schemeClr val="tx2"/>
                          </a:solidFill>
                          <a:latin typeface="Georgia" panose="02040502050405020303" pitchFamily="18" charset="0"/>
                        </a:rPr>
                        <a:t>5 звуков</a:t>
                      </a:r>
                      <a:endParaRPr lang="ru-RU" sz="2400" dirty="0">
                        <a:solidFill>
                          <a:schemeClr val="tx2"/>
                        </a:solidFill>
                        <a:latin typeface="Georgia" panose="02040502050405020303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29741" name="Рисунок 12" descr="unnamed (1)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68538" y="188913"/>
            <a:ext cx="3671887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4" descr="Скачивание изображения: абстракция, линий, рыбы 334121 / Разрешение: original / Раздел: Стиль / HallPic.r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1547813" y="188913"/>
            <a:ext cx="4926012" cy="641350"/>
          </a:xfrm>
          <a:prstGeom prst="rect">
            <a:avLst/>
          </a:prstGeom>
          <a:solidFill>
            <a:srgbClr val="E4FA1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FF0000"/>
                </a:solidFill>
              </a:rPr>
              <a:t>Итоговая  викторина</a:t>
            </a: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611188" y="981075"/>
            <a:ext cx="3305175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1. Назовите части тела рыбы</a:t>
            </a:r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539750" y="1412875"/>
            <a:ext cx="75199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0000"/>
                </a:solidFill>
              </a:rPr>
              <a:t>( голова, туловище, хвост, плавники, жабры, глаза, ноздри, рот)</a:t>
            </a:r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611188" y="1773238"/>
            <a:ext cx="2981325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2. Чем покрыто тело рыб?</a:t>
            </a:r>
          </a:p>
        </p:txBody>
      </p:sp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755650" y="2205038"/>
            <a:ext cx="11826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0000"/>
                </a:solidFill>
              </a:rPr>
              <a:t>(чешуёй)</a:t>
            </a:r>
          </a:p>
        </p:txBody>
      </p:sp>
      <p:sp>
        <p:nvSpPr>
          <p:cNvPr id="30728" name="Text Box 8"/>
          <p:cNvSpPr txBox="1">
            <a:spLocks noChangeArrowheads="1"/>
          </p:cNvSpPr>
          <p:nvPr/>
        </p:nvSpPr>
        <p:spPr bwMode="auto">
          <a:xfrm>
            <a:off x="611188" y="2565400"/>
            <a:ext cx="2771775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3. Назовите речных рыб</a:t>
            </a:r>
          </a:p>
        </p:txBody>
      </p:sp>
      <p:sp>
        <p:nvSpPr>
          <p:cNvPr id="30729" name="Text Box 9"/>
          <p:cNvSpPr txBox="1">
            <a:spLocks noChangeArrowheads="1"/>
          </p:cNvSpPr>
          <p:nvPr/>
        </p:nvSpPr>
        <p:spPr bwMode="auto">
          <a:xfrm>
            <a:off x="539750" y="2997200"/>
            <a:ext cx="73691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0000"/>
                </a:solidFill>
              </a:rPr>
              <a:t>(ёрш, сом, щука, карась, налим, карп, окунь, лещ, судак,  и т.д.)</a:t>
            </a:r>
          </a:p>
        </p:txBody>
      </p:sp>
      <p:sp>
        <p:nvSpPr>
          <p:cNvPr id="30730" name="Text Box 10"/>
          <p:cNvSpPr txBox="1">
            <a:spLocks noChangeArrowheads="1"/>
          </p:cNvSpPr>
          <p:nvPr/>
        </p:nvSpPr>
        <p:spPr bwMode="auto">
          <a:xfrm>
            <a:off x="539750" y="3357563"/>
            <a:ext cx="6061075" cy="9159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4. Какая пресноводная рыба пела свою тихую песенку </a:t>
            </a:r>
          </a:p>
          <a:p>
            <a:r>
              <a:rPr lang="ru-RU"/>
              <a:t>глупому мышонку в сказке С.Маршака?</a:t>
            </a:r>
          </a:p>
          <a:p>
            <a:endParaRPr lang="ru-RU"/>
          </a:p>
        </p:txBody>
      </p:sp>
      <p:sp>
        <p:nvSpPr>
          <p:cNvPr id="30731" name="Text Box 11"/>
          <p:cNvSpPr txBox="1">
            <a:spLocks noChangeArrowheads="1"/>
          </p:cNvSpPr>
          <p:nvPr/>
        </p:nvSpPr>
        <p:spPr bwMode="auto">
          <a:xfrm>
            <a:off x="684213" y="4221163"/>
            <a:ext cx="8985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0000"/>
                </a:solidFill>
              </a:rPr>
              <a:t>(щука)</a:t>
            </a:r>
          </a:p>
        </p:txBody>
      </p:sp>
      <p:sp>
        <p:nvSpPr>
          <p:cNvPr id="30732" name="Text Box 12"/>
          <p:cNvSpPr txBox="1">
            <a:spLocks noChangeArrowheads="1"/>
          </p:cNvSpPr>
          <p:nvPr/>
        </p:nvSpPr>
        <p:spPr bwMode="auto">
          <a:xfrm>
            <a:off x="468313" y="4581525"/>
            <a:ext cx="4992687" cy="641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5. Какую рыбку выменял на свисток Виталик </a:t>
            </a:r>
          </a:p>
          <a:p>
            <a:r>
              <a:rPr lang="ru-RU"/>
              <a:t>из одноимённого рассказа Н.Носова?</a:t>
            </a:r>
          </a:p>
        </p:txBody>
      </p:sp>
      <p:sp>
        <p:nvSpPr>
          <p:cNvPr id="30733" name="Text Box 13"/>
          <p:cNvSpPr txBox="1">
            <a:spLocks noChangeArrowheads="1"/>
          </p:cNvSpPr>
          <p:nvPr/>
        </p:nvSpPr>
        <p:spPr bwMode="auto">
          <a:xfrm>
            <a:off x="611188" y="5229225"/>
            <a:ext cx="12271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0000"/>
                </a:solidFill>
              </a:rPr>
              <a:t>(карасик)</a:t>
            </a:r>
          </a:p>
        </p:txBody>
      </p:sp>
      <p:sp>
        <p:nvSpPr>
          <p:cNvPr id="30734" name="Text Box 14"/>
          <p:cNvSpPr txBox="1">
            <a:spLocks noChangeArrowheads="1"/>
          </p:cNvSpPr>
          <p:nvPr/>
        </p:nvSpPr>
        <p:spPr bwMode="auto">
          <a:xfrm>
            <a:off x="395288" y="5589588"/>
            <a:ext cx="5100637" cy="641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6. Усатый герой стихотворения С.Михалкова, </a:t>
            </a:r>
          </a:p>
          <a:p>
            <a:r>
              <a:rPr lang="ru-RU"/>
              <a:t>обитающий под мостом, под корягой?</a:t>
            </a:r>
          </a:p>
        </p:txBody>
      </p:sp>
      <p:sp>
        <p:nvSpPr>
          <p:cNvPr id="30735" name="Text Box 15"/>
          <p:cNvSpPr txBox="1">
            <a:spLocks noChangeArrowheads="1"/>
          </p:cNvSpPr>
          <p:nvPr/>
        </p:nvSpPr>
        <p:spPr bwMode="auto">
          <a:xfrm>
            <a:off x="755650" y="6237288"/>
            <a:ext cx="7731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0000"/>
                </a:solidFill>
              </a:rPr>
              <a:t>(сом)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500"/>
                                        <p:tgtEl>
                                          <p:spTgt spid="30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07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07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30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07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07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animBg="1" autoUpdateAnimBg="0"/>
      <p:bldP spid="30724" grpId="0" animBg="1" autoUpdateAnimBg="0"/>
      <p:bldP spid="30725" grpId="0" autoUpdateAnimBg="0"/>
      <p:bldP spid="30726" grpId="0" animBg="1" autoUpdateAnimBg="0"/>
      <p:bldP spid="30727" grpId="0" autoUpdateAnimBg="0"/>
      <p:bldP spid="30728" grpId="0" animBg="1" autoUpdateAnimBg="0"/>
      <p:bldP spid="30729" grpId="0" autoUpdateAnimBg="0"/>
      <p:bldP spid="30730" grpId="0" animBg="1" autoUpdateAnimBg="0"/>
      <p:bldP spid="30731" grpId="0" autoUpdateAnimBg="0"/>
      <p:bldP spid="30732" grpId="0" animBg="1" autoUpdateAnimBg="0"/>
      <p:bldP spid="30733" grpId="0" autoUpdateAnimBg="0"/>
      <p:bldP spid="30734" grpId="0" animBg="1" autoUpdateAnimBg="0"/>
      <p:bldP spid="30735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4" descr="Скачивание изображения: абстракция, линий, рыбы 334121 / Разрешение: original / Раздел: Стиль / HallPic.r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Text Box 4"/>
          <p:cNvSpPr txBox="1">
            <a:spLocks noChangeArrowheads="1"/>
          </p:cNvSpPr>
          <p:nvPr/>
        </p:nvSpPr>
        <p:spPr bwMode="auto">
          <a:xfrm>
            <a:off x="3995738" y="1844675"/>
            <a:ext cx="33670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На реке стена из нитей:</a:t>
            </a:r>
          </a:p>
          <a:p>
            <a:r>
              <a:rPr lang="ru-RU"/>
              <a:t>Кто войдёт – не может выйти.</a:t>
            </a:r>
          </a:p>
        </p:txBody>
      </p:sp>
      <p:sp>
        <p:nvSpPr>
          <p:cNvPr id="15363" name="Text Box 5"/>
          <p:cNvSpPr txBox="1">
            <a:spLocks noChangeArrowheads="1"/>
          </p:cNvSpPr>
          <p:nvPr/>
        </p:nvSpPr>
        <p:spPr bwMode="auto">
          <a:xfrm>
            <a:off x="1692275" y="2924175"/>
            <a:ext cx="32797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Плавает у мостика</a:t>
            </a:r>
          </a:p>
          <a:p>
            <a:r>
              <a:rPr lang="ru-RU"/>
              <a:t>Красный с белым хвостиком.</a:t>
            </a:r>
          </a:p>
          <a:p>
            <a:r>
              <a:rPr lang="ru-RU"/>
              <a:t>То потонет, то всплывёт –</a:t>
            </a:r>
          </a:p>
          <a:p>
            <a:r>
              <a:rPr lang="ru-RU"/>
              <a:t>Рыбаку сигнал даёт.</a:t>
            </a:r>
          </a:p>
        </p:txBody>
      </p:sp>
      <p:sp>
        <p:nvSpPr>
          <p:cNvPr id="15364" name="Text Box 6"/>
          <p:cNvSpPr txBox="1">
            <a:spLocks noChangeArrowheads="1"/>
          </p:cNvSpPr>
          <p:nvPr/>
        </p:nvSpPr>
        <p:spPr bwMode="auto">
          <a:xfrm>
            <a:off x="5364163" y="5013325"/>
            <a:ext cx="33242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Недаром эта модница</a:t>
            </a:r>
          </a:p>
          <a:p>
            <a:r>
              <a:rPr lang="ru-RU"/>
              <a:t>Склонилась над водой.</a:t>
            </a:r>
          </a:p>
          <a:p>
            <a:r>
              <a:rPr lang="ru-RU"/>
              <a:t>Всё лето в речку смотрится –</a:t>
            </a:r>
          </a:p>
          <a:p>
            <a:r>
              <a:rPr lang="ru-RU"/>
              <a:t>Любуется собой.</a:t>
            </a:r>
          </a:p>
        </p:txBody>
      </p:sp>
      <p:pic>
        <p:nvPicPr>
          <p:cNvPr id="15365" name="Picture 7" descr="Customization-Small-ocean-purse-seine-nets-fro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1125538"/>
            <a:ext cx="3240088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8" descr="kisspng-fishing-angling-vector-fish-bomb-5a8e081c268d0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51500" y="2924175"/>
            <a:ext cx="1655763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9" descr="794284412e1e1a2dc35fbfcec064a5573e6ffe3c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1188" y="4437063"/>
            <a:ext cx="4427537" cy="207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8" name="Text Box 10"/>
          <p:cNvSpPr txBox="1">
            <a:spLocks noChangeArrowheads="1"/>
          </p:cNvSpPr>
          <p:nvPr/>
        </p:nvSpPr>
        <p:spPr bwMode="auto">
          <a:xfrm>
            <a:off x="3708400" y="333375"/>
            <a:ext cx="18494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РАЗМИНКА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utoUpdateAnimBg="0"/>
      <p:bldP spid="15363" grpId="0" autoUpdateAnimBg="0"/>
      <p:bldP spid="15364" grpId="0" autoUpdateAnimBg="0"/>
      <p:bldP spid="15368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3" descr="3426_96cafd1d959d9db1041da901e0fe3e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4925"/>
            <a:ext cx="9144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5" descr="s1200 (2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24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Text Box 7"/>
          <p:cNvSpPr txBox="1">
            <a:spLocks noChangeArrowheads="1"/>
          </p:cNvSpPr>
          <p:nvPr/>
        </p:nvSpPr>
        <p:spPr bwMode="auto">
          <a:xfrm>
            <a:off x="3851275" y="3284538"/>
            <a:ext cx="3287713" cy="1190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От зубастой щуки скрылся,</a:t>
            </a:r>
          </a:p>
          <a:p>
            <a:r>
              <a:rPr lang="ru-RU"/>
              <a:t>В зарослях он притаился.</a:t>
            </a:r>
          </a:p>
          <a:p>
            <a:r>
              <a:rPr lang="ru-RU"/>
              <a:t>Выплыл с тины серебрясь….</a:t>
            </a:r>
          </a:p>
          <a:p>
            <a:r>
              <a:rPr lang="ru-RU"/>
              <a:t>Как его зовут?</a:t>
            </a:r>
          </a:p>
        </p:txBody>
      </p:sp>
      <p:pic>
        <p:nvPicPr>
          <p:cNvPr id="16387" name="Picture 9" descr="karas-v-akvariume_5 - копи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4868863"/>
            <a:ext cx="2674937" cy="1679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16388" name="Text Box 10"/>
          <p:cNvSpPr txBox="1">
            <a:spLocks noChangeArrowheads="1"/>
          </p:cNvSpPr>
          <p:nvPr/>
        </p:nvSpPr>
        <p:spPr bwMode="auto">
          <a:xfrm>
            <a:off x="5003800" y="5445125"/>
            <a:ext cx="2087563" cy="641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/>
              <a:t>КАРАСЬ</a:t>
            </a:r>
          </a:p>
        </p:txBody>
      </p:sp>
      <p:sp>
        <p:nvSpPr>
          <p:cNvPr id="16389" name="Text Box 11"/>
          <p:cNvSpPr txBox="1">
            <a:spLocks noChangeArrowheads="1"/>
          </p:cNvSpPr>
          <p:nvPr/>
        </p:nvSpPr>
        <p:spPr bwMode="auto">
          <a:xfrm>
            <a:off x="971550" y="333375"/>
            <a:ext cx="6911975" cy="641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/>
              <a:t>Знакомимся – РЕЧНЫЕ  РЫБЫ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nimBg="1" autoUpdateAnimBg="0"/>
      <p:bldP spid="16388" grpId="0" animBg="1" autoUpdateAnimBg="0"/>
      <p:bldP spid="16389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4" descr="s1200 (2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1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Text Box 5"/>
          <p:cNvSpPr txBox="1">
            <a:spLocks noChangeArrowheads="1"/>
          </p:cNvSpPr>
          <p:nvPr/>
        </p:nvSpPr>
        <p:spPr bwMode="auto">
          <a:xfrm>
            <a:off x="179388" y="188913"/>
            <a:ext cx="2895600" cy="641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На дне, где тихо и темно,</a:t>
            </a:r>
          </a:p>
          <a:p>
            <a:r>
              <a:rPr lang="ru-RU"/>
              <a:t>Лежит усатое бревно.</a:t>
            </a:r>
          </a:p>
        </p:txBody>
      </p:sp>
      <p:sp>
        <p:nvSpPr>
          <p:cNvPr id="17411" name="Text Box 7"/>
          <p:cNvSpPr txBox="1">
            <a:spLocks noChangeArrowheads="1"/>
          </p:cNvSpPr>
          <p:nvPr/>
        </p:nvSpPr>
        <p:spPr bwMode="auto">
          <a:xfrm>
            <a:off x="971550" y="4652963"/>
            <a:ext cx="2903538" cy="641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Хвостом виляет, зубаста,</a:t>
            </a:r>
          </a:p>
          <a:p>
            <a:r>
              <a:rPr lang="ru-RU"/>
              <a:t>А не лает..</a:t>
            </a:r>
          </a:p>
        </p:txBody>
      </p:sp>
      <p:pic>
        <p:nvPicPr>
          <p:cNvPr id="17412" name="Picture 8" descr="s1200 (1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14675" y="404813"/>
            <a:ext cx="6029325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9" descr="s120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3" y="3573463"/>
            <a:ext cx="3024187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Text Box 10"/>
          <p:cNvSpPr txBox="1">
            <a:spLocks noChangeArrowheads="1"/>
          </p:cNvSpPr>
          <p:nvPr/>
        </p:nvSpPr>
        <p:spPr bwMode="auto">
          <a:xfrm>
            <a:off x="808038" y="2008188"/>
            <a:ext cx="717550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СОМ</a:t>
            </a:r>
          </a:p>
        </p:txBody>
      </p:sp>
      <p:sp>
        <p:nvSpPr>
          <p:cNvPr id="17415" name="Text Box 11"/>
          <p:cNvSpPr txBox="1">
            <a:spLocks noChangeArrowheads="1"/>
          </p:cNvSpPr>
          <p:nvPr/>
        </p:nvSpPr>
        <p:spPr bwMode="auto">
          <a:xfrm>
            <a:off x="1311275" y="5824538"/>
            <a:ext cx="828675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ЩУКА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nimBg="1" autoUpdateAnimBg="0"/>
      <p:bldP spid="17411" grpId="0" animBg="1" autoUpdateAnimBg="0"/>
      <p:bldP spid="17414" grpId="0" animBg="1" autoUpdateAnimBg="0"/>
      <p:bldP spid="17415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4" descr="s1200 (2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80975" y="0"/>
            <a:ext cx="9324975" cy="687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Text Box 5"/>
          <p:cNvSpPr txBox="1">
            <a:spLocks noChangeArrowheads="1"/>
          </p:cNvSpPr>
          <p:nvPr/>
        </p:nvSpPr>
        <p:spPr bwMode="auto">
          <a:xfrm>
            <a:off x="468313" y="260350"/>
            <a:ext cx="3829050" cy="1190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Он в речке демон из шипов,</a:t>
            </a:r>
          </a:p>
          <a:p>
            <a:r>
              <a:rPr lang="ru-RU"/>
              <a:t>С защитой от щучьих клыков.</a:t>
            </a:r>
          </a:p>
          <a:p>
            <a:r>
              <a:rPr lang="ru-RU"/>
              <a:t>Он весь в колючках, не тревожь…</a:t>
            </a:r>
          </a:p>
          <a:p>
            <a:r>
              <a:rPr lang="ru-RU"/>
              <a:t>Как зовут все рыбку…</a:t>
            </a:r>
          </a:p>
        </p:txBody>
      </p:sp>
      <p:pic>
        <p:nvPicPr>
          <p:cNvPr id="18435" name="Picture 6" descr="2-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0200" y="333375"/>
            <a:ext cx="4752975" cy="235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Text Box 7"/>
          <p:cNvSpPr txBox="1">
            <a:spLocks noChangeArrowheads="1"/>
          </p:cNvSpPr>
          <p:nvPr/>
        </p:nvSpPr>
        <p:spPr bwMode="auto">
          <a:xfrm>
            <a:off x="1095375" y="2152650"/>
            <a:ext cx="69850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ЁРШ</a:t>
            </a:r>
          </a:p>
        </p:txBody>
      </p:sp>
      <p:sp>
        <p:nvSpPr>
          <p:cNvPr id="18437" name="Text Box 8"/>
          <p:cNvSpPr txBox="1">
            <a:spLocks noChangeArrowheads="1"/>
          </p:cNvSpPr>
          <p:nvPr/>
        </p:nvSpPr>
        <p:spPr bwMode="auto">
          <a:xfrm>
            <a:off x="179388" y="3500438"/>
            <a:ext cx="3084512" cy="22891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На реке живёт один,</a:t>
            </a:r>
          </a:p>
          <a:p>
            <a:r>
              <a:rPr lang="ru-RU"/>
              <a:t>Очень страшный господин.</a:t>
            </a:r>
          </a:p>
          <a:p>
            <a:r>
              <a:rPr lang="ru-RU"/>
              <a:t>Между рыбами чудак,</a:t>
            </a:r>
          </a:p>
          <a:p>
            <a:r>
              <a:rPr lang="ru-RU"/>
              <a:t>Всё он делает не так.</a:t>
            </a:r>
          </a:p>
          <a:p>
            <a:r>
              <a:rPr lang="ru-RU"/>
              <a:t>В холода ему не спится,</a:t>
            </a:r>
          </a:p>
          <a:p>
            <a:r>
              <a:rPr lang="ru-RU"/>
              <a:t>Ищет, чем бы поживиться.</a:t>
            </a:r>
          </a:p>
          <a:p>
            <a:r>
              <a:rPr lang="ru-RU"/>
              <a:t>А в жару, как нелюдим,</a:t>
            </a:r>
          </a:p>
          <a:p>
            <a:r>
              <a:rPr lang="ru-RU"/>
              <a:t>Под корягой спит…</a:t>
            </a:r>
          </a:p>
        </p:txBody>
      </p:sp>
      <p:sp>
        <p:nvSpPr>
          <p:cNvPr id="18438" name="Text Box 9"/>
          <p:cNvSpPr txBox="1">
            <a:spLocks noChangeArrowheads="1"/>
          </p:cNvSpPr>
          <p:nvPr/>
        </p:nvSpPr>
        <p:spPr bwMode="auto">
          <a:xfrm>
            <a:off x="735013" y="5969000"/>
            <a:ext cx="1008062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НАЛИМ</a:t>
            </a:r>
          </a:p>
        </p:txBody>
      </p:sp>
      <p:pic>
        <p:nvPicPr>
          <p:cNvPr id="18439" name="Picture 10" descr="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79838" y="3262313"/>
            <a:ext cx="5133975" cy="342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nimBg="1" autoUpdateAnimBg="0"/>
      <p:bldP spid="18436" grpId="0" animBg="1" autoUpdateAnimBg="0"/>
      <p:bldP spid="18437" grpId="0" animBg="1" autoUpdateAnimBg="0"/>
      <p:bldP spid="18438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4" descr="s1200 (2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Text Box 5"/>
          <p:cNvSpPr txBox="1">
            <a:spLocks noChangeArrowheads="1"/>
          </p:cNvSpPr>
          <p:nvPr/>
        </p:nvSpPr>
        <p:spPr bwMode="auto">
          <a:xfrm>
            <a:off x="684213" y="188913"/>
            <a:ext cx="3255962" cy="22891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Он живёт в озёрах, реках,</a:t>
            </a:r>
          </a:p>
          <a:p>
            <a:r>
              <a:rPr lang="ru-RU"/>
              <a:t>Жадный и зубатый.</a:t>
            </a:r>
          </a:p>
          <a:p>
            <a:r>
              <a:rPr lang="ru-RU"/>
              <a:t>Ловится он человеком –</a:t>
            </a:r>
          </a:p>
          <a:p>
            <a:r>
              <a:rPr lang="ru-RU"/>
              <a:t>Хищник полосатый.</a:t>
            </a:r>
          </a:p>
          <a:p>
            <a:r>
              <a:rPr lang="ru-RU"/>
              <a:t>Для ушицы, на жарёху,</a:t>
            </a:r>
          </a:p>
          <a:p>
            <a:r>
              <a:rPr lang="ru-RU"/>
              <a:t>Вкусным он бывает.</a:t>
            </a:r>
          </a:p>
          <a:p>
            <a:r>
              <a:rPr lang="ru-RU"/>
              <a:t>Вот малькам от него плохо –</a:t>
            </a:r>
          </a:p>
          <a:p>
            <a:r>
              <a:rPr lang="ru-RU"/>
              <a:t>Ловит и глотает…</a:t>
            </a:r>
          </a:p>
        </p:txBody>
      </p:sp>
      <p:sp>
        <p:nvSpPr>
          <p:cNvPr id="19459" name="Text Box 6"/>
          <p:cNvSpPr txBox="1">
            <a:spLocks noChangeArrowheads="1"/>
          </p:cNvSpPr>
          <p:nvPr/>
        </p:nvSpPr>
        <p:spPr bwMode="auto">
          <a:xfrm>
            <a:off x="1023938" y="3160713"/>
            <a:ext cx="955675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ОКУНЬ</a:t>
            </a:r>
          </a:p>
        </p:txBody>
      </p:sp>
      <p:pic>
        <p:nvPicPr>
          <p:cNvPr id="19460" name="Picture 9" descr="okun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7538" y="0"/>
            <a:ext cx="4468812" cy="335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Text Box 11"/>
          <p:cNvSpPr txBox="1">
            <a:spLocks noChangeArrowheads="1"/>
          </p:cNvSpPr>
          <p:nvPr/>
        </p:nvSpPr>
        <p:spPr bwMode="auto">
          <a:xfrm>
            <a:off x="1023938" y="4529138"/>
            <a:ext cx="2898775" cy="1190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Он всеядный и большой,</a:t>
            </a:r>
          </a:p>
          <a:p>
            <a:r>
              <a:rPr lang="ru-RU"/>
              <a:t>Скрытый жёлтой чешуёй.</a:t>
            </a:r>
          </a:p>
          <a:p>
            <a:r>
              <a:rPr lang="ru-RU"/>
              <a:t>Ил его любимый скраб</a:t>
            </a:r>
          </a:p>
          <a:p>
            <a:r>
              <a:rPr lang="ru-RU"/>
              <a:t>Как зовут все рыбу…</a:t>
            </a:r>
          </a:p>
        </p:txBody>
      </p:sp>
      <p:sp>
        <p:nvSpPr>
          <p:cNvPr id="19462" name="Text Box 12"/>
          <p:cNvSpPr txBox="1">
            <a:spLocks noChangeArrowheads="1"/>
          </p:cNvSpPr>
          <p:nvPr/>
        </p:nvSpPr>
        <p:spPr bwMode="auto">
          <a:xfrm>
            <a:off x="519113" y="5824538"/>
            <a:ext cx="787400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КАРП</a:t>
            </a:r>
          </a:p>
        </p:txBody>
      </p:sp>
      <p:pic>
        <p:nvPicPr>
          <p:cNvPr id="19463" name="Picture 14" descr="karp-mi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1638" y="4149725"/>
            <a:ext cx="4035425" cy="205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nimBg="1" autoUpdateAnimBg="0"/>
      <p:bldP spid="19459" grpId="0" animBg="1" autoUpdateAnimBg="0"/>
      <p:bldP spid="19461" grpId="0" animBg="1" autoUpdateAnimBg="0"/>
      <p:bldP spid="19462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6" name="Picture 4" descr="img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24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2" name="Picture 4" descr="0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4925"/>
            <a:ext cx="9144000" cy="689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5" descr="Скачивание изображения: абстракция, линий, рыбы 334121 / Разрешение: original / Раздел: Стиль / HallPic.r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9" descr="камень клипарт Upyourpic.org - хостинг для загрузки фот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4300" y="3284538"/>
            <a:ext cx="2132013" cy="309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11" descr="Форум Костромских Джедаев / купил карпов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84438" y="4581525"/>
            <a:ext cx="1871662" cy="85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12" descr="Форум Костромских Джедаев / купил карпов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0113" y="3933825"/>
            <a:ext cx="1871662" cy="85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13" descr="Форум Костромских Джедаев / купил карпов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6156325" y="4149725"/>
            <a:ext cx="1873250" cy="85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14" descr="Форум Костромских Джедаев / купил карпов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6443663" y="5445125"/>
            <a:ext cx="1873250" cy="85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15" descr="Форум Костромских Джедаев / купил карпов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5013325"/>
            <a:ext cx="1871663" cy="85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Picture 11" descr="hello_html_m7e1dd5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8313" y="1052513"/>
            <a:ext cx="6769100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9" name="Text Box 12"/>
          <p:cNvSpPr txBox="1">
            <a:spLocks noChangeArrowheads="1"/>
          </p:cNvSpPr>
          <p:nvPr/>
        </p:nvSpPr>
        <p:spPr bwMode="auto">
          <a:xfrm>
            <a:off x="2051050" y="0"/>
            <a:ext cx="5445125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Назовите и покажите строение рыбы</a:t>
            </a:r>
          </a:p>
        </p:txBody>
      </p:sp>
      <p:sp>
        <p:nvSpPr>
          <p:cNvPr id="20491" name="Text Box 11"/>
          <p:cNvSpPr txBox="1">
            <a:spLocks noChangeArrowheads="1"/>
          </p:cNvSpPr>
          <p:nvPr/>
        </p:nvSpPr>
        <p:spPr bwMode="auto">
          <a:xfrm>
            <a:off x="539750" y="2060575"/>
            <a:ext cx="654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РОТ</a:t>
            </a:r>
          </a:p>
        </p:txBody>
      </p:sp>
      <p:sp>
        <p:nvSpPr>
          <p:cNvPr id="20492" name="Text Box 12"/>
          <p:cNvSpPr txBox="1">
            <a:spLocks noChangeArrowheads="1"/>
          </p:cNvSpPr>
          <p:nvPr/>
        </p:nvSpPr>
        <p:spPr bwMode="auto">
          <a:xfrm>
            <a:off x="1258888" y="1844675"/>
            <a:ext cx="749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ГЛАЗ</a:t>
            </a:r>
          </a:p>
        </p:txBody>
      </p:sp>
      <p:sp>
        <p:nvSpPr>
          <p:cNvPr id="20493" name="Text Box 13"/>
          <p:cNvSpPr txBox="1">
            <a:spLocks noChangeArrowheads="1"/>
          </p:cNvSpPr>
          <p:nvPr/>
        </p:nvSpPr>
        <p:spPr bwMode="auto">
          <a:xfrm>
            <a:off x="468313" y="4437063"/>
            <a:ext cx="14859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ЖАБЕРНАЯ</a:t>
            </a:r>
          </a:p>
          <a:p>
            <a:r>
              <a:rPr lang="ru-RU"/>
              <a:t>КРЫШКА</a:t>
            </a:r>
          </a:p>
          <a:p>
            <a:endParaRPr lang="ru-RU"/>
          </a:p>
        </p:txBody>
      </p:sp>
      <p:sp>
        <p:nvSpPr>
          <p:cNvPr id="20494" name="Text Box 14"/>
          <p:cNvSpPr txBox="1">
            <a:spLocks noChangeArrowheads="1"/>
          </p:cNvSpPr>
          <p:nvPr/>
        </p:nvSpPr>
        <p:spPr bwMode="auto">
          <a:xfrm>
            <a:off x="2124075" y="5734050"/>
            <a:ext cx="14335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ПЛАВНИКИ</a:t>
            </a:r>
          </a:p>
        </p:txBody>
      </p:sp>
      <p:sp>
        <p:nvSpPr>
          <p:cNvPr id="20495" name="Text Box 15"/>
          <p:cNvSpPr txBox="1">
            <a:spLocks noChangeArrowheads="1"/>
          </p:cNvSpPr>
          <p:nvPr/>
        </p:nvSpPr>
        <p:spPr bwMode="auto">
          <a:xfrm>
            <a:off x="3492500" y="5300663"/>
            <a:ext cx="8048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ТЕЛО</a:t>
            </a:r>
          </a:p>
        </p:txBody>
      </p:sp>
      <p:sp>
        <p:nvSpPr>
          <p:cNvPr id="20496" name="Text Box 16"/>
          <p:cNvSpPr txBox="1">
            <a:spLocks noChangeArrowheads="1"/>
          </p:cNvSpPr>
          <p:nvPr/>
        </p:nvSpPr>
        <p:spPr bwMode="auto">
          <a:xfrm>
            <a:off x="5219700" y="4724400"/>
            <a:ext cx="971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ХВОСТ</a:t>
            </a:r>
          </a:p>
        </p:txBody>
      </p:sp>
      <p:sp>
        <p:nvSpPr>
          <p:cNvPr id="20497" name="Text Box 17"/>
          <p:cNvSpPr txBox="1">
            <a:spLocks noChangeArrowheads="1"/>
          </p:cNvSpPr>
          <p:nvPr/>
        </p:nvSpPr>
        <p:spPr bwMode="auto">
          <a:xfrm>
            <a:off x="5076825" y="5373688"/>
            <a:ext cx="14335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ПЛАВНИКИ</a:t>
            </a:r>
          </a:p>
        </p:txBody>
      </p:sp>
      <p:sp>
        <p:nvSpPr>
          <p:cNvPr id="20498" name="Text Box 18"/>
          <p:cNvSpPr txBox="1">
            <a:spLocks noChangeArrowheads="1"/>
          </p:cNvSpPr>
          <p:nvPr/>
        </p:nvSpPr>
        <p:spPr bwMode="auto">
          <a:xfrm>
            <a:off x="5651500" y="1341438"/>
            <a:ext cx="12938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БОКОВАЯ</a:t>
            </a:r>
          </a:p>
          <a:p>
            <a:r>
              <a:rPr lang="ru-RU"/>
              <a:t>ЛИНИЯ</a:t>
            </a:r>
          </a:p>
        </p:txBody>
      </p:sp>
      <p:sp>
        <p:nvSpPr>
          <p:cNvPr id="20499" name="Text Box 19"/>
          <p:cNvSpPr txBox="1">
            <a:spLocks noChangeArrowheads="1"/>
          </p:cNvSpPr>
          <p:nvPr/>
        </p:nvSpPr>
        <p:spPr bwMode="auto">
          <a:xfrm>
            <a:off x="2411413" y="981075"/>
            <a:ext cx="27400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СПИННЫЕ  ПЛАВНИКИ</a:t>
            </a:r>
          </a:p>
        </p:txBody>
      </p:sp>
      <p:sp>
        <p:nvSpPr>
          <p:cNvPr id="20501" name="Text Box 21"/>
          <p:cNvSpPr txBox="1">
            <a:spLocks noChangeArrowheads="1"/>
          </p:cNvSpPr>
          <p:nvPr/>
        </p:nvSpPr>
        <p:spPr bwMode="auto">
          <a:xfrm>
            <a:off x="1476375" y="6237288"/>
            <a:ext cx="3865563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Что ещё не показано на картинке?</a:t>
            </a:r>
          </a:p>
        </p:txBody>
      </p:sp>
      <p:sp>
        <p:nvSpPr>
          <p:cNvPr id="20502" name="Text Box 22"/>
          <p:cNvSpPr txBox="1">
            <a:spLocks noChangeArrowheads="1"/>
          </p:cNvSpPr>
          <p:nvPr/>
        </p:nvSpPr>
        <p:spPr bwMode="auto">
          <a:xfrm>
            <a:off x="179388" y="3860800"/>
            <a:ext cx="11509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0000"/>
                </a:solidFill>
              </a:rPr>
              <a:t>НОЗДРИ</a:t>
            </a:r>
          </a:p>
        </p:txBody>
      </p:sp>
      <p:sp>
        <p:nvSpPr>
          <p:cNvPr id="20503" name="Text Box 23"/>
          <p:cNvSpPr txBox="1">
            <a:spLocks noChangeArrowheads="1"/>
          </p:cNvSpPr>
          <p:nvPr/>
        </p:nvSpPr>
        <p:spPr bwMode="auto">
          <a:xfrm>
            <a:off x="3924300" y="3644900"/>
            <a:ext cx="103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0000"/>
                </a:solidFill>
              </a:rPr>
              <a:t>ЧЕШУЯ</a:t>
            </a:r>
          </a:p>
        </p:txBody>
      </p:sp>
      <p:sp>
        <p:nvSpPr>
          <p:cNvPr id="22550" name="Line 24"/>
          <p:cNvSpPr>
            <a:spLocks noChangeShapeType="1"/>
          </p:cNvSpPr>
          <p:nvPr/>
        </p:nvSpPr>
        <p:spPr bwMode="auto">
          <a:xfrm>
            <a:off x="1116013" y="3644900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51" name="Line 25"/>
          <p:cNvSpPr>
            <a:spLocks noChangeShapeType="1"/>
          </p:cNvSpPr>
          <p:nvPr/>
        </p:nvSpPr>
        <p:spPr bwMode="auto">
          <a:xfrm flipV="1">
            <a:off x="4067175" y="3284538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20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9" grpId="0" animBg="1" autoUpdateAnimBg="0"/>
      <p:bldP spid="20491" grpId="0" autoUpdateAnimBg="0"/>
      <p:bldP spid="20492" grpId="0" autoUpdateAnimBg="0"/>
      <p:bldP spid="20493" grpId="0" autoUpdateAnimBg="0"/>
      <p:bldP spid="20494" grpId="0" autoUpdateAnimBg="0"/>
      <p:bldP spid="20495" grpId="0" autoUpdateAnimBg="0"/>
      <p:bldP spid="20496" grpId="0" autoUpdateAnimBg="0"/>
      <p:bldP spid="20497" grpId="0" autoUpdateAnimBg="0"/>
      <p:bldP spid="20498" grpId="0" autoUpdateAnimBg="0"/>
      <p:bldP spid="20499" grpId="0" autoUpdateAnimBg="0"/>
      <p:bldP spid="20501" grpId="0" animBg="1" autoUpdateAnimBg="0"/>
      <p:bldP spid="20502" grpId="0" autoUpdateAnimBg="0"/>
      <p:bldP spid="20503" grpId="0" autoUpdateAnimBg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1978</TotalTime>
  <Words>315</Words>
  <Application>Microsoft Office PowerPoint</Application>
  <PresentationFormat>Экран (4:3)</PresentationFormat>
  <Paragraphs>103</Paragraphs>
  <Slides>20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Georgia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Миша</cp:lastModifiedBy>
  <cp:revision>155</cp:revision>
  <dcterms:created xsi:type="dcterms:W3CDTF">2020-03-29T14:34:47Z</dcterms:created>
  <dcterms:modified xsi:type="dcterms:W3CDTF">2020-06-23T20:12:47Z</dcterms:modified>
</cp:coreProperties>
</file>