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647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7492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27858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5589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81802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1614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3531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367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639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64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191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210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853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68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471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976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CFE16-C8D4-4E81-8915-B2390DE72A63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5593428-AAD2-44B4-A9BC-05B56B8B3F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87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Эксплуатационные требования к компьютерному рабочему месту</a:t>
            </a:r>
          </a:p>
        </p:txBody>
      </p:sp>
    </p:spTree>
    <p:extLst>
      <p:ext uri="{BB962C8B-B14F-4D97-AF65-F5344CB8AC3E}">
        <p14:creationId xmlns="" xmlns:p14="http://schemas.microsoft.com/office/powerpoint/2010/main" val="320835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Правильная организация рабочего места — сложный, многоступенчатый процесс, который лучше всего доверять специалистам. Если же ответственному лицу приходится решать вопрос самостоятельно, следует как можно более полно учесть все предъявляемые требования законов и нормативов.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79805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Задание </a:t>
            </a:r>
            <a:r>
              <a:rPr lang="ru-RU" b="1" u="sng" dirty="0" smtClean="0"/>
              <a:t>1.</a:t>
            </a:r>
            <a:r>
              <a:rPr lang="ru-RU" dirty="0" smtClean="0"/>
              <a:t> </a:t>
            </a:r>
            <a:r>
              <a:rPr lang="ru-RU" dirty="0" smtClean="0"/>
              <a:t>Укажите требования к помещениям кабинета информатики:</a:t>
            </a:r>
          </a:p>
          <a:p>
            <a:r>
              <a:rPr lang="ru-RU" dirty="0" smtClean="0"/>
              <a:t> </a:t>
            </a:r>
            <a:r>
              <a:rPr lang="ru-RU" b="1" u="sng" dirty="0" smtClean="0"/>
              <a:t>Задание </a:t>
            </a:r>
            <a:r>
              <a:rPr lang="ru-RU" b="1" u="sng" dirty="0" smtClean="0"/>
              <a:t>2.</a:t>
            </a:r>
            <a:r>
              <a:rPr lang="ru-RU" dirty="0" smtClean="0"/>
              <a:t> </a:t>
            </a:r>
            <a:r>
              <a:rPr lang="ru-RU" dirty="0" smtClean="0"/>
              <a:t>Укажите, какие действия запрещены в кабинете информатики.</a:t>
            </a:r>
          </a:p>
          <a:p>
            <a:r>
              <a:rPr lang="ru-RU" dirty="0" smtClean="0"/>
              <a:t> </a:t>
            </a:r>
            <a:r>
              <a:rPr lang="ru-RU" b="1" u="sng" dirty="0" smtClean="0"/>
              <a:t>Задание </a:t>
            </a:r>
            <a:r>
              <a:rPr lang="ru-RU" b="1" u="sng" dirty="0" smtClean="0"/>
              <a:t>3. </a:t>
            </a:r>
            <a:r>
              <a:rPr lang="ru-RU" dirty="0" smtClean="0"/>
              <a:t>Укажите </a:t>
            </a:r>
            <a:r>
              <a:rPr lang="ru-RU" dirty="0" smtClean="0"/>
              <a:t>комплекс упражнений для снятия усталости за компьютером.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700449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вредные факторы, </a:t>
            </a:r>
            <a:br>
              <a:rPr lang="ru-RU" dirty="0"/>
            </a:br>
            <a:r>
              <a:rPr lang="ru-RU" dirty="0"/>
              <a:t>действующие на человека за компьютером: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402" y="2508173"/>
            <a:ext cx="8915400" cy="3777622"/>
          </a:xfrm>
        </p:spPr>
        <p:txBody>
          <a:bodyPr/>
          <a:lstStyle/>
          <a:p>
            <a:r>
              <a:rPr lang="ru-RU" dirty="0"/>
              <a:t>Сидячее положение в течение длительного времени;</a:t>
            </a:r>
          </a:p>
          <a:p>
            <a:r>
              <a:rPr lang="ru-RU" dirty="0"/>
              <a:t> Воздействие электромагнитного излучения монитора;</a:t>
            </a:r>
          </a:p>
          <a:p>
            <a:r>
              <a:rPr lang="ru-RU" dirty="0"/>
              <a:t> Утомление глаз, нагрузка на зрение;</a:t>
            </a:r>
          </a:p>
          <a:p>
            <a:r>
              <a:rPr lang="ru-RU" dirty="0"/>
              <a:t> Перегрузка суставов кистей;</a:t>
            </a:r>
          </a:p>
          <a:p>
            <a:r>
              <a:rPr lang="ru-RU" dirty="0"/>
              <a:t> Стресс при потере информации. </a:t>
            </a:r>
          </a:p>
          <a:p>
            <a:r>
              <a:rPr lang="ru-RU" dirty="0"/>
              <a:t> Интернет – зависимость</a:t>
            </a:r>
          </a:p>
          <a:p>
            <a:r>
              <a:rPr lang="ru-RU" dirty="0"/>
              <a:t> Нагрузка на психику.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500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требования к рабочим помещениям и рабочим местам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Количество рабочих мест в помещении должно быть определено исходя из следующих норм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площадь </a:t>
            </a:r>
            <a:r>
              <a:rPr lang="ru-RU" dirty="0"/>
              <a:t>пола под 1 рабочее место с компьютером — не менее 6 м2;</a:t>
            </a:r>
          </a:p>
          <a:p>
            <a:r>
              <a:rPr lang="ru-RU" dirty="0"/>
              <a:t>объем пространства вокруг рабочего места — не менее 20 м3.</a:t>
            </a:r>
          </a:p>
          <a:p>
            <a:r>
              <a:rPr lang="ru-RU" dirty="0"/>
              <a:t>Освещение в помещениях должно быть и естественное, и искусственное. Располагать компьютеризированные рабочие места в помещениях без окон запрещается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Помещения для работы с компьютерами должны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отапливаться;</a:t>
            </a:r>
          </a:p>
          <a:p>
            <a:r>
              <a:rPr lang="ru-RU" dirty="0"/>
              <a:t>вентилироваться.</a:t>
            </a:r>
          </a:p>
          <a:p>
            <a:r>
              <a:rPr lang="ru-RU" dirty="0"/>
              <a:t>Для отделки поверхностей внутри помещений должны быть использованы диффузно-отражающие материалы (с необходимым коэффициентом отражения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/>
              <a:t>Пол в помещении должен быть ровным, не скользким, обладать антистатическими свойствами, и с него должны легко удаляться загрязнения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помещении необходимо иметь огнетушитель и аптечку первой помощи.</a:t>
            </a:r>
          </a:p>
        </p:txBody>
      </p:sp>
    </p:spTree>
    <p:extLst>
      <p:ext uri="{BB962C8B-B14F-4D97-AF65-F5344CB8AC3E}">
        <p14:creationId xmlns="" xmlns:p14="http://schemas.microsoft.com/office/powerpoint/2010/main" val="5134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микроклимату и концентрации вредных веществ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Температура в помещении:</a:t>
            </a:r>
          </a:p>
          <a:p>
            <a:r>
              <a:rPr lang="ru-RU" dirty="0"/>
              <a:t>в холодный период — 22–24 °С;</a:t>
            </a:r>
          </a:p>
          <a:p>
            <a:r>
              <a:rPr lang="ru-RU" dirty="0"/>
              <a:t>в теплый период — 20–25 °С.</a:t>
            </a:r>
          </a:p>
          <a:p>
            <a:r>
              <a:rPr lang="ru-RU" dirty="0" smtClean="0"/>
              <a:t>Относительная </a:t>
            </a:r>
            <a:r>
              <a:rPr lang="ru-RU" dirty="0"/>
              <a:t>влажность воздуха — 40–60%.</a:t>
            </a:r>
          </a:p>
          <a:p>
            <a:r>
              <a:rPr lang="ru-RU" dirty="0"/>
              <a:t>Скорость перемещения воздуха — 0,1 м/с.</a:t>
            </a:r>
          </a:p>
          <a:p>
            <a:r>
              <a:rPr lang="ru-RU" dirty="0"/>
              <a:t>Ионный состав воздуха должен находиться в следующих пределах:</a:t>
            </a:r>
          </a:p>
          <a:p>
            <a:r>
              <a:rPr lang="ru-RU" dirty="0"/>
              <a:t>ионы с положительным зарядом — от 400 до 50 000 в 1 см3;</a:t>
            </a:r>
          </a:p>
          <a:p>
            <a:r>
              <a:rPr lang="ru-RU" dirty="0"/>
              <a:t>ионы с отрицательным зарядом — от 600 до 50 000 в 1 см3.</a:t>
            </a:r>
          </a:p>
          <a:p>
            <a:pPr marL="0" indent="0">
              <a:buNone/>
            </a:pPr>
            <a:r>
              <a:rPr lang="ru-RU" dirty="0" smtClean="0"/>
              <a:t>Важно</a:t>
            </a:r>
            <a:r>
              <a:rPr lang="ru-RU" dirty="0"/>
              <a:t>! Если в контрольных пробах воздуха обнаружены несколько вредных веществ, то для определения пригодности воздуха для дыхания нужно вычислить суммарную концентрацию. Она не должна быть больше </a:t>
            </a:r>
            <a:r>
              <a:rPr lang="ru-RU" dirty="0" smtClean="0"/>
              <a:t>1.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033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шуму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В помещениях, оборудованных для работы на ПК, звуковые колебания в частотах, различимых человеком, не должны превышать уровень громкости в 50 дБА (человеческое ухо воспринимает звуки в интервале от 16 до 20 000 Гц</a:t>
            </a:r>
            <a:r>
              <a:rPr lang="ru-RU" dirty="0" smtClean="0"/>
              <a:t>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Этого добиваются путем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соблюдения общих требований к помещениям в части расположения рабочих мест и зон;</a:t>
            </a:r>
          </a:p>
          <a:p>
            <a:r>
              <a:rPr lang="ru-RU" dirty="0"/>
              <a:t>использования шумопоглощающих и шумоизолирующих материалов в отделке;</a:t>
            </a:r>
          </a:p>
          <a:p>
            <a:r>
              <a:rPr lang="ru-RU" dirty="0"/>
              <a:t>применения дополнительных мер (например, хорошим дополнительным поглотителем шума является плотная однотонная ткань, повешенная в складку на расстоянии 15–20 см от стены или окна).</a:t>
            </a:r>
          </a:p>
        </p:txBody>
      </p:sp>
    </p:spTree>
    <p:extLst>
      <p:ext uri="{BB962C8B-B14F-4D97-AF65-F5344CB8AC3E}">
        <p14:creationId xmlns="" xmlns:p14="http://schemas.microsoft.com/office/powerpoint/2010/main" val="267813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рабочим местам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9484" y="1388125"/>
            <a:ext cx="10535128" cy="54698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b="1" dirty="0"/>
              <a:t>. Рабочие места, оборудованные компьютерами, должны быть размещены в помещении по схеме с учетом того, что</a:t>
            </a:r>
            <a:r>
              <a:rPr lang="ru-RU" b="1" dirty="0" smtClean="0"/>
              <a:t>:</a:t>
            </a:r>
            <a:endParaRPr lang="ru-RU" b="1" dirty="0"/>
          </a:p>
          <a:p>
            <a:r>
              <a:rPr lang="ru-RU" b="1" dirty="0"/>
              <a:t>расстояние между боковыми поверхностями мониторов должно составлять не менее 1,2 м;</a:t>
            </a:r>
          </a:p>
          <a:p>
            <a:r>
              <a:rPr lang="ru-RU" b="1" dirty="0"/>
              <a:t>расстояние между экраном 1 монитора и тыльной частью другого — не менее 2 м.</a:t>
            </a:r>
          </a:p>
          <a:p>
            <a:r>
              <a:rPr lang="ru-RU" b="1" dirty="0"/>
              <a:t>Рабочее место должно быть оборудовано рифленой подставкой для ног не менее 300 мм в ширину и не менее 400 мм в длину. Подставка должна регулироваться по высоте в пределах до 150 мм</a:t>
            </a:r>
            <a:r>
              <a:rPr lang="ru-RU" b="1" dirty="0" smtClean="0"/>
              <a:t>.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2. Рабочий стол</a:t>
            </a:r>
            <a:r>
              <a:rPr lang="ru-RU" b="1" dirty="0" smtClean="0"/>
              <a:t>:</a:t>
            </a:r>
            <a:endParaRPr lang="ru-RU" b="1" dirty="0"/>
          </a:p>
          <a:p>
            <a:r>
              <a:rPr lang="ru-RU" b="1" dirty="0"/>
              <a:t>позволяет удобно расположить оборудование с учетом характера работы (например, есть место для подставок под рабочие документы);</a:t>
            </a:r>
          </a:p>
          <a:p>
            <a:r>
              <a:rPr lang="ru-RU" b="1" dirty="0"/>
              <a:t>минимальная ширина — не менее 600 мм, минимальная длина — не менее 1 200 мм, высота — в пределах от 680 до 800 мм;</a:t>
            </a:r>
          </a:p>
          <a:p>
            <a:r>
              <a:rPr lang="ru-RU" b="1" dirty="0"/>
              <a:t>поверхность матовая или полуматовая (не бликующая);</a:t>
            </a:r>
          </a:p>
          <a:p>
            <a:r>
              <a:rPr lang="ru-RU" b="1" dirty="0"/>
              <a:t>пространство под столом позволяет свободно помещать и вытягивать ноги;</a:t>
            </a:r>
          </a:p>
          <a:p>
            <a:r>
              <a:rPr lang="ru-RU" b="1" dirty="0"/>
              <a:t>имеет дополнительную поверхность для клавиатуры либо позволяет расположить ее на расстоянии 100–300 мм от края стола.</a:t>
            </a:r>
          </a:p>
          <a:p>
            <a:pPr marL="0" indent="0">
              <a:buNone/>
            </a:pPr>
            <a:r>
              <a:rPr lang="ru-RU" b="1" dirty="0"/>
              <a:t>3. Рабочий стул</a:t>
            </a:r>
            <a:r>
              <a:rPr lang="ru-RU" b="1" dirty="0" smtClean="0"/>
              <a:t>:</a:t>
            </a:r>
            <a:endParaRPr lang="ru-RU" b="1" dirty="0"/>
          </a:p>
          <a:p>
            <a:r>
              <a:rPr lang="ru-RU" b="1" dirty="0"/>
              <a:t>обеспечивает работнику физиологически удобную позу и позволяет изменять ее в течение рабочего времени;</a:t>
            </a:r>
          </a:p>
          <a:p>
            <a:r>
              <a:rPr lang="ru-RU" b="1" dirty="0"/>
              <a:t>поверхность сиденья — не менее 400 мм по ширине и глубине, с закругленным передним краем;</a:t>
            </a:r>
          </a:p>
          <a:p>
            <a:r>
              <a:rPr lang="ru-RU" b="1" dirty="0"/>
              <a:t>сиденье регулируется от 440 до 550 мм по высоте и от –5 до 15 градусов по наклону вперед;</a:t>
            </a:r>
          </a:p>
          <a:p>
            <a:r>
              <a:rPr lang="ru-RU" b="1" dirty="0"/>
              <a:t>поверхность спинки — 300 мм в высоту и 380 мм в ширину, наклон и расстояние от сиденья регулируются;</a:t>
            </a:r>
          </a:p>
          <a:p>
            <a:r>
              <a:rPr lang="ru-RU" b="1" dirty="0"/>
              <a:t>подлокотники должны иметь длину не менее 250 мм и ширину 50–70 мм, высота подлокотников над сиденьем — в пределах 230 мм, а расстояние между ними — в пределах 350–500 мм;</a:t>
            </a:r>
          </a:p>
          <a:p>
            <a:r>
              <a:rPr lang="ru-RU" b="1" dirty="0"/>
              <a:t>поверхность сиденья, спинки, подлокотников должна быть полумягкой, не скользкой, не электризоваться и хорошо очищаться.</a:t>
            </a:r>
          </a:p>
        </p:txBody>
      </p:sp>
    </p:spTree>
    <p:extLst>
      <p:ext uri="{BB962C8B-B14F-4D97-AF65-F5344CB8AC3E}">
        <p14:creationId xmlns="" xmlns:p14="http://schemas.microsoft.com/office/powerpoint/2010/main" val="412626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Медицинские требования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Такие требования связаны больше с процессом труда на рабочем месте. П</a:t>
            </a:r>
            <a:r>
              <a:rPr lang="ru-RU" dirty="0" smtClean="0"/>
              <a:t>редусматриваются </a:t>
            </a:r>
            <a:r>
              <a:rPr lang="ru-RU" dirty="0"/>
              <a:t>отдельные нормативы по: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режиму труда и отдыха;</a:t>
            </a:r>
          </a:p>
          <a:p>
            <a:r>
              <a:rPr lang="ru-RU" dirty="0" smtClean="0"/>
              <a:t>медико-профилактическим </a:t>
            </a:r>
            <a:r>
              <a:rPr lang="ru-RU" dirty="0"/>
              <a:t>и оздоровительным мероприятиям;</a:t>
            </a:r>
          </a:p>
          <a:p>
            <a:r>
              <a:rPr lang="ru-RU" dirty="0"/>
              <a:t>системе медицинских осмотров (с участием терапевта, невропатолога и окулиста);</a:t>
            </a:r>
          </a:p>
          <a:p>
            <a:r>
              <a:rPr lang="ru-RU" dirty="0"/>
              <a:t>запрещению работы на ПК отдельным категориям работников по медицинским показаниям.</a:t>
            </a:r>
          </a:p>
        </p:txBody>
      </p:sp>
    </p:spTree>
    <p:extLst>
      <p:ext uri="{BB962C8B-B14F-4D97-AF65-F5344CB8AC3E}">
        <p14:creationId xmlns="" xmlns:p14="http://schemas.microsoft.com/office/powerpoint/2010/main" val="78179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Требования электро- и пожарной безопасности и Санитарно-гигиенические требования к рабочему месту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661737"/>
            <a:ext cx="8915400" cy="37776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Электробезопасность обеспечивается разработкой правил и нормативов работы с оборудованием. Работники должны быть ознакомлены с ними и обязаны </a:t>
            </a:r>
            <a:r>
              <a:rPr lang="ru-RU" dirty="0" smtClean="0"/>
              <a:t>выполнять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Пожарная безопасность должна быть организована как система предотвращения пожара и система защиты. Например, во всех помещениях должен быть план эвакуации людей при пожаре, персонал должен знать и выполнять элементарные правила пожарной безопасности и поведения в случае </a:t>
            </a:r>
            <a:r>
              <a:rPr lang="ru-RU" dirty="0" smtClean="0"/>
              <a:t>ЧП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ребования </a:t>
            </a:r>
            <a:r>
              <a:rPr lang="ru-RU" dirty="0"/>
              <a:t>к материалам для отделки и мебели подразумевают, что они должны легко содержаться в </a:t>
            </a:r>
            <a:r>
              <a:rPr lang="ru-RU" dirty="0" smtClean="0"/>
              <a:t>чистоте;</a:t>
            </a:r>
          </a:p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ребования </a:t>
            </a:r>
            <a:r>
              <a:rPr lang="ru-RU" dirty="0"/>
              <a:t>к расположению рабочих мест (по занимаемой площади и кубатуре воздуха) следуют из такого расположения людей, чтобы, во-первых, не допустить быстрого распространения инфекций, а во-вторых, обеспечить успешную эвакуацию при пожаре.</a:t>
            </a:r>
          </a:p>
        </p:txBody>
      </p:sp>
    </p:spTree>
    <p:extLst>
      <p:ext uri="{BB962C8B-B14F-4D97-AF65-F5344CB8AC3E}">
        <p14:creationId xmlns="" xmlns:p14="http://schemas.microsoft.com/office/powerpoint/2010/main" val="84547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Здоровьесберегающие технологии</a:t>
            </a:r>
            <a:br>
              <a:rPr lang="ru-RU" dirty="0"/>
            </a:br>
            <a:r>
              <a:rPr lang="ru-RU" dirty="0" smtClean="0"/>
              <a:t>при </a:t>
            </a:r>
            <a:r>
              <a:rPr lang="ru-RU" dirty="0"/>
              <a:t>работе с компьютером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067499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Комфортное рабочее место                              Гимнастика для глаз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2662248"/>
            <a:ext cx="4035902" cy="2877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912" y="2660837"/>
            <a:ext cx="1499746" cy="15363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1159" y="2660837"/>
            <a:ext cx="1450974" cy="1536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4934" y="4464506"/>
            <a:ext cx="1761897" cy="18228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4070" y="4470603"/>
            <a:ext cx="2560542" cy="18167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73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915</Words>
  <Application>Microsoft Office PowerPoint</Application>
  <PresentationFormat>Произвольный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Эксплуатационные требования к компьютерному рабочему месту</vt:lpstr>
      <vt:lpstr>Основные вредные факторы,  действующие на человека за компьютером:  </vt:lpstr>
      <vt:lpstr>Общие требования к рабочим помещениям и рабочим местам</vt:lpstr>
      <vt:lpstr>Требования к микроклимату и концентрации вредных веществ</vt:lpstr>
      <vt:lpstr>Требования к шуму</vt:lpstr>
      <vt:lpstr>Требования к рабочим местам</vt:lpstr>
      <vt:lpstr>Медицинские требования</vt:lpstr>
      <vt:lpstr>Требования электро- и пожарной безопасности и Санитарно-гигиенические требования к рабочему месту</vt:lpstr>
      <vt:lpstr>Здоровьесберегающие технологии при работе с компьютером  </vt:lpstr>
      <vt:lpstr>Заключение</vt:lpstr>
      <vt:lpstr>Задания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Эксплуатационные требования к компьютерному рабочему месту</dc:title>
  <dc:creator>Роман Штейников</dc:creator>
  <cp:lastModifiedBy>Гость</cp:lastModifiedBy>
  <cp:revision>5</cp:revision>
  <dcterms:created xsi:type="dcterms:W3CDTF">2016-12-15T18:45:09Z</dcterms:created>
  <dcterms:modified xsi:type="dcterms:W3CDTF">2017-12-21T06:10:37Z</dcterms:modified>
</cp:coreProperties>
</file>