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6"/>
  </p:handoutMasterIdLst>
  <p:sldIdLst>
    <p:sldId id="256" r:id="rId2"/>
    <p:sldId id="258" r:id="rId3"/>
    <p:sldId id="263" r:id="rId4"/>
    <p:sldId id="264" r:id="rId5"/>
    <p:sldId id="271" r:id="rId6"/>
    <p:sldId id="272" r:id="rId7"/>
    <p:sldId id="259" r:id="rId8"/>
    <p:sldId id="260" r:id="rId9"/>
    <p:sldId id="261" r:id="rId10"/>
    <p:sldId id="265" r:id="rId11"/>
    <p:sldId id="266"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C3C"/>
    <a:srgbClr val="0071BA"/>
    <a:srgbClr val="374E60"/>
    <a:srgbClr val="748A98"/>
    <a:srgbClr val="4F9B4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80" d="100"/>
          <a:sy n="80" d="100"/>
        </p:scale>
        <p:origin x="-882" y="-732"/>
      </p:cViewPr>
      <p:guideLst>
        <p:guide orient="horz" pos="2160"/>
        <p:guide pos="2880"/>
      </p:guideLst>
    </p:cSldViewPr>
  </p:slideViewPr>
  <p:notesTextViewPr>
    <p:cViewPr>
      <p:scale>
        <a:sx n="1" d="1"/>
        <a:sy n="1" d="1"/>
      </p:scale>
      <p:origin x="0" y="0"/>
    </p:cViewPr>
  </p:notesTextViewPr>
  <p:notesViewPr>
    <p:cSldViewPr snapToGrid="0">
      <p:cViewPr varScale="1">
        <p:scale>
          <a:sx n="64" d="100"/>
          <a:sy n="64" d="100"/>
        </p:scale>
        <p:origin x="3115" y="72"/>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D4C2D71-9068-402E-AD37-EE420D59C8E1}" type="datetimeFigureOut">
              <a:rPr lang="en-US" smtClean="0"/>
              <a:pPr/>
              <a:t>6/26/2020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DDD75D-09F3-4A9B-8103-0A713C6F105D}" type="slidenum">
              <a:rPr lang="en-US" smtClean="0"/>
              <a:pPr/>
              <a:t>‹#›</a:t>
            </a:fld>
            <a:endParaRPr lang="en-US"/>
          </a:p>
        </p:txBody>
      </p:sp>
    </p:spTree>
    <p:extLst>
      <p:ext uri="{BB962C8B-B14F-4D97-AF65-F5344CB8AC3E}">
        <p14:creationId xmlns="" xmlns:p14="http://schemas.microsoft.com/office/powerpoint/2010/main" val="190154918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 xmlns:a14="http://schemas.microsoft.com/office/drawing/2010/main" val="0"/>
              </a:ext>
            </a:extLst>
          </a:blip>
          <a:srcRect/>
          <a:stretch/>
        </p:blipFill>
        <p:spPr>
          <a:xfrm>
            <a:off x="-1" y="0"/>
            <a:ext cx="9144001" cy="6858000"/>
          </a:xfrm>
          <a:prstGeom prst="rect">
            <a:avLst/>
          </a:prstGeom>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3A9D8BC-3F7A-4360-BB6D-F1FCB3470FB4}"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236108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A9D8BC-3F7A-4360-BB6D-F1FCB3470FB4}"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3040672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A9D8BC-3F7A-4360-BB6D-F1FCB3470FB4}"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4247076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A9D8BC-3F7A-4360-BB6D-F1FCB3470FB4}"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2817424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3A9D8BC-3F7A-4360-BB6D-F1FCB3470FB4}"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1908596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3A9D8BC-3F7A-4360-BB6D-F1FCB3470FB4}" type="datetimeFigureOut">
              <a:rPr lang="en-US" smtClean="0"/>
              <a:pPr/>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145906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3A9D8BC-3F7A-4360-BB6D-F1FCB3470FB4}" type="datetimeFigureOut">
              <a:rPr lang="en-US" smtClean="0"/>
              <a:pPr/>
              <a:t>6/26/2020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1674421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3A9D8BC-3F7A-4360-BB6D-F1FCB3470FB4}" type="datetimeFigureOut">
              <a:rPr lang="en-US" smtClean="0"/>
              <a:pPr/>
              <a:t>6/26/2020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1299717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A9D8BC-3F7A-4360-BB6D-F1FCB3470FB4}" type="datetimeFigureOut">
              <a:rPr lang="en-US" smtClean="0"/>
              <a:pPr/>
              <a:t>6/26/2020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2747036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3A9D8BC-3F7A-4360-BB6D-F1FCB3470FB4}" type="datetimeFigureOut">
              <a:rPr lang="en-US" smtClean="0"/>
              <a:pPr/>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3392575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3A9D8BC-3F7A-4360-BB6D-F1FCB3470FB4}" type="datetimeFigureOut">
              <a:rPr lang="en-US" smtClean="0"/>
              <a:pPr/>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08BC49-1B67-4826-A1F3-48AF839B00E7}" type="slidenum">
              <a:rPr lang="en-US" smtClean="0"/>
              <a:pPr/>
              <a:t>‹#›</a:t>
            </a:fld>
            <a:endParaRPr lang="en-US"/>
          </a:p>
        </p:txBody>
      </p:sp>
    </p:spTree>
    <p:extLst>
      <p:ext uri="{BB962C8B-B14F-4D97-AF65-F5344CB8AC3E}">
        <p14:creationId xmlns="" xmlns:p14="http://schemas.microsoft.com/office/powerpoint/2010/main" val="1477509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A9D8BC-3F7A-4360-BB6D-F1FCB3470FB4}" type="datetimeFigureOut">
              <a:rPr lang="en-US" smtClean="0"/>
              <a:pPr/>
              <a:t>6/26/2020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08BC49-1B67-4826-A1F3-48AF839B00E7}" type="slidenum">
              <a:rPr lang="en-US" smtClean="0"/>
              <a:pPr/>
              <a:t>‹#›</a:t>
            </a:fld>
            <a:endParaRPr lang="en-US"/>
          </a:p>
        </p:txBody>
      </p:sp>
      <p:pic>
        <p:nvPicPr>
          <p:cNvPr id="1026" name="Picture 2" descr="ÐÐ°ÑÑÐ¸Ð½ÐºÐ¸ Ð¿Ð¾ Ð·Ð°Ð¿ÑÐ¾ÑÑ paper hd"/>
          <p:cNvPicPr>
            <a:picLocks noChangeAspect="1" noChangeArrowheads="1"/>
          </p:cNvPicPr>
          <p:nvPr userDrawn="1"/>
        </p:nvPicPr>
        <p:blipFill>
          <a:blip r:embed="rId13" cstate="email">
            <a:extLst>
              <a:ext uri="{28A0092B-C50C-407E-A947-70E740481C1C}">
                <a14:useLocalDpi xmlns="" xmlns:a14="http://schemas.microsoft.com/office/drawing/2010/main" val="0"/>
              </a:ext>
            </a:extLst>
          </a:blip>
          <a:srcRect/>
          <a:stretch>
            <a:fillRect/>
          </a:stretch>
        </p:blipFill>
        <p:spPr bwMode="auto">
          <a:xfrm>
            <a:off x="0" y="3176"/>
            <a:ext cx="9144000" cy="685482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24937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8923" y="2374109"/>
            <a:ext cx="5507175" cy="2738219"/>
          </a:xfrm>
        </p:spPr>
        <p:txBody>
          <a:bodyPr>
            <a:noAutofit/>
          </a:bodyPr>
          <a:lstStyle/>
          <a:p>
            <a:r>
              <a:rPr lang="ru-RU" dirty="0" smtClean="0">
                <a:solidFill>
                  <a:srgbClr val="3C3C3C"/>
                </a:solidFill>
                <a:latin typeface="+mn-lt"/>
              </a:rPr>
              <a:t/>
            </a:r>
            <a:br>
              <a:rPr lang="ru-RU" dirty="0" smtClean="0">
                <a:solidFill>
                  <a:srgbClr val="3C3C3C"/>
                </a:solidFill>
                <a:latin typeface="+mn-lt"/>
              </a:rPr>
            </a:br>
            <a:r>
              <a:rPr lang="ru-RU" dirty="0" smtClean="0"/>
              <a:t> </a:t>
            </a:r>
            <a:r>
              <a:rPr lang="ru-RU" dirty="0" smtClean="0">
                <a:solidFill>
                  <a:srgbClr val="3C3C3C"/>
                </a:solidFill>
                <a:latin typeface="+mn-lt"/>
              </a:rPr>
              <a:t>Выполнение мастиковок </a:t>
            </a:r>
            <a:br>
              <a:rPr lang="ru-RU" dirty="0" smtClean="0">
                <a:solidFill>
                  <a:srgbClr val="3C3C3C"/>
                </a:solidFill>
                <a:latin typeface="+mn-lt"/>
              </a:rPr>
            </a:br>
            <a:r>
              <a:rPr lang="ru-RU" dirty="0" smtClean="0">
                <a:solidFill>
                  <a:srgbClr val="3C3C3C"/>
                </a:solidFill>
                <a:latin typeface="+mn-lt"/>
              </a:rPr>
              <a:t>и тонировок</a:t>
            </a:r>
            <a:r>
              <a:rPr lang="ru-RU" dirty="0" smtClean="0"/>
              <a:t/>
            </a:r>
            <a:br>
              <a:rPr lang="ru-RU" dirty="0" smtClean="0"/>
            </a:br>
            <a:endParaRPr lang="en-US" dirty="0">
              <a:solidFill>
                <a:srgbClr val="3C3C3C"/>
              </a:solidFill>
              <a:latin typeface="+mn-lt"/>
            </a:endParaRPr>
          </a:p>
        </p:txBody>
      </p:sp>
      <p:sp>
        <p:nvSpPr>
          <p:cNvPr id="5" name="Subtitle 2"/>
          <p:cNvSpPr txBox="1">
            <a:spLocks/>
          </p:cNvSpPr>
          <p:nvPr/>
        </p:nvSpPr>
        <p:spPr>
          <a:xfrm>
            <a:off x="1675627" y="5427868"/>
            <a:ext cx="6858000" cy="1655762"/>
          </a:xfrm>
          <a:prstGeom prst="rect">
            <a:avLst/>
          </a:prstGeom>
        </p:spPr>
        <p:txBody>
          <a:bodyPr vert="horz" lIns="91440" tIns="45720" rIns="91440" bIns="45720" rtlCol="0">
            <a:normAutofit/>
          </a:bodyPr>
          <a:lstStyle/>
          <a:p>
            <a:pPr marR="0" lvl="0" algn="ctr" fontAlgn="auto">
              <a:spcAft>
                <a:spcPts val="0"/>
              </a:spcAft>
              <a:buClrTx/>
              <a:buSzTx/>
              <a:tabLst/>
              <a:defRPr/>
            </a:pPr>
            <a:r>
              <a:rPr lang="ru-RU" dirty="0" smtClean="0"/>
              <a:t>Реставрационный колледж «Кировский»</a:t>
            </a:r>
          </a:p>
          <a:p>
            <a:pPr marR="0" lvl="0" algn="ctr" fontAlgn="auto">
              <a:spcAft>
                <a:spcPts val="0"/>
              </a:spcAft>
              <a:buClrTx/>
              <a:buSzTx/>
              <a:tabLst/>
              <a:defRPr/>
            </a:pPr>
            <a:r>
              <a:rPr lang="ru-RU" dirty="0" smtClean="0"/>
              <a:t>Реставрация произведений из дерева</a:t>
            </a:r>
          </a:p>
          <a:p>
            <a:pPr marR="0" lvl="0" algn="ctr" fontAlgn="auto">
              <a:spcAft>
                <a:spcPts val="0"/>
              </a:spcAft>
              <a:buClrTx/>
              <a:buSzTx/>
              <a:tabLst/>
              <a:defRPr/>
            </a:pPr>
            <a:r>
              <a:rPr lang="ru-RU" dirty="0" smtClean="0"/>
              <a:t>Преподаватель: Платко А.П.</a:t>
            </a:r>
          </a:p>
          <a:p>
            <a:pPr marR="0" lvl="0" algn="ctr" fontAlgn="auto">
              <a:spcAft>
                <a:spcPts val="0"/>
              </a:spcAft>
              <a:buClrTx/>
              <a:buSzTx/>
              <a:tabLst/>
              <a:defRPr/>
            </a:pPr>
            <a:r>
              <a:rPr lang="ru-RU" dirty="0" smtClean="0"/>
              <a:t>2020 г</a:t>
            </a:r>
            <a:r>
              <a:rPr kumimoji="0" lang="ru-RU" sz="1600" b="0" i="0" u="none" strike="noStrike" kern="1200" cap="none" spc="0" normalizeH="0" baseline="0" noProof="0" dirty="0" smtClean="0">
                <a:ln>
                  <a:noFill/>
                </a:ln>
                <a:solidFill>
                  <a:srgbClr val="E0BEBD"/>
                </a:solidFill>
                <a:effectLst/>
                <a:uLnTx/>
                <a:uFillTx/>
                <a:latin typeface="+mn-lt"/>
                <a:ea typeface="+mn-ea"/>
                <a:cs typeface="+mn-cs"/>
              </a:rPr>
              <a:t>.</a:t>
            </a:r>
          </a:p>
          <a:p>
            <a:pPr marL="0" marR="0" lvl="0" indent="0" algn="ctr" defTabSz="914400" rtl="0" eaLnBrk="1" fontAlgn="auto" latinLnBrk="0" hangingPunct="1">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E0BEBD"/>
              </a:solidFill>
              <a:effectLst/>
              <a:uLnTx/>
              <a:uFillTx/>
              <a:latin typeface="+mn-lt"/>
              <a:ea typeface="+mn-ea"/>
              <a:cs typeface="+mn-cs"/>
            </a:endParaRPr>
          </a:p>
        </p:txBody>
      </p:sp>
      <p:pic>
        <p:nvPicPr>
          <p:cNvPr id="7" name="Picture 2" descr="D:\настя школа\лого.png"/>
          <p:cNvPicPr>
            <a:picLocks noChangeAspect="1" noChangeArrowheads="1"/>
          </p:cNvPicPr>
          <p:nvPr/>
        </p:nvPicPr>
        <p:blipFill>
          <a:blip r:embed="rId2" cstate="email"/>
          <a:srcRect/>
          <a:stretch>
            <a:fillRect/>
          </a:stretch>
        </p:blipFill>
        <p:spPr bwMode="auto">
          <a:xfrm>
            <a:off x="2943044" y="6071131"/>
            <a:ext cx="730327" cy="786869"/>
          </a:xfrm>
          <a:prstGeom prst="rect">
            <a:avLst/>
          </a:prstGeom>
          <a:noFill/>
        </p:spPr>
      </p:pic>
    </p:spTree>
    <p:extLst>
      <p:ext uri="{BB962C8B-B14F-4D97-AF65-F5344CB8AC3E}">
        <p14:creationId xmlns="" xmlns:p14="http://schemas.microsoft.com/office/powerpoint/2010/main" val="3977736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9068" y="2456795"/>
            <a:ext cx="8627425" cy="4093428"/>
          </a:xfrm>
          <a:prstGeom prst="rect">
            <a:avLst/>
          </a:prstGeom>
        </p:spPr>
        <p:txBody>
          <a:bodyPr wrap="square">
            <a:spAutoFit/>
          </a:bodyPr>
          <a:lstStyle/>
          <a:p>
            <a:pPr algn="just"/>
            <a:r>
              <a:rPr lang="ru-RU" sz="2000" dirty="0" smtClean="0"/>
              <a:t>Для тонировок в реставрации мебели предпочтение отдают спиртовым красителям - </a:t>
            </a:r>
            <a:r>
              <a:rPr lang="ru-RU" sz="2000" u="sng" dirty="0" smtClean="0"/>
              <a:t>морилкам и </a:t>
            </a:r>
            <a:r>
              <a:rPr lang="ru-RU" sz="2000" u="sng" dirty="0" err="1" smtClean="0"/>
              <a:t>бейцам</a:t>
            </a:r>
            <a:r>
              <a:rPr lang="ru-RU" sz="2000" dirty="0" smtClean="0"/>
              <a:t>. Они прозрачны и не закрывают текстуру древесины, хорошо ложатся на лаковую поверхность. Желаемые результаты можно получить на небольших площадях тонируемой поверхности при нанесении красителей кистью. Тонировка больших площадей требует от реставратора определенного навыка, так как тонировочный слой морилки может лечь неровно, с заметными следами, которые называют «ласами». Кроме того, спирт, как сильный растворитель, может «поднять» старую лаковую пленку, что приведет к дополнительному затруднению. Окончательная </a:t>
            </a:r>
            <a:r>
              <a:rPr lang="ru-RU" sz="2000" dirty="0" err="1" smtClean="0"/>
              <a:t>подполировка</a:t>
            </a:r>
            <a:r>
              <a:rPr lang="ru-RU" sz="2000" dirty="0" smtClean="0"/>
              <a:t> </a:t>
            </a:r>
            <a:r>
              <a:rPr lang="ru-RU" sz="2000" dirty="0" err="1" smtClean="0"/>
              <a:t>затонированной</a:t>
            </a:r>
            <a:r>
              <a:rPr lang="ru-RU" sz="2000" dirty="0" smtClean="0"/>
              <a:t> поверхности спиртовой шеллачной политурой для получения лакового слоя с глянцем также может частично снять красочный слой и принести реставратору другие сложности. Поэтому рекомендуется более надежный метод тонировки.</a:t>
            </a:r>
            <a:endParaRPr lang="ru-RU" sz="2000" dirty="0"/>
          </a:p>
        </p:txBody>
      </p:sp>
      <p:sp>
        <p:nvSpPr>
          <p:cNvPr id="3" name="Прямоугольник 2"/>
          <p:cNvSpPr/>
          <p:nvPr/>
        </p:nvSpPr>
        <p:spPr>
          <a:xfrm>
            <a:off x="273132" y="549601"/>
            <a:ext cx="8657112" cy="1938992"/>
          </a:xfrm>
          <a:prstGeom prst="rect">
            <a:avLst/>
          </a:prstGeom>
        </p:spPr>
        <p:txBody>
          <a:bodyPr wrap="square">
            <a:spAutoFit/>
          </a:bodyPr>
          <a:lstStyle/>
          <a:p>
            <a:pPr algn="just"/>
            <a:r>
              <a:rPr lang="ru-RU" sz="2000" u="sng" dirty="0" smtClean="0"/>
              <a:t>Выбор цвета тонировок зависит </a:t>
            </a:r>
            <a:r>
              <a:rPr lang="ru-RU" sz="2000" dirty="0" smtClean="0"/>
              <a:t>от ряда причин связанных, прежде всего с </a:t>
            </a:r>
            <a:r>
              <a:rPr lang="ru-RU" sz="2000" i="1" dirty="0" smtClean="0"/>
              <a:t>цветом слоя</a:t>
            </a:r>
            <a:r>
              <a:rPr lang="ru-RU" sz="2000" dirty="0" smtClean="0"/>
              <a:t>, а также с </a:t>
            </a:r>
            <a:r>
              <a:rPr lang="ru-RU" sz="2000" i="1" dirty="0" smtClean="0"/>
              <a:t>характером восполненных утрат </a:t>
            </a:r>
            <a:r>
              <a:rPr lang="ru-RU" sz="2000" dirty="0" smtClean="0"/>
              <a:t>декоративной резьбы (орнаментальной, барельефной, горельефной и другой) и </a:t>
            </a:r>
            <a:r>
              <a:rPr lang="ru-RU" sz="2000" i="1" dirty="0" smtClean="0"/>
              <a:t>ее окраски</a:t>
            </a:r>
            <a:r>
              <a:rPr lang="ru-RU" sz="2000" dirty="0" smtClean="0"/>
              <a:t>.</a:t>
            </a:r>
          </a:p>
          <a:p>
            <a:pPr algn="just"/>
            <a:r>
              <a:rPr lang="ru-RU" sz="2000" dirty="0" smtClean="0"/>
              <a:t>Для подгонки тонировочного цвета восполненных утрат конструктивных элементов, выгоревших и обесцветившихся деталей мебели применяют различные красители.</a:t>
            </a:r>
            <a:endParaRPr lang="ru-RU" sz="2000" dirty="0"/>
          </a:p>
        </p:txBody>
      </p:sp>
      <p:sp>
        <p:nvSpPr>
          <p:cNvPr id="5" name="TextBox 4"/>
          <p:cNvSpPr txBox="1"/>
          <p:nvPr/>
        </p:nvSpPr>
        <p:spPr>
          <a:xfrm>
            <a:off x="2529443" y="166255"/>
            <a:ext cx="4423840" cy="461665"/>
          </a:xfrm>
          <a:prstGeom prst="rect">
            <a:avLst/>
          </a:prstGeom>
          <a:noFill/>
        </p:spPr>
        <p:txBody>
          <a:bodyPr wrap="none" rtlCol="0">
            <a:spAutoFit/>
          </a:bodyPr>
          <a:lstStyle/>
          <a:p>
            <a:r>
              <a:rPr lang="ru-RU" sz="2400" b="1" dirty="0" smtClean="0"/>
              <a:t>Принципы подбора красителей</a:t>
            </a:r>
            <a:endParaRPr lang="ru-RU" sz="24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0010" y="572938"/>
            <a:ext cx="8312728" cy="2554545"/>
          </a:xfrm>
          <a:prstGeom prst="rect">
            <a:avLst/>
          </a:prstGeom>
        </p:spPr>
        <p:txBody>
          <a:bodyPr wrap="square">
            <a:spAutoFit/>
          </a:bodyPr>
          <a:lstStyle/>
          <a:p>
            <a:pPr algn="just"/>
            <a:r>
              <a:rPr lang="ru-RU" sz="2000" u="sng" dirty="0" smtClean="0"/>
              <a:t>В шеллачный лак (политуру) </a:t>
            </a:r>
            <a:r>
              <a:rPr lang="ru-RU" sz="2000" dirty="0" smtClean="0"/>
              <a:t>добавляют спирторастворимый краситель необходимого цвета, </a:t>
            </a:r>
            <a:r>
              <a:rPr lang="ru-RU" sz="2000" i="1" dirty="0" smtClean="0"/>
              <a:t>например морилку</a:t>
            </a:r>
            <a:r>
              <a:rPr lang="ru-RU" sz="2000" dirty="0" smtClean="0"/>
              <a:t>, а в </a:t>
            </a:r>
            <a:r>
              <a:rPr lang="ru-RU" sz="2000" u="sng" dirty="0" smtClean="0"/>
              <a:t>масляный лак </a:t>
            </a:r>
            <a:r>
              <a:rPr lang="ru-RU" sz="2000" dirty="0" smtClean="0"/>
              <a:t>- </a:t>
            </a:r>
            <a:r>
              <a:rPr lang="ru-RU" sz="2000" i="1" dirty="0" smtClean="0"/>
              <a:t>художественную масляную краску </a:t>
            </a:r>
            <a:r>
              <a:rPr lang="ru-RU" sz="2000" dirty="0" smtClean="0"/>
              <a:t>в строго определенных пропорциях (определяется опытно). Полученный лак целесообразно опробовать. После его высыхания станет видно, подходит ли он по цвету к подлинной поверхности. Это позволяет тонировать относительно большие поверхности тампоном достаточно ровно. Как результат - образование однородного лакового слоя с глянцем.</a:t>
            </a:r>
            <a:endParaRPr lang="ru-RU" sz="2000" dirty="0"/>
          </a:p>
        </p:txBody>
      </p:sp>
      <p:sp>
        <p:nvSpPr>
          <p:cNvPr id="3" name="Прямоугольник 2"/>
          <p:cNvSpPr/>
          <p:nvPr/>
        </p:nvSpPr>
        <p:spPr>
          <a:xfrm>
            <a:off x="409697" y="3155475"/>
            <a:ext cx="8378043" cy="3477875"/>
          </a:xfrm>
          <a:prstGeom prst="rect">
            <a:avLst/>
          </a:prstGeom>
        </p:spPr>
        <p:txBody>
          <a:bodyPr wrap="square">
            <a:spAutoFit/>
          </a:bodyPr>
          <a:lstStyle/>
          <a:p>
            <a:pPr algn="just"/>
            <a:r>
              <a:rPr lang="ru-RU" sz="2000" dirty="0" smtClean="0"/>
              <a:t>Если реставрируемая мебель изготовлена из </a:t>
            </a:r>
            <a:r>
              <a:rPr lang="ru-RU" sz="2000" u="sng" dirty="0" smtClean="0"/>
              <a:t>светлых пород древесины </a:t>
            </a:r>
            <a:r>
              <a:rPr lang="ru-RU" sz="2000" dirty="0" smtClean="0"/>
              <a:t>(тополя, карельской березы) и первоначальный лаковый слой оранжево-коричневого цвета, то такую мебель можно тонировать </a:t>
            </a:r>
            <a:r>
              <a:rPr lang="ru-RU" sz="2000" i="1" dirty="0" smtClean="0"/>
              <a:t>шеллачной политурой без подкраски</a:t>
            </a:r>
            <a:r>
              <a:rPr lang="ru-RU" sz="2000" dirty="0" smtClean="0"/>
              <a:t> и добиться нужной лаковой пленки янтарного оттенка.</a:t>
            </a:r>
          </a:p>
          <a:p>
            <a:pPr algn="just"/>
            <a:r>
              <a:rPr lang="ru-RU" sz="2000" dirty="0" smtClean="0"/>
              <a:t>После восстановления цветовых оттенков утрат и потертостей поверхность мебели, выполненной в </a:t>
            </a:r>
            <a:r>
              <a:rPr lang="ru-RU" sz="2000" u="sng" dirty="0" smtClean="0"/>
              <a:t>технике наборного дерева (маркетри) и инкрустации, </a:t>
            </a:r>
            <a:r>
              <a:rPr lang="ru-RU" sz="2000" dirty="0" smtClean="0"/>
              <a:t>полируется </a:t>
            </a:r>
            <a:r>
              <a:rPr lang="ru-RU" sz="2000" i="1" dirty="0" smtClean="0"/>
              <a:t>белой шеллачной политурой</a:t>
            </a:r>
            <a:r>
              <a:rPr lang="ru-RU" sz="2000" dirty="0" smtClean="0"/>
              <a:t>, почти бесцветной. Приготовление такой политуры в условиях реставрационной мастерской не представляет затруднений, если материалами ее изготовления являются отбеленный шеллак и безводный этиловый спирт.</a:t>
            </a:r>
            <a:endParaRPr lang="ru-RU" sz="2000" dirty="0"/>
          </a:p>
        </p:txBody>
      </p:sp>
      <p:sp>
        <p:nvSpPr>
          <p:cNvPr id="4" name="TextBox 3"/>
          <p:cNvSpPr txBox="1"/>
          <p:nvPr/>
        </p:nvSpPr>
        <p:spPr>
          <a:xfrm>
            <a:off x="2505693" y="142504"/>
            <a:ext cx="4423840" cy="461665"/>
          </a:xfrm>
          <a:prstGeom prst="rect">
            <a:avLst/>
          </a:prstGeom>
          <a:noFill/>
        </p:spPr>
        <p:txBody>
          <a:bodyPr wrap="none" rtlCol="0">
            <a:spAutoFit/>
          </a:bodyPr>
          <a:lstStyle/>
          <a:p>
            <a:r>
              <a:rPr lang="ru-RU" sz="2400" b="1" dirty="0" smtClean="0"/>
              <a:t>Принципы подбора красителей</a:t>
            </a:r>
            <a:endParaRPr lang="ru-RU" sz="2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1891" y="914008"/>
            <a:ext cx="7802087" cy="5632311"/>
          </a:xfrm>
          <a:prstGeom prst="rect">
            <a:avLst/>
          </a:prstGeom>
        </p:spPr>
        <p:txBody>
          <a:bodyPr wrap="square">
            <a:spAutoFit/>
          </a:bodyPr>
          <a:lstStyle/>
          <a:p>
            <a:pPr algn="just"/>
            <a:r>
              <a:rPr lang="ru-RU" sz="2000" dirty="0" smtClean="0"/>
              <a:t>При реставрации старинной мебели с </a:t>
            </a:r>
            <a:r>
              <a:rPr lang="ru-RU" sz="2000" u="sng" dirty="0" smtClean="0"/>
              <a:t>непрозрачным</a:t>
            </a:r>
            <a:r>
              <a:rPr lang="ru-RU" sz="2000" dirty="0" smtClean="0"/>
              <a:t> отделочным покрытием в большинстве случаев для тонировок применяют </a:t>
            </a:r>
            <a:r>
              <a:rPr lang="ru-RU" sz="2000" i="1" dirty="0" smtClean="0"/>
              <a:t>художественные масляные и темперные краски</a:t>
            </a:r>
            <a:r>
              <a:rPr lang="ru-RU" sz="2000" dirty="0" smtClean="0"/>
              <a:t>. Масляные краски почти непрозрачны и широко использовались для декоративной отделки в народной и расписной мебели. Их уверенно можно применять при тонировках. Недостатком являются большие сроки высыхания и обязательное нанесение слоя лака сначала на </a:t>
            </a:r>
            <a:r>
              <a:rPr lang="ru-RU" sz="2000" dirty="0" err="1" smtClean="0"/>
              <a:t>затонированные</a:t>
            </a:r>
            <a:r>
              <a:rPr lang="ru-RU" sz="2000" dirty="0" smtClean="0"/>
              <a:t> места для выравнивания структуры масляной краски, а потом на всей поверхности мебели, чтобы тонированные места не выделялись на общем фоне старого лака.</a:t>
            </a:r>
          </a:p>
          <a:p>
            <a:pPr algn="just"/>
            <a:endParaRPr lang="ru-RU" sz="2000" dirty="0" smtClean="0"/>
          </a:p>
          <a:p>
            <a:pPr algn="just"/>
            <a:r>
              <a:rPr lang="ru-RU" sz="2000" dirty="0" smtClean="0"/>
              <a:t>В реставрации мебели с </a:t>
            </a:r>
            <a:r>
              <a:rPr lang="ru-RU" sz="2000" u="sng" dirty="0" smtClean="0"/>
              <a:t>черным лаковым покрытием </a:t>
            </a:r>
            <a:r>
              <a:rPr lang="ru-RU" sz="2000" dirty="0" smtClean="0"/>
              <a:t>для тонировок применяют </a:t>
            </a:r>
            <a:r>
              <a:rPr lang="ru-RU" sz="2000" i="1" dirty="0" smtClean="0"/>
              <a:t>черные лаки и политуры, подкрашенные спирторастворимым нигрозином</a:t>
            </a:r>
            <a:r>
              <a:rPr lang="ru-RU" sz="2000" dirty="0" smtClean="0"/>
              <a:t>. Подкраску шеллачной политуры производить лучше всего предварительно растворенным в спирте нигрозином, хорошо отстоявшимся. Полученная смесь дает возможность одновременно тонировать поверхность и придавать ей лаковый глянец.</a:t>
            </a:r>
            <a:endParaRPr lang="ru-RU" sz="2000" dirty="0"/>
          </a:p>
        </p:txBody>
      </p:sp>
      <p:sp>
        <p:nvSpPr>
          <p:cNvPr id="3" name="TextBox 2"/>
          <p:cNvSpPr txBox="1"/>
          <p:nvPr/>
        </p:nvSpPr>
        <p:spPr>
          <a:xfrm>
            <a:off x="2434442" y="344384"/>
            <a:ext cx="4423840" cy="461665"/>
          </a:xfrm>
          <a:prstGeom prst="rect">
            <a:avLst/>
          </a:prstGeom>
          <a:noFill/>
        </p:spPr>
        <p:txBody>
          <a:bodyPr wrap="none" rtlCol="0">
            <a:spAutoFit/>
          </a:bodyPr>
          <a:lstStyle/>
          <a:p>
            <a:r>
              <a:rPr lang="ru-RU" sz="2400" b="1" dirty="0" smtClean="0"/>
              <a:t>Принципы подбора красителей</a:t>
            </a:r>
            <a:endParaRPr lang="ru-RU" sz="24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1268" y="1088133"/>
            <a:ext cx="7778337" cy="5324535"/>
          </a:xfrm>
          <a:prstGeom prst="rect">
            <a:avLst/>
          </a:prstGeom>
        </p:spPr>
        <p:txBody>
          <a:bodyPr wrap="square">
            <a:spAutoFit/>
          </a:bodyPr>
          <a:lstStyle/>
          <a:p>
            <a:pPr algn="just"/>
            <a:r>
              <a:rPr lang="ru-RU" sz="2000" dirty="0" smtClean="0"/>
              <a:t>Иногда на отдельных экземплярах для подкраски и тонировки применяют </a:t>
            </a:r>
            <a:r>
              <a:rPr lang="ru-RU" sz="2000" u="sng" dirty="0" smtClean="0"/>
              <a:t>водные краски</a:t>
            </a:r>
            <a:r>
              <a:rPr lang="ru-RU" sz="2000" dirty="0" smtClean="0"/>
              <a:t>, </a:t>
            </a:r>
            <a:r>
              <a:rPr lang="ru-RU" sz="2000" u="sng" dirty="0" smtClean="0"/>
              <a:t>а также художественные масляные краски, разбавленные скипидаром.</a:t>
            </a:r>
            <a:r>
              <a:rPr lang="ru-RU" sz="2000" dirty="0" smtClean="0"/>
              <a:t> Первыми тонируют только </a:t>
            </a:r>
            <a:r>
              <a:rPr lang="ru-RU" sz="2000" i="1" dirty="0" smtClean="0"/>
              <a:t>открытую древесину</a:t>
            </a:r>
            <a:r>
              <a:rPr lang="ru-RU" sz="2000" dirty="0" smtClean="0"/>
              <a:t>, они не накладываются на лаковые покрытия. Вторые при изготовлении художественной мебели использовались очень редко, поэтому и в настоящее время в реставрации они применяются </a:t>
            </a:r>
            <a:r>
              <a:rPr lang="ru-RU" sz="2000" i="1" dirty="0" smtClean="0"/>
              <a:t>как добавка для подсветки мебельных масляных лаков</a:t>
            </a:r>
            <a:r>
              <a:rPr lang="ru-RU" sz="2000" dirty="0" smtClean="0"/>
              <a:t>. Краски в скипидарном разбавлении применяются иногда для подкраски закрытых, внутренних поверхностей отдельных экземпляров мебели.</a:t>
            </a:r>
          </a:p>
          <a:p>
            <a:pPr algn="just"/>
            <a:endParaRPr lang="ru-RU" sz="2000" dirty="0" smtClean="0"/>
          </a:p>
          <a:p>
            <a:pPr algn="just"/>
            <a:r>
              <a:rPr lang="ru-RU" sz="2000" dirty="0" smtClean="0"/>
              <a:t>Несмотря на сложность </a:t>
            </a:r>
            <a:r>
              <a:rPr lang="ru-RU" sz="2000" dirty="0" err="1" smtClean="0"/>
              <a:t>тонирования</a:t>
            </a:r>
            <a:r>
              <a:rPr lang="ru-RU" sz="2000" dirty="0" smtClean="0"/>
              <a:t>, оно вполне оправдано. Каждый памятник требует индивидуального подхода и определенной программы реставрационных работ. Удачные тонировки венчают успешно проведенную реставрацию, способствуют возвращению произведению экспозиционного вида, сохраняя при этом подлинное лаковое покрытие.</a:t>
            </a:r>
            <a:endParaRPr lang="ru-RU" sz="2000" dirty="0"/>
          </a:p>
        </p:txBody>
      </p:sp>
      <p:sp>
        <p:nvSpPr>
          <p:cNvPr id="3" name="TextBox 2"/>
          <p:cNvSpPr txBox="1"/>
          <p:nvPr/>
        </p:nvSpPr>
        <p:spPr>
          <a:xfrm>
            <a:off x="2493818" y="463138"/>
            <a:ext cx="4423840" cy="461665"/>
          </a:xfrm>
          <a:prstGeom prst="rect">
            <a:avLst/>
          </a:prstGeom>
          <a:noFill/>
        </p:spPr>
        <p:txBody>
          <a:bodyPr wrap="none" rtlCol="0">
            <a:spAutoFit/>
          </a:bodyPr>
          <a:lstStyle/>
          <a:p>
            <a:r>
              <a:rPr lang="ru-RU" sz="2400" b="1" dirty="0" smtClean="0"/>
              <a:t>Принципы подбора красителей</a:t>
            </a:r>
            <a:endParaRPr lang="ru-RU" sz="24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62545" y="142505"/>
            <a:ext cx="6717416" cy="523220"/>
          </a:xfrm>
          <a:prstGeom prst="rect">
            <a:avLst/>
          </a:prstGeom>
          <a:noFill/>
        </p:spPr>
        <p:txBody>
          <a:bodyPr wrap="none" rtlCol="0">
            <a:spAutoFit/>
          </a:bodyPr>
          <a:lstStyle/>
          <a:p>
            <a:r>
              <a:rPr lang="ru-RU" sz="2800" b="1" dirty="0" smtClean="0"/>
              <a:t>Современные материалы для тонировки </a:t>
            </a:r>
          </a:p>
        </p:txBody>
      </p:sp>
      <p:sp>
        <p:nvSpPr>
          <p:cNvPr id="4" name="TextBox 3"/>
          <p:cNvSpPr txBox="1"/>
          <p:nvPr/>
        </p:nvSpPr>
        <p:spPr>
          <a:xfrm>
            <a:off x="83506" y="760022"/>
            <a:ext cx="8799237" cy="5632311"/>
          </a:xfrm>
          <a:prstGeom prst="rect">
            <a:avLst/>
          </a:prstGeom>
          <a:noFill/>
        </p:spPr>
        <p:txBody>
          <a:bodyPr wrap="square" rtlCol="0">
            <a:spAutoFit/>
          </a:bodyPr>
          <a:lstStyle/>
          <a:p>
            <a:r>
              <a:rPr lang="ru-RU" sz="2000" dirty="0" smtClean="0"/>
              <a:t>А) Морилки и </a:t>
            </a:r>
            <a:r>
              <a:rPr lang="ru-RU" sz="2000" dirty="0" err="1" smtClean="0"/>
              <a:t>бейцы</a:t>
            </a:r>
            <a:r>
              <a:rPr lang="ru-RU" sz="2000" dirty="0" smtClean="0"/>
              <a:t> (акриловые)</a:t>
            </a:r>
          </a:p>
          <a:p>
            <a:r>
              <a:rPr lang="ru-RU" sz="2000" dirty="0" smtClean="0"/>
              <a:t>Б) Краски темперные или акриловые (светостойкие)</a:t>
            </a:r>
          </a:p>
          <a:p>
            <a:r>
              <a:rPr lang="ru-RU" sz="2000" dirty="0" smtClean="0"/>
              <a:t>В) Лаки спиртовые/ масляные (лак должен иметь отличную от предыдущих слоёв основу)</a:t>
            </a:r>
          </a:p>
          <a:p>
            <a:r>
              <a:rPr lang="ru-RU" sz="2000" dirty="0" smtClean="0"/>
              <a:t>Г) Ретуширующие карандаши, маркеры и краски </a:t>
            </a:r>
          </a:p>
          <a:p>
            <a:endParaRPr lang="ru-RU" sz="2000" dirty="0" smtClean="0"/>
          </a:p>
          <a:p>
            <a:endParaRPr lang="ru-RU" sz="2000" dirty="0" smtClean="0"/>
          </a:p>
          <a:p>
            <a:endParaRPr lang="ru-RU" sz="2000" dirty="0" smtClean="0"/>
          </a:p>
          <a:p>
            <a:endParaRPr lang="ru-RU" sz="2000" dirty="0" smtClean="0"/>
          </a:p>
          <a:p>
            <a:endParaRPr lang="ru-RU" sz="2000" dirty="0" smtClean="0"/>
          </a:p>
          <a:p>
            <a:r>
              <a:rPr lang="ru-RU" sz="2000" dirty="0" smtClean="0"/>
              <a:t> </a:t>
            </a:r>
          </a:p>
          <a:p>
            <a:r>
              <a:rPr lang="ru-RU" sz="2000" dirty="0" smtClean="0"/>
              <a:t>Д) Гармонизирующие </a:t>
            </a:r>
            <a:r>
              <a:rPr lang="ru-RU" sz="2000" dirty="0" err="1" smtClean="0"/>
              <a:t>глейзы</a:t>
            </a:r>
            <a:r>
              <a:rPr lang="ru-RU" sz="2000" dirty="0" smtClean="0"/>
              <a:t> (концентраты </a:t>
            </a:r>
            <a:r>
              <a:rPr lang="ru-RU" sz="2000" dirty="0" err="1" smtClean="0"/>
              <a:t>водоразбавимых</a:t>
            </a:r>
            <a:r>
              <a:rPr lang="ru-RU" sz="2000" dirty="0" smtClean="0"/>
              <a:t> морилок)</a:t>
            </a:r>
          </a:p>
          <a:p>
            <a:endParaRPr lang="ru-RU" sz="2000" dirty="0" smtClean="0"/>
          </a:p>
          <a:p>
            <a:endParaRPr lang="ru-RU" sz="2000" dirty="0" smtClean="0"/>
          </a:p>
          <a:p>
            <a:endParaRPr lang="ru-RU" sz="2000" dirty="0" smtClean="0"/>
          </a:p>
          <a:p>
            <a:endParaRPr lang="ru-RU" sz="2000" dirty="0" smtClean="0"/>
          </a:p>
          <a:p>
            <a:endParaRPr lang="ru-RU" sz="2000" dirty="0" smtClean="0"/>
          </a:p>
          <a:p>
            <a:r>
              <a:rPr lang="ru-RU" sz="2000" dirty="0" smtClean="0"/>
              <a:t>Ж) Аэрозольный лак для реставрации, лак </a:t>
            </a:r>
            <a:r>
              <a:rPr lang="ru-RU" sz="2000" dirty="0" err="1" smtClean="0"/>
              <a:t>спрей</a:t>
            </a:r>
            <a:endParaRPr lang="ru-RU" sz="2000" dirty="0"/>
          </a:p>
        </p:txBody>
      </p:sp>
      <p:pic>
        <p:nvPicPr>
          <p:cNvPr id="1028" name="Picture 4" descr="Лак спрей НЦ Holzspray"/>
          <p:cNvPicPr>
            <a:picLocks noChangeAspect="1" noChangeArrowheads="1"/>
          </p:cNvPicPr>
          <p:nvPr/>
        </p:nvPicPr>
        <p:blipFill>
          <a:blip r:embed="rId2" cstate="email"/>
          <a:srcRect/>
          <a:stretch>
            <a:fillRect/>
          </a:stretch>
        </p:blipFill>
        <p:spPr bwMode="auto">
          <a:xfrm>
            <a:off x="5818909" y="4559690"/>
            <a:ext cx="2523219" cy="1934469"/>
          </a:xfrm>
          <a:prstGeom prst="rect">
            <a:avLst/>
          </a:prstGeom>
          <a:noFill/>
        </p:spPr>
      </p:pic>
      <p:pic>
        <p:nvPicPr>
          <p:cNvPr id="1030" name="Picture 6" descr="XP 1880. Гармонизирующий глейз (500 мл)"/>
          <p:cNvPicPr>
            <a:picLocks noChangeAspect="1" noChangeArrowheads="1"/>
          </p:cNvPicPr>
          <p:nvPr/>
        </p:nvPicPr>
        <p:blipFill>
          <a:blip r:embed="rId3" cstate="email"/>
          <a:srcRect/>
          <a:stretch>
            <a:fillRect/>
          </a:stretch>
        </p:blipFill>
        <p:spPr bwMode="auto">
          <a:xfrm>
            <a:off x="665017" y="2329421"/>
            <a:ext cx="1832881" cy="1832881"/>
          </a:xfrm>
          <a:prstGeom prst="rect">
            <a:avLst/>
          </a:prstGeom>
          <a:noFill/>
        </p:spPr>
      </p:pic>
      <p:pic>
        <p:nvPicPr>
          <p:cNvPr id="8" name="Picture 2" descr="Карандаш для реставрации мебели Borma Wachs"/>
          <p:cNvPicPr>
            <a:picLocks noChangeAspect="1" noChangeArrowheads="1"/>
          </p:cNvPicPr>
          <p:nvPr/>
        </p:nvPicPr>
        <p:blipFill>
          <a:blip r:embed="rId4" cstate="email"/>
          <a:srcRect/>
          <a:stretch>
            <a:fillRect/>
          </a:stretch>
        </p:blipFill>
        <p:spPr bwMode="auto">
          <a:xfrm>
            <a:off x="5818910" y="1941181"/>
            <a:ext cx="2063694" cy="158216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8826" y="190005"/>
            <a:ext cx="4063356" cy="523220"/>
          </a:xfrm>
          <a:prstGeom prst="rect">
            <a:avLst/>
          </a:prstGeom>
          <a:noFill/>
        </p:spPr>
        <p:txBody>
          <a:bodyPr wrap="none" rtlCol="0">
            <a:spAutoFit/>
          </a:bodyPr>
          <a:lstStyle/>
          <a:p>
            <a:r>
              <a:rPr lang="ru-RU" sz="2800" b="1" dirty="0" err="1" smtClean="0"/>
              <a:t>Мастиковка</a:t>
            </a:r>
            <a:r>
              <a:rPr lang="ru-RU" sz="2800" b="1" dirty="0" smtClean="0"/>
              <a:t> и тонировка</a:t>
            </a:r>
            <a:endParaRPr lang="ru-RU" sz="2800" b="1" dirty="0"/>
          </a:p>
        </p:txBody>
      </p:sp>
      <p:sp>
        <p:nvSpPr>
          <p:cNvPr id="3" name="TextBox 2"/>
          <p:cNvSpPr txBox="1"/>
          <p:nvPr/>
        </p:nvSpPr>
        <p:spPr>
          <a:xfrm>
            <a:off x="182694" y="758040"/>
            <a:ext cx="8486293" cy="707886"/>
          </a:xfrm>
          <a:prstGeom prst="rect">
            <a:avLst/>
          </a:prstGeom>
          <a:noFill/>
        </p:spPr>
        <p:txBody>
          <a:bodyPr wrap="square" rtlCol="0">
            <a:spAutoFit/>
          </a:bodyPr>
          <a:lstStyle/>
          <a:p>
            <a:pPr algn="just"/>
            <a:r>
              <a:rPr lang="ru-RU" sz="2000" i="1" dirty="0" smtClean="0"/>
              <a:t>	</a:t>
            </a:r>
            <a:r>
              <a:rPr lang="ru-RU" sz="2000" i="1" u="sng" dirty="0" smtClean="0"/>
              <a:t>Работы по скрытию мелких трещин, впадин, утрат лакового покрытий, восстановление экспозиционного вида предметов. </a:t>
            </a:r>
            <a:endParaRPr lang="ru-RU" sz="2000" i="1" u="sng" dirty="0"/>
          </a:p>
        </p:txBody>
      </p:sp>
      <p:sp>
        <p:nvSpPr>
          <p:cNvPr id="4" name="Прямоугольник 3"/>
          <p:cNvSpPr/>
          <p:nvPr/>
        </p:nvSpPr>
        <p:spPr>
          <a:xfrm>
            <a:off x="154380" y="1566460"/>
            <a:ext cx="8769928" cy="2554545"/>
          </a:xfrm>
          <a:prstGeom prst="rect">
            <a:avLst/>
          </a:prstGeom>
        </p:spPr>
        <p:txBody>
          <a:bodyPr wrap="square">
            <a:spAutoFit/>
          </a:bodyPr>
          <a:lstStyle/>
          <a:p>
            <a:pPr algn="just"/>
            <a:r>
              <a:rPr lang="ru-RU" sz="2000" dirty="0" smtClean="0"/>
              <a:t>	Одной из важных задач музейной реставрации является сохранение мебели как исторического памятника с его определенными эстетическими качествами. Мебель, имеющая пятна, отдельные утраты лакового слоя, плохо воспринимается зрителями: пятна резко бросаются в глаза, мешая эстетическому восприятию. Такая мебель не имеет экспозиционного вида и не выставляется в залах музея.</a:t>
            </a:r>
          </a:p>
          <a:p>
            <a:pPr algn="just"/>
            <a:r>
              <a:rPr lang="ru-RU" sz="2000" dirty="0" smtClean="0"/>
              <a:t>Реставратор должен восстановить лаковый слой при помощи мастиковок и тонировок.</a:t>
            </a:r>
            <a:endParaRPr lang="ru-RU" sz="2000" dirty="0"/>
          </a:p>
        </p:txBody>
      </p:sp>
      <p:sp>
        <p:nvSpPr>
          <p:cNvPr id="5" name="Прямоугольник 4"/>
          <p:cNvSpPr/>
          <p:nvPr/>
        </p:nvSpPr>
        <p:spPr>
          <a:xfrm>
            <a:off x="195942" y="4291580"/>
            <a:ext cx="8591797" cy="2246769"/>
          </a:xfrm>
          <a:prstGeom prst="rect">
            <a:avLst/>
          </a:prstGeom>
        </p:spPr>
        <p:txBody>
          <a:bodyPr wrap="square">
            <a:spAutoFit/>
          </a:bodyPr>
          <a:lstStyle/>
          <a:p>
            <a:pPr algn="just"/>
            <a:r>
              <a:rPr lang="ru-RU" sz="2000" dirty="0" smtClean="0"/>
              <a:t>	</a:t>
            </a:r>
            <a:r>
              <a:rPr lang="ru-RU" sz="2000" dirty="0" err="1" smtClean="0"/>
              <a:t>Мастиковка</a:t>
            </a:r>
            <a:r>
              <a:rPr lang="ru-RU" sz="2000" dirty="0" smtClean="0"/>
              <a:t> мелких трещин и впадин на поверхности древесины или отделанной поверхности с последующей тонировкой, а также тонировка утрат (потертостей) лаковых покрытий относятся к тем процессам реставрации, которые не влияют на сохранность мебели и не продлевают срок ее жизни, но тем не менее являются важной проблемой, от решения которой зависит существование музейной мебели как художественного памятника.</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379" y="333137"/>
            <a:ext cx="8763990" cy="6217087"/>
          </a:xfrm>
          <a:prstGeom prst="rect">
            <a:avLst/>
          </a:prstGeom>
        </p:spPr>
        <p:txBody>
          <a:bodyPr wrap="square">
            <a:spAutoFit/>
          </a:bodyPr>
          <a:lstStyle/>
          <a:p>
            <a:pPr algn="just"/>
            <a:r>
              <a:rPr lang="ru-RU" dirty="0" smtClean="0"/>
              <a:t>	</a:t>
            </a:r>
          </a:p>
          <a:p>
            <a:pPr algn="just"/>
            <a:r>
              <a:rPr lang="ru-RU" sz="2000" i="1" dirty="0" smtClean="0"/>
              <a:t>	</a:t>
            </a:r>
            <a:r>
              <a:rPr lang="ru-RU" sz="2000" i="1" u="sng" dirty="0" err="1" smtClean="0"/>
              <a:t>Мастиковка</a:t>
            </a:r>
            <a:r>
              <a:rPr lang="ru-RU" sz="2000" i="1" u="sng" dirty="0" smtClean="0"/>
              <a:t> – использование густых паст - мастик для заделывания мелких трещин и впадин на поверхности древесины конструктивных элементов или фанерованной поверхности</a:t>
            </a:r>
            <a:r>
              <a:rPr lang="ru-RU" sz="2000" dirty="0" smtClean="0"/>
              <a:t>. </a:t>
            </a:r>
          </a:p>
          <a:p>
            <a:pPr algn="just"/>
            <a:endParaRPr lang="ru-RU" sz="2000" dirty="0" smtClean="0"/>
          </a:p>
          <a:p>
            <a:pPr algn="just"/>
            <a:endParaRPr lang="ru-RU" sz="2000" dirty="0" smtClean="0"/>
          </a:p>
          <a:p>
            <a:pPr algn="just"/>
            <a:endParaRPr lang="ru-RU" sz="2000" dirty="0" smtClean="0"/>
          </a:p>
          <a:p>
            <a:pPr algn="just"/>
            <a:endParaRPr lang="ru-RU" sz="2000" dirty="0" smtClean="0"/>
          </a:p>
          <a:p>
            <a:pPr algn="just"/>
            <a:endParaRPr lang="ru-RU" sz="2000" dirty="0" smtClean="0"/>
          </a:p>
          <a:p>
            <a:pPr algn="just"/>
            <a:r>
              <a:rPr lang="ru-RU" sz="2000" dirty="0" smtClean="0"/>
              <a:t>	</a:t>
            </a:r>
          </a:p>
          <a:p>
            <a:pPr algn="just"/>
            <a:r>
              <a:rPr lang="ru-RU" sz="2000" dirty="0" smtClean="0"/>
              <a:t>	Мастику готовят перед ее употреблением. В качестве связующего компонента в ней используют клей, лак; в качестве наполнителя - древесную муку, мелкие опилки и другое.</a:t>
            </a:r>
          </a:p>
          <a:p>
            <a:pPr algn="just"/>
            <a:r>
              <a:rPr lang="ru-RU" sz="2000" dirty="0" smtClean="0"/>
              <a:t>	Мастики применяют преимущественно для мастиковок поверхностей мебели, изготовленной из ценных пород древесины с прозрачной отделкой. Поэтому цвет мастики выбирают в зависимости от цвета и текстуры древесины. В любом случае цвет мастики должен быть светлее, чем сама древесина. Это дает возможность после полного высыхания и необходимой </a:t>
            </a:r>
            <a:r>
              <a:rPr lang="ru-RU" sz="2000" dirty="0" err="1" smtClean="0"/>
              <a:t>подшлифовки</a:t>
            </a:r>
            <a:r>
              <a:rPr lang="ru-RU" sz="2000" dirty="0" smtClean="0"/>
              <a:t> </a:t>
            </a:r>
            <a:r>
              <a:rPr lang="ru-RU" sz="2000" dirty="0" err="1" smtClean="0"/>
              <a:t>замастикованного</a:t>
            </a:r>
            <a:r>
              <a:rPr lang="ru-RU" sz="2000" dirty="0" smtClean="0"/>
              <a:t> места окончательно довести совпадение вставки по цвету с окружением при помощи последующих тонировок.</a:t>
            </a:r>
          </a:p>
        </p:txBody>
      </p:sp>
      <p:sp>
        <p:nvSpPr>
          <p:cNvPr id="4" name="Прямоугольник 3"/>
          <p:cNvSpPr/>
          <p:nvPr/>
        </p:nvSpPr>
        <p:spPr>
          <a:xfrm>
            <a:off x="3585138" y="168625"/>
            <a:ext cx="2060692" cy="523220"/>
          </a:xfrm>
          <a:prstGeom prst="rect">
            <a:avLst/>
          </a:prstGeom>
        </p:spPr>
        <p:txBody>
          <a:bodyPr wrap="none">
            <a:spAutoFit/>
          </a:bodyPr>
          <a:lstStyle/>
          <a:p>
            <a:r>
              <a:rPr lang="ru-RU" sz="2800" b="1" dirty="0" err="1" smtClean="0"/>
              <a:t>Мастиковка</a:t>
            </a:r>
            <a:endParaRPr lang="ru-RU" sz="2800" b="1" dirty="0" smtClean="0"/>
          </a:p>
        </p:txBody>
      </p:sp>
      <p:pic>
        <p:nvPicPr>
          <p:cNvPr id="6" name="Picture 2" descr="шпатлевка_для_дерева_своими_руками"/>
          <p:cNvPicPr>
            <a:picLocks noChangeAspect="1" noChangeArrowheads="1"/>
          </p:cNvPicPr>
          <p:nvPr/>
        </p:nvPicPr>
        <p:blipFill>
          <a:blip r:embed="rId2" cstate="email"/>
          <a:srcRect/>
          <a:stretch>
            <a:fillRect/>
          </a:stretch>
        </p:blipFill>
        <p:spPr bwMode="auto">
          <a:xfrm>
            <a:off x="3087584" y="1625997"/>
            <a:ext cx="3194217" cy="178166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8790" y="486889"/>
            <a:ext cx="6815199" cy="523220"/>
          </a:xfrm>
          <a:prstGeom prst="rect">
            <a:avLst/>
          </a:prstGeom>
          <a:noFill/>
        </p:spPr>
        <p:txBody>
          <a:bodyPr wrap="none" rtlCol="0">
            <a:spAutoFit/>
          </a:bodyPr>
          <a:lstStyle/>
          <a:p>
            <a:r>
              <a:rPr lang="ru-RU" sz="2800" b="1" dirty="0" smtClean="0"/>
              <a:t>Современные материалы для </a:t>
            </a:r>
            <a:r>
              <a:rPr lang="ru-RU" sz="2800" b="1" dirty="0" err="1" smtClean="0"/>
              <a:t>мастиковки</a:t>
            </a:r>
            <a:endParaRPr lang="ru-RU" sz="2800" b="1" dirty="0" smtClean="0"/>
          </a:p>
        </p:txBody>
      </p:sp>
      <p:sp>
        <p:nvSpPr>
          <p:cNvPr id="3" name="TextBox 2"/>
          <p:cNvSpPr txBox="1"/>
          <p:nvPr/>
        </p:nvSpPr>
        <p:spPr>
          <a:xfrm>
            <a:off x="3655621" y="1197428"/>
            <a:ext cx="1768433" cy="461665"/>
          </a:xfrm>
          <a:prstGeom prst="rect">
            <a:avLst/>
          </a:prstGeom>
          <a:noFill/>
        </p:spPr>
        <p:txBody>
          <a:bodyPr wrap="none" rtlCol="0">
            <a:spAutoFit/>
          </a:bodyPr>
          <a:lstStyle/>
          <a:p>
            <a:r>
              <a:rPr lang="ru-RU" sz="2400" i="1" u="sng" dirty="0" smtClean="0"/>
              <a:t>Шпатлёвки</a:t>
            </a:r>
          </a:p>
        </p:txBody>
      </p:sp>
      <p:sp>
        <p:nvSpPr>
          <p:cNvPr id="6" name="TextBox 5"/>
          <p:cNvSpPr txBox="1"/>
          <p:nvPr/>
        </p:nvSpPr>
        <p:spPr>
          <a:xfrm>
            <a:off x="376052" y="2679867"/>
            <a:ext cx="2392835" cy="461665"/>
          </a:xfrm>
          <a:prstGeom prst="rect">
            <a:avLst/>
          </a:prstGeom>
          <a:noFill/>
        </p:spPr>
        <p:txBody>
          <a:bodyPr wrap="none" rtlCol="0">
            <a:spAutoFit/>
          </a:bodyPr>
          <a:lstStyle/>
          <a:p>
            <a:r>
              <a:rPr lang="ru-RU" sz="2400" dirty="0" smtClean="0"/>
              <a:t>Нитрошпатлёвки</a:t>
            </a:r>
          </a:p>
        </p:txBody>
      </p:sp>
      <p:sp>
        <p:nvSpPr>
          <p:cNvPr id="7" name="TextBox 6"/>
          <p:cNvSpPr txBox="1"/>
          <p:nvPr/>
        </p:nvSpPr>
        <p:spPr>
          <a:xfrm>
            <a:off x="3154878" y="2406734"/>
            <a:ext cx="3008416" cy="1200329"/>
          </a:xfrm>
          <a:prstGeom prst="rect">
            <a:avLst/>
          </a:prstGeom>
          <a:noFill/>
        </p:spPr>
        <p:txBody>
          <a:bodyPr wrap="square" rtlCol="0">
            <a:spAutoFit/>
          </a:bodyPr>
          <a:lstStyle/>
          <a:p>
            <a:pPr algn="ctr"/>
            <a:r>
              <a:rPr lang="ru-RU" sz="2400" dirty="0" smtClean="0"/>
              <a:t>Двухкомпонентные полиэфирные шпатлёвки</a:t>
            </a:r>
          </a:p>
        </p:txBody>
      </p:sp>
      <p:sp>
        <p:nvSpPr>
          <p:cNvPr id="8" name="TextBox 7"/>
          <p:cNvSpPr txBox="1"/>
          <p:nvPr/>
        </p:nvSpPr>
        <p:spPr>
          <a:xfrm>
            <a:off x="6230587" y="2620489"/>
            <a:ext cx="2913413" cy="830997"/>
          </a:xfrm>
          <a:prstGeom prst="rect">
            <a:avLst/>
          </a:prstGeom>
          <a:noFill/>
        </p:spPr>
        <p:txBody>
          <a:bodyPr wrap="square" rtlCol="0">
            <a:spAutoFit/>
          </a:bodyPr>
          <a:lstStyle/>
          <a:p>
            <a:pPr algn="ctr"/>
            <a:r>
              <a:rPr lang="ru-RU" sz="2400" dirty="0" smtClean="0"/>
              <a:t>Акриловые шпатлёвки</a:t>
            </a:r>
          </a:p>
        </p:txBody>
      </p:sp>
      <p:pic>
        <p:nvPicPr>
          <p:cNvPr id="7170" name="Picture 2" descr="Акриловая шпаклевка для древесины"/>
          <p:cNvPicPr>
            <a:picLocks noChangeAspect="1" noChangeArrowheads="1"/>
          </p:cNvPicPr>
          <p:nvPr/>
        </p:nvPicPr>
        <p:blipFill>
          <a:blip r:embed="rId2" cstate="email"/>
          <a:srcRect/>
          <a:stretch>
            <a:fillRect/>
          </a:stretch>
        </p:blipFill>
        <p:spPr bwMode="auto">
          <a:xfrm>
            <a:off x="6475771" y="3998563"/>
            <a:ext cx="2347595" cy="1737220"/>
          </a:xfrm>
          <a:prstGeom prst="rect">
            <a:avLst/>
          </a:prstGeom>
          <a:noFill/>
        </p:spPr>
      </p:pic>
      <p:pic>
        <p:nvPicPr>
          <p:cNvPr id="7173" name="Picture 5"/>
          <p:cNvPicPr>
            <a:picLocks noChangeAspect="1" noChangeArrowheads="1"/>
          </p:cNvPicPr>
          <p:nvPr/>
        </p:nvPicPr>
        <p:blipFill>
          <a:blip r:embed="rId3" cstate="email"/>
          <a:srcRect/>
          <a:stretch>
            <a:fillRect/>
          </a:stretch>
        </p:blipFill>
        <p:spPr bwMode="auto">
          <a:xfrm>
            <a:off x="3537657" y="3822301"/>
            <a:ext cx="2163859" cy="1984732"/>
          </a:xfrm>
          <a:prstGeom prst="rect">
            <a:avLst/>
          </a:prstGeom>
          <a:noFill/>
          <a:ln w="9525">
            <a:noFill/>
            <a:miter lim="800000"/>
            <a:headEnd/>
            <a:tailEnd/>
          </a:ln>
        </p:spPr>
      </p:pic>
      <p:pic>
        <p:nvPicPr>
          <p:cNvPr id="7174" name="Picture 6"/>
          <p:cNvPicPr>
            <a:picLocks noChangeAspect="1" noChangeArrowheads="1"/>
          </p:cNvPicPr>
          <p:nvPr/>
        </p:nvPicPr>
        <p:blipFill>
          <a:blip r:embed="rId4" cstate="email"/>
          <a:srcRect/>
          <a:stretch>
            <a:fillRect/>
          </a:stretch>
        </p:blipFill>
        <p:spPr bwMode="auto">
          <a:xfrm>
            <a:off x="598737" y="3818039"/>
            <a:ext cx="2009567" cy="200086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32956" y="2050473"/>
            <a:ext cx="2186048" cy="461665"/>
          </a:xfrm>
          <a:prstGeom prst="rect">
            <a:avLst/>
          </a:prstGeom>
          <a:noFill/>
        </p:spPr>
        <p:txBody>
          <a:bodyPr wrap="none" rtlCol="0">
            <a:spAutoFit/>
          </a:bodyPr>
          <a:lstStyle/>
          <a:p>
            <a:r>
              <a:rPr lang="ru-RU" sz="2400" dirty="0" smtClean="0"/>
              <a:t>Твёрдые воски </a:t>
            </a:r>
            <a:endParaRPr lang="ru-RU" sz="2400" dirty="0"/>
          </a:p>
        </p:txBody>
      </p:sp>
      <p:sp>
        <p:nvSpPr>
          <p:cNvPr id="3" name="TextBox 2"/>
          <p:cNvSpPr txBox="1"/>
          <p:nvPr/>
        </p:nvSpPr>
        <p:spPr>
          <a:xfrm>
            <a:off x="6157356" y="2107871"/>
            <a:ext cx="2048959" cy="461665"/>
          </a:xfrm>
          <a:prstGeom prst="rect">
            <a:avLst/>
          </a:prstGeom>
          <a:noFill/>
        </p:spPr>
        <p:txBody>
          <a:bodyPr wrap="none" rtlCol="0">
            <a:spAutoFit/>
          </a:bodyPr>
          <a:lstStyle/>
          <a:p>
            <a:r>
              <a:rPr lang="ru-RU" sz="2400" dirty="0" smtClean="0"/>
              <a:t>Мягкие воски </a:t>
            </a:r>
            <a:endParaRPr lang="ru-RU" sz="2400" dirty="0"/>
          </a:p>
        </p:txBody>
      </p:sp>
      <p:pic>
        <p:nvPicPr>
          <p:cNvPr id="4" name="Picture 7"/>
          <p:cNvPicPr>
            <a:picLocks noChangeAspect="1" noChangeArrowheads="1"/>
          </p:cNvPicPr>
          <p:nvPr/>
        </p:nvPicPr>
        <p:blipFill>
          <a:blip r:embed="rId2" cstate="email"/>
          <a:srcRect/>
          <a:stretch>
            <a:fillRect/>
          </a:stretch>
        </p:blipFill>
        <p:spPr bwMode="auto">
          <a:xfrm>
            <a:off x="4453247" y="2618634"/>
            <a:ext cx="4690753" cy="2403144"/>
          </a:xfrm>
          <a:prstGeom prst="rect">
            <a:avLst/>
          </a:prstGeom>
          <a:noFill/>
          <a:ln w="9525">
            <a:noFill/>
            <a:miter lim="800000"/>
            <a:headEnd/>
            <a:tailEnd/>
          </a:ln>
        </p:spPr>
      </p:pic>
      <p:pic>
        <p:nvPicPr>
          <p:cNvPr id="5" name="Picture 2"/>
          <p:cNvPicPr>
            <a:picLocks noChangeAspect="1" noChangeArrowheads="1"/>
          </p:cNvPicPr>
          <p:nvPr/>
        </p:nvPicPr>
        <p:blipFill>
          <a:blip r:embed="rId3" cstate="email"/>
          <a:srcRect/>
          <a:stretch>
            <a:fillRect/>
          </a:stretch>
        </p:blipFill>
        <p:spPr bwMode="auto">
          <a:xfrm>
            <a:off x="0" y="2591420"/>
            <a:ext cx="4679954" cy="2443720"/>
          </a:xfrm>
          <a:prstGeom prst="rect">
            <a:avLst/>
          </a:prstGeom>
          <a:noFill/>
          <a:ln w="9525">
            <a:noFill/>
            <a:miter lim="800000"/>
            <a:headEnd/>
            <a:tailEnd/>
          </a:ln>
        </p:spPr>
      </p:pic>
      <p:sp>
        <p:nvSpPr>
          <p:cNvPr id="6" name="TextBox 5"/>
          <p:cNvSpPr txBox="1"/>
          <p:nvPr/>
        </p:nvSpPr>
        <p:spPr>
          <a:xfrm>
            <a:off x="4118758" y="1090552"/>
            <a:ext cx="1146468" cy="523220"/>
          </a:xfrm>
          <a:prstGeom prst="rect">
            <a:avLst/>
          </a:prstGeom>
          <a:noFill/>
        </p:spPr>
        <p:txBody>
          <a:bodyPr wrap="none" rtlCol="0">
            <a:spAutoFit/>
          </a:bodyPr>
          <a:lstStyle/>
          <a:p>
            <a:r>
              <a:rPr lang="ru-RU" sz="2800" i="1" u="sng" dirty="0" smtClean="0"/>
              <a:t>Воски </a:t>
            </a:r>
          </a:p>
        </p:txBody>
      </p:sp>
      <p:sp>
        <p:nvSpPr>
          <p:cNvPr id="7" name="TextBox 6"/>
          <p:cNvSpPr txBox="1"/>
          <p:nvPr/>
        </p:nvSpPr>
        <p:spPr>
          <a:xfrm>
            <a:off x="1531918" y="427513"/>
            <a:ext cx="6815199" cy="523220"/>
          </a:xfrm>
          <a:prstGeom prst="rect">
            <a:avLst/>
          </a:prstGeom>
          <a:noFill/>
        </p:spPr>
        <p:txBody>
          <a:bodyPr wrap="none" rtlCol="0">
            <a:spAutoFit/>
          </a:bodyPr>
          <a:lstStyle/>
          <a:p>
            <a:r>
              <a:rPr lang="ru-RU" sz="2800" b="1" dirty="0" smtClean="0"/>
              <a:t>Современные материалы для </a:t>
            </a:r>
            <a:r>
              <a:rPr lang="ru-RU" sz="2800" b="1" dirty="0" err="1" smtClean="0"/>
              <a:t>мастиковки</a:t>
            </a:r>
            <a:endParaRPr lang="ru-RU" sz="2800" b="1"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18161" y="415636"/>
            <a:ext cx="6982553" cy="523220"/>
          </a:xfrm>
          <a:prstGeom prst="rect">
            <a:avLst/>
          </a:prstGeom>
          <a:noFill/>
        </p:spPr>
        <p:txBody>
          <a:bodyPr wrap="none" rtlCol="0">
            <a:spAutoFit/>
          </a:bodyPr>
          <a:lstStyle/>
          <a:p>
            <a:r>
              <a:rPr lang="ru-RU" sz="2800" b="1" dirty="0" smtClean="0"/>
              <a:t>Инструменты для выполнения мастиковок </a:t>
            </a:r>
          </a:p>
        </p:txBody>
      </p:sp>
      <p:sp>
        <p:nvSpPr>
          <p:cNvPr id="5" name="TextBox 4"/>
          <p:cNvSpPr txBox="1"/>
          <p:nvPr/>
        </p:nvSpPr>
        <p:spPr>
          <a:xfrm>
            <a:off x="1258785" y="1021278"/>
            <a:ext cx="5940472" cy="1200329"/>
          </a:xfrm>
          <a:prstGeom prst="rect">
            <a:avLst/>
          </a:prstGeom>
          <a:noFill/>
        </p:spPr>
        <p:txBody>
          <a:bodyPr wrap="none" rtlCol="0">
            <a:spAutoFit/>
          </a:bodyPr>
          <a:lstStyle/>
          <a:p>
            <a:pPr marL="342900" indent="-342900">
              <a:buAutoNum type="arabicParenR"/>
            </a:pPr>
            <a:r>
              <a:rPr lang="ru-RU" sz="2400" dirty="0" smtClean="0"/>
              <a:t>Металлические автомобильные шпатели</a:t>
            </a:r>
          </a:p>
          <a:p>
            <a:pPr marL="342900" indent="-342900">
              <a:buAutoNum type="arabicParenR"/>
            </a:pPr>
            <a:r>
              <a:rPr lang="ru-RU" sz="2400" dirty="0" smtClean="0"/>
              <a:t>Резиновые шпатели</a:t>
            </a:r>
          </a:p>
          <a:p>
            <a:pPr marL="342900" indent="-342900">
              <a:buAutoNum type="arabicParenR"/>
            </a:pPr>
            <a:r>
              <a:rPr lang="ru-RU" sz="2400" dirty="0" smtClean="0"/>
              <a:t>Стоматологический инструмент</a:t>
            </a:r>
          </a:p>
        </p:txBody>
      </p:sp>
      <p:pic>
        <p:nvPicPr>
          <p:cNvPr id="6" name="Picture 3" descr="C:\Users\purpl\Desktop\шарага\IMG_1400.JPG"/>
          <p:cNvPicPr/>
          <p:nvPr/>
        </p:nvPicPr>
        <p:blipFill>
          <a:blip r:embed="rId2" cstate="email">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078181" y="4637314"/>
            <a:ext cx="4814754" cy="1935678"/>
          </a:xfrm>
          <a:prstGeom prst="rect">
            <a:avLst/>
          </a:prstGeom>
          <a:noFill/>
          <a:extLst/>
        </p:spPr>
      </p:pic>
      <p:pic>
        <p:nvPicPr>
          <p:cNvPr id="30722" name="Picture 2" descr="Набор металлических гибких шпателей Japanspachtel, 5/8/10/12 см ..."/>
          <p:cNvPicPr>
            <a:picLocks noChangeAspect="1" noChangeArrowheads="1"/>
          </p:cNvPicPr>
          <p:nvPr/>
        </p:nvPicPr>
        <p:blipFill>
          <a:blip r:embed="rId3" cstate="email"/>
          <a:srcRect/>
          <a:stretch>
            <a:fillRect/>
          </a:stretch>
        </p:blipFill>
        <p:spPr bwMode="auto">
          <a:xfrm>
            <a:off x="1567542" y="2280061"/>
            <a:ext cx="2256313" cy="2256314"/>
          </a:xfrm>
          <a:prstGeom prst="rect">
            <a:avLst/>
          </a:prstGeom>
          <a:noFill/>
        </p:spPr>
      </p:pic>
      <p:pic>
        <p:nvPicPr>
          <p:cNvPr id="30724" name="Picture 4" descr="Как выбрать резиновый шпатель: по типу задачи"/>
          <p:cNvPicPr>
            <a:picLocks noChangeAspect="1" noChangeArrowheads="1"/>
          </p:cNvPicPr>
          <p:nvPr/>
        </p:nvPicPr>
        <p:blipFill>
          <a:blip r:embed="rId4" cstate="email"/>
          <a:srcRect/>
          <a:stretch>
            <a:fillRect/>
          </a:stretch>
        </p:blipFill>
        <p:spPr bwMode="auto">
          <a:xfrm>
            <a:off x="4595751" y="2274866"/>
            <a:ext cx="3024455" cy="226834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8139" y="4713285"/>
            <a:ext cx="8217725" cy="1631216"/>
          </a:xfrm>
          <a:prstGeom prst="rect">
            <a:avLst/>
          </a:prstGeom>
        </p:spPr>
        <p:txBody>
          <a:bodyPr wrap="square">
            <a:spAutoFit/>
          </a:bodyPr>
          <a:lstStyle/>
          <a:p>
            <a:pPr algn="just"/>
            <a:r>
              <a:rPr lang="ru-RU" sz="2000" dirty="0" smtClean="0"/>
              <a:t>Реставратор обязан делать тонировки в пределах поврежденного участка авторского слоя. Если тонировка неудачна - удалить ее в границах утрат. Это требование объясняется тем, что на старый слой лака накладываются новые, свежие тонировочные материалы, и они не всегда попадают в цвет и фактуру реставрируемой поверхности.</a:t>
            </a:r>
            <a:endParaRPr lang="ru-RU" sz="2000" dirty="0"/>
          </a:p>
        </p:txBody>
      </p:sp>
      <p:sp>
        <p:nvSpPr>
          <p:cNvPr id="3" name="TextBox 2"/>
          <p:cNvSpPr txBox="1"/>
          <p:nvPr/>
        </p:nvSpPr>
        <p:spPr>
          <a:xfrm>
            <a:off x="522513" y="985652"/>
            <a:ext cx="8324603" cy="1631216"/>
          </a:xfrm>
          <a:prstGeom prst="rect">
            <a:avLst/>
          </a:prstGeom>
          <a:noFill/>
        </p:spPr>
        <p:txBody>
          <a:bodyPr wrap="square" rtlCol="0">
            <a:spAutoFit/>
          </a:bodyPr>
          <a:lstStyle/>
          <a:p>
            <a:r>
              <a:rPr lang="ru-RU" sz="2000" i="1" u="sng" dirty="0" smtClean="0"/>
              <a:t>Задачи тонировки поверхности:</a:t>
            </a:r>
          </a:p>
          <a:p>
            <a:pPr marL="342900" indent="-342900">
              <a:buAutoNum type="arabicPeriod"/>
            </a:pPr>
            <a:r>
              <a:rPr lang="ru-RU" sz="2000" dirty="0" smtClean="0"/>
              <a:t>Возвращение экспозиционного вида предмету</a:t>
            </a:r>
          </a:p>
          <a:p>
            <a:pPr marL="342900" indent="-342900">
              <a:buAutoNum type="arabicPeriod"/>
            </a:pPr>
            <a:r>
              <a:rPr lang="ru-RU" sz="2000" dirty="0" smtClean="0"/>
              <a:t>Подтяжка цвета вставок и мастиковок</a:t>
            </a:r>
          </a:p>
          <a:p>
            <a:pPr marL="342900" indent="-342900">
              <a:buAutoNum type="arabicPeriod"/>
            </a:pPr>
            <a:r>
              <a:rPr lang="ru-RU" sz="2000" dirty="0" smtClean="0"/>
              <a:t>Доработка текстуры древесины</a:t>
            </a:r>
          </a:p>
          <a:p>
            <a:pPr marL="342900" indent="-342900">
              <a:buAutoNum type="arabicPeriod"/>
            </a:pPr>
            <a:r>
              <a:rPr lang="ru-RU" sz="2000" dirty="0" smtClean="0"/>
              <a:t>Устранение потёртостей при сохранении подлинного лакового слоя</a:t>
            </a:r>
            <a:endParaRPr lang="ru-RU" sz="2000" dirty="0"/>
          </a:p>
        </p:txBody>
      </p:sp>
      <p:sp>
        <p:nvSpPr>
          <p:cNvPr id="4" name="TextBox 3"/>
          <p:cNvSpPr txBox="1"/>
          <p:nvPr/>
        </p:nvSpPr>
        <p:spPr>
          <a:xfrm>
            <a:off x="2945081" y="439387"/>
            <a:ext cx="3892669" cy="523220"/>
          </a:xfrm>
          <a:prstGeom prst="rect">
            <a:avLst/>
          </a:prstGeom>
          <a:noFill/>
        </p:spPr>
        <p:txBody>
          <a:bodyPr wrap="none" rtlCol="0">
            <a:spAutoFit/>
          </a:bodyPr>
          <a:lstStyle/>
          <a:p>
            <a:r>
              <a:rPr lang="ru-RU" sz="2800" b="1" dirty="0" smtClean="0"/>
              <a:t>Тонировка поверхности</a:t>
            </a:r>
          </a:p>
        </p:txBody>
      </p:sp>
      <p:pic>
        <p:nvPicPr>
          <p:cNvPr id="12290" name="Picture 2" descr="Убираем царапины с мебели: основные способы ремонта"/>
          <p:cNvPicPr>
            <a:picLocks noChangeAspect="1" noChangeArrowheads="1"/>
          </p:cNvPicPr>
          <p:nvPr/>
        </p:nvPicPr>
        <p:blipFill>
          <a:blip r:embed="rId2" cstate="email"/>
          <a:srcRect/>
          <a:stretch>
            <a:fillRect/>
          </a:stretch>
        </p:blipFill>
        <p:spPr bwMode="auto">
          <a:xfrm>
            <a:off x="724396" y="2752085"/>
            <a:ext cx="2855602" cy="1959935"/>
          </a:xfrm>
          <a:prstGeom prst="rect">
            <a:avLst/>
          </a:prstGeom>
          <a:noFill/>
        </p:spPr>
      </p:pic>
      <p:pic>
        <p:nvPicPr>
          <p:cNvPr id="12292" name="Picture 4" descr="Ремонт кухонной мебели своими руками - Инженерные технологии Коломна"/>
          <p:cNvPicPr>
            <a:picLocks noChangeAspect="1" noChangeArrowheads="1"/>
          </p:cNvPicPr>
          <p:nvPr/>
        </p:nvPicPr>
        <p:blipFill>
          <a:blip r:embed="rId3" cstate="email"/>
          <a:srcRect/>
          <a:stretch>
            <a:fillRect/>
          </a:stretch>
        </p:blipFill>
        <p:spPr bwMode="auto">
          <a:xfrm>
            <a:off x="4203865" y="2729345"/>
            <a:ext cx="3371685" cy="189445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1263" y="620715"/>
            <a:ext cx="6187043" cy="5878532"/>
          </a:xfrm>
          <a:prstGeom prst="rect">
            <a:avLst/>
          </a:prstGeom>
        </p:spPr>
        <p:txBody>
          <a:bodyPr wrap="square">
            <a:spAutoFit/>
          </a:bodyPr>
          <a:lstStyle/>
          <a:p>
            <a:pPr algn="ctr"/>
            <a:r>
              <a:rPr lang="ru-RU" sz="2800" b="1" dirty="0" smtClean="0"/>
              <a:t>Виды тонировок:</a:t>
            </a:r>
          </a:p>
          <a:p>
            <a:pPr algn="ctr"/>
            <a:endParaRPr lang="ru-RU" sz="2800" b="1" dirty="0" smtClean="0"/>
          </a:p>
          <a:p>
            <a:pPr algn="just"/>
            <a:r>
              <a:rPr lang="ru-RU" sz="2000" dirty="0" smtClean="0"/>
              <a:t>1. Тонировки на небольших участках по сравнению с общей площадью поверхности мебельного предмета, прежде всего в местах восполнения утрат фанеровки, когда используемая древесина реставрационного шпона не совпадает в точности по цвету и текстуре со старой. Кроме того, под действием прямого солнечного света на фанерованной лаковой поверхности образуются пятна разных оттенков, которые также нуждаются в </a:t>
            </a:r>
            <a:r>
              <a:rPr lang="ru-RU" sz="2000" dirty="0" err="1" smtClean="0"/>
              <a:t>тонировании</a:t>
            </a:r>
            <a:r>
              <a:rPr lang="ru-RU" sz="2000" dirty="0" smtClean="0"/>
              <a:t>.</a:t>
            </a:r>
          </a:p>
          <a:p>
            <a:pPr algn="just"/>
            <a:r>
              <a:rPr lang="ru-RU" sz="2000" dirty="0" smtClean="0"/>
              <a:t>2. Тонировки, связанные с восполнением утрат конструктивных элементов и декоративных фрагментов резьбы. Новая древесина, с какой бы тщательностью она не подбиралась, абсолютно близкой по рисунку к оригиналу быть не может.</a:t>
            </a:r>
          </a:p>
          <a:p>
            <a:pPr algn="just"/>
            <a:r>
              <a:rPr lang="ru-RU" sz="2000" dirty="0" smtClean="0"/>
              <a:t>3. Тонировка потёртостей лакового слоя, которые вызваны механическими воздействиями.</a:t>
            </a:r>
            <a:endParaRPr lang="ru-RU" sz="2000" dirty="0"/>
          </a:p>
        </p:txBody>
      </p:sp>
      <p:pic>
        <p:nvPicPr>
          <p:cNvPr id="3" name="Picture 8" descr="C:\Users\purpl\Desktop\шарага\IMG_1668.JPG"/>
          <p:cNvPicPr/>
          <p:nvPr/>
        </p:nvPicPr>
        <p:blipFill>
          <a:blip r:embed="rId2" cstate="email">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887688" y="2449930"/>
            <a:ext cx="2000992" cy="2620833"/>
          </a:xfrm>
          <a:prstGeom prst="rect">
            <a:avLst/>
          </a:prstGeom>
          <a:noFill/>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504" y="493561"/>
            <a:ext cx="8775865" cy="6186309"/>
          </a:xfrm>
          <a:prstGeom prst="rect">
            <a:avLst/>
          </a:prstGeom>
        </p:spPr>
        <p:txBody>
          <a:bodyPr wrap="square">
            <a:spAutoFit/>
          </a:bodyPr>
          <a:lstStyle/>
          <a:p>
            <a:pPr algn="just"/>
            <a:r>
              <a:rPr lang="ru-RU" dirty="0" smtClean="0"/>
              <a:t>Тонировки первого вида, наиболее часто встречающиеся, проводятся с достаточной эффективностью, так как их цвет устанавливается по цвету и текстуре окружающей фанерованной поверхности.</a:t>
            </a:r>
          </a:p>
          <a:p>
            <a:pPr algn="just"/>
            <a:r>
              <a:rPr lang="ru-RU" dirty="0" smtClean="0"/>
              <a:t>Тонировки, связанные с восполнением по аналогии деталей конструкции и утрат декоративной резьбы по следам утраченных элементов, можно также провести близко к оригиналу.</a:t>
            </a:r>
          </a:p>
          <a:p>
            <a:pPr algn="just"/>
            <a:r>
              <a:rPr lang="ru-RU" dirty="0" smtClean="0"/>
              <a:t>Древесина под лаком на старой мебели от времени бледнеет, меняет первоначальный оттенок от светлого до коричневатого. Это обстоятельство в сочетании с механическими потертостями и воздействием солнечного света приводит к возникновению разноцветных пятен, которые нуждаются в тонировках. При тонировке этих участков нельзя выходить за границы утрат лакового слоя.</a:t>
            </a:r>
          </a:p>
          <a:p>
            <a:pPr algn="just"/>
            <a:r>
              <a:rPr lang="ru-RU" dirty="0" smtClean="0"/>
              <a:t>Не подлежат тонировке такие экспонаты, на которых площадь лакового слоя значительно превышает сохранившуюся поверхность, так как в этом случае можно допустить искажение подлинности отделки. Возникает вопрос о частичном или полном удалении старого лака со всей поверхности.</a:t>
            </a:r>
          </a:p>
          <a:p>
            <a:pPr algn="just"/>
            <a:r>
              <a:rPr lang="ru-RU" dirty="0" smtClean="0"/>
              <a:t>При проведении тонировок может сложиться ситуация, в которой цвет и фактура проделанных тонировок не соответствуют подлинным (авторским) лаковым покрытиям. При этом следует удалить проделанную тонировку и тонировать заново с корректировкой. Исправление тонировки наслоением не даст желаемого результата, так как это может внести тональное изменение.</a:t>
            </a:r>
          </a:p>
          <a:p>
            <a:pPr algn="just"/>
            <a:r>
              <a:rPr lang="ru-RU" dirty="0" smtClean="0"/>
              <a:t>В процессе </a:t>
            </a:r>
            <a:r>
              <a:rPr lang="ru-RU" dirty="0" err="1" smtClean="0"/>
              <a:t>тонирования</a:t>
            </a:r>
            <a:r>
              <a:rPr lang="ru-RU" dirty="0" smtClean="0"/>
              <a:t> существенную роль играет освещение рабочего места. Лучше всего тонировки проводить при дневном свете.</a:t>
            </a:r>
            <a:endParaRPr lang="ru-RU" dirty="0"/>
          </a:p>
        </p:txBody>
      </p:sp>
      <p:sp>
        <p:nvSpPr>
          <p:cNvPr id="3" name="TextBox 2"/>
          <p:cNvSpPr txBox="1"/>
          <p:nvPr/>
        </p:nvSpPr>
        <p:spPr>
          <a:xfrm>
            <a:off x="1900051" y="142504"/>
            <a:ext cx="5976508" cy="461665"/>
          </a:xfrm>
          <a:prstGeom prst="rect">
            <a:avLst/>
          </a:prstGeom>
          <a:noFill/>
        </p:spPr>
        <p:txBody>
          <a:bodyPr wrap="none" rtlCol="0">
            <a:spAutoFit/>
          </a:bodyPr>
          <a:lstStyle/>
          <a:p>
            <a:r>
              <a:rPr lang="ru-RU" sz="2400" b="1" dirty="0" smtClean="0"/>
              <a:t>Основные правила выполнения тонировок</a:t>
            </a:r>
            <a:endParaRPr lang="ru-RU" sz="2400" b="1" dirty="0"/>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TotalTime>
  <Words>1115</Words>
  <Application>Microsoft Office PowerPoint</Application>
  <PresentationFormat>Экран (4:3)</PresentationFormat>
  <Paragraphs>87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Office Theme</vt:lpstr>
      <vt:lpstr>  Выполнение мастиковок  и тонировок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морана</cp:lastModifiedBy>
  <cp:revision>32</cp:revision>
  <dcterms:created xsi:type="dcterms:W3CDTF">2019-02-21T15:01:25Z</dcterms:created>
  <dcterms:modified xsi:type="dcterms:W3CDTF">2020-06-26T13:44:11Z</dcterms:modified>
</cp:coreProperties>
</file>