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59" r:id="rId6"/>
    <p:sldId id="264" r:id="rId7"/>
    <p:sldId id="262" r:id="rId8"/>
    <p:sldId id="261" r:id="rId9"/>
    <p:sldId id="263" r:id="rId10"/>
    <p:sldId id="265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1763-975D-43CF-830A-41A900B207C3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81252-7E45-4B52-8308-63580D611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9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81252-7E45-4B52-8308-63580D611F3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0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74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225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0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94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53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3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36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18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8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D6C305E-4C16-4961-8A57-B077E142A09F}" type="datetimeFigureOut">
              <a:rPr lang="ru-RU" smtClean="0"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738028D-02BF-4091-844C-40E2B3EB76D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86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мебель, стул, стол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48D4522A-8F6A-425B-9CE9-40DE48DCE9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9" b="24294"/>
          <a:stretch/>
        </p:blipFill>
        <p:spPr>
          <a:xfrm>
            <a:off x="20" y="10"/>
            <a:ext cx="12191980" cy="634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03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4C5A9E5-0F35-4AA6-AF26-B90A2D47BC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рисунок, зеркало, стол&#10;&#10;Автоматически созданное описание">
            <a:extLst>
              <a:ext uri="{FF2B5EF4-FFF2-40B4-BE49-F238E27FC236}">
                <a16:creationId xmlns:a16="http://schemas.microsoft.com/office/drawing/2014/main" id="{D9029358-3D31-4570-8B27-C71A528B5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245" y="45899"/>
            <a:ext cx="4716130" cy="6288174"/>
          </a:xfrm>
          <a:prstGeom prst="rect">
            <a:avLst/>
          </a:prstGeom>
        </p:spPr>
      </p:pic>
      <p:pic>
        <p:nvPicPr>
          <p:cNvPr id="3" name="Рисунок 2" descr="Изображение выглядит как проигрыватель, мужчина, стоит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C8AB4997-7B99-4854-A1F1-7509D945D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25" y="89331"/>
            <a:ext cx="4616741" cy="61556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D9DB69D-7E48-4FDF-806E-F0B4BF0053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6BF69C-4724-4F8D-8EA6-1487E9C9C4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1762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доска, катается на лыжах, снег&#10;&#10;Автоматически созданное описание">
            <a:extLst>
              <a:ext uri="{FF2B5EF4-FFF2-40B4-BE49-F238E27FC236}">
                <a16:creationId xmlns:a16="http://schemas.microsoft.com/office/drawing/2014/main" id="{38DA16C1-5D27-418D-A322-D27E451EE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98" y="186267"/>
            <a:ext cx="5272403" cy="609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8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изображения фигуры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 smtClean="0"/>
              <a:t>1 этап. </a:t>
            </a:r>
            <a:r>
              <a:rPr lang="ru-RU" sz="2400" dirty="0" smtClean="0"/>
              <a:t>Выберите ракурс.</a:t>
            </a:r>
          </a:p>
          <a:p>
            <a:r>
              <a:rPr lang="ru-RU" sz="2400" b="1" dirty="0" smtClean="0"/>
              <a:t>2 этап. </a:t>
            </a:r>
            <a:r>
              <a:rPr lang="ru-RU" sz="2400" dirty="0" err="1" smtClean="0"/>
              <a:t>Закомпануйте</a:t>
            </a:r>
            <a:r>
              <a:rPr lang="ru-RU" sz="2400" dirty="0" smtClean="0"/>
              <a:t> изображение на листе </a:t>
            </a:r>
            <a:r>
              <a:rPr lang="ru-RU" sz="2400" dirty="0" err="1" smtClean="0"/>
              <a:t>быстыми</a:t>
            </a:r>
            <a:r>
              <a:rPr lang="ru-RU" sz="2400" dirty="0" smtClean="0"/>
              <a:t> еле заметными линиями: средняя линия, линии плечевого пояса, таза, колен, стоп, положение рук</a:t>
            </a:r>
          </a:p>
          <a:p>
            <a:r>
              <a:rPr lang="ru-RU" sz="2400" b="1" dirty="0" smtClean="0"/>
              <a:t>3 этап. </a:t>
            </a:r>
            <a:r>
              <a:rPr lang="ru-RU" sz="2400" dirty="0" smtClean="0"/>
              <a:t>Наметьте опорные точки: ширина таза, плеч, колени, лодыжки…</a:t>
            </a:r>
          </a:p>
          <a:p>
            <a:r>
              <a:rPr lang="ru-RU" sz="2400" b="1" dirty="0" smtClean="0"/>
              <a:t>4 этап. </a:t>
            </a:r>
            <a:r>
              <a:rPr lang="ru-RU" sz="2400" dirty="0" smtClean="0"/>
              <a:t>Правильно поставьте фигуру: соблюдайте вертикальность линии от яремной ямки до точки опоры.</a:t>
            </a:r>
          </a:p>
          <a:p>
            <a:r>
              <a:rPr lang="ru-RU" sz="2400" b="1" dirty="0" smtClean="0"/>
              <a:t>5 этап. </a:t>
            </a:r>
            <a:r>
              <a:rPr lang="ru-RU" sz="2400" dirty="0" smtClean="0"/>
              <a:t>Уточните изгиб средней линии и соотношение осей.</a:t>
            </a:r>
          </a:p>
          <a:p>
            <a:endParaRPr lang="ru-RU" dirty="0"/>
          </a:p>
          <a:p>
            <a:pPr algn="ctr"/>
            <a:r>
              <a:rPr lang="ru-RU" sz="2800" dirty="0" smtClean="0"/>
              <a:t>СОБЛЮДАЙТЕ ПРОПОРЦИИ!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56487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416628"/>
            <a:ext cx="10058400" cy="345246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Найти</a:t>
            </a:r>
            <a:r>
              <a:rPr lang="ru-RU" sz="3200" dirty="0" smtClean="0"/>
              <a:t> картинки (фотографии, вырезки из журналов и т.д.) людей в статичных позах. </a:t>
            </a:r>
          </a:p>
          <a:p>
            <a:endParaRPr lang="ru-RU" sz="3200" dirty="0" smtClean="0"/>
          </a:p>
          <a:p>
            <a:r>
              <a:rPr lang="ru-RU" sz="3200" b="1" dirty="0" smtClean="0"/>
              <a:t>Принести:</a:t>
            </a:r>
            <a:r>
              <a:rPr lang="ru-RU" sz="3200" dirty="0" smtClean="0"/>
              <a:t> альбом (папку), мягкие карандаши, найденные картинки.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298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CCF62C-FF77-4826-9C54-FAF33F82FD6A}"/>
              </a:ext>
            </a:extLst>
          </p:cNvPr>
          <p:cNvSpPr/>
          <p:nvPr/>
        </p:nvSpPr>
        <p:spPr>
          <a:xfrm>
            <a:off x="1630017" y="1013790"/>
            <a:ext cx="91042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</a:rPr>
              <a:t>ЭРГАНОМИЧНОСТЬ</a:t>
            </a:r>
            <a:r>
              <a:rPr lang="ru-RU" sz="3600" dirty="0">
                <a:solidFill>
                  <a:srgbClr val="000000"/>
                </a:solidFill>
                <a:latin typeface="-apple-system"/>
              </a:rPr>
              <a:t> 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-apple-system"/>
              </a:rPr>
              <a:t>- 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-apple-system"/>
              </a:rPr>
              <a:t>приспособленность для использования, наличие условий для лёгкого и приятного, пользования чем-либо </a:t>
            </a:r>
            <a:br>
              <a:rPr lang="ru-RU" sz="3600" dirty="0">
                <a:solidFill>
                  <a:srgbClr val="000000"/>
                </a:solidFill>
                <a:latin typeface="-apple-system"/>
              </a:rPr>
            </a:br>
            <a:r>
              <a:rPr lang="ru-RU" sz="3600" dirty="0">
                <a:solidFill>
                  <a:srgbClr val="000000"/>
                </a:solidFill>
                <a:latin typeface="-apple-system"/>
              </a:rPr>
              <a:t>или удовлетворения каких-либо нужд</a:t>
            </a:r>
            <a:endParaRPr lang="ru-RU" dirty="0">
              <a:solidFill>
                <a:srgbClr val="000000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46208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527EDA-73CE-45C4-8683-69BC572894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ФИГУРА ЧЕЛОВЕКА В СТАТИЧНЫХ ПОЗАХ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B40405-6A0B-422E-B36C-D9B049BDD0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73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Познакомиться с особенностями рисования фигуры человека в статичных позах, </a:t>
            </a:r>
            <a:br>
              <a:rPr lang="ru-RU" sz="3600" dirty="0" smtClean="0"/>
            </a:br>
            <a:r>
              <a:rPr lang="ru-RU" sz="3600" dirty="0" smtClean="0"/>
              <a:t>научиться изображать человека в подобных </a:t>
            </a:r>
            <a:r>
              <a:rPr lang="ru-RU" sz="3600" dirty="0" err="1" smtClean="0"/>
              <a:t>положених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08225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4C5A9E5-0F35-4AA6-AF26-B90A2D47BC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скульптура, внутренний, здание, собака&#10;&#10;Автоматически созданное описание">
            <a:extLst>
              <a:ext uri="{FF2B5EF4-FFF2-40B4-BE49-F238E27FC236}">
                <a16:creationId xmlns:a16="http://schemas.microsoft.com/office/drawing/2014/main" id="{FA3C0CBA-5A04-42D7-80F8-751B58BEC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71" y="457683"/>
            <a:ext cx="3307897" cy="5050225"/>
          </a:xfrm>
          <a:prstGeom prst="rect">
            <a:avLst/>
          </a:prstGeom>
        </p:spPr>
      </p:pic>
      <p:pic>
        <p:nvPicPr>
          <p:cNvPr id="3" name="Рисунок 2" descr="Изображение выглядит как внутренний, стоит, женщина, передний&#10;&#10;Автоматически созданное описание">
            <a:extLst>
              <a:ext uri="{FF2B5EF4-FFF2-40B4-BE49-F238E27FC236}">
                <a16:creationId xmlns:a16="http://schemas.microsoft.com/office/drawing/2014/main" id="{18DD1AD4-0E2D-45E3-B824-B415A7376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19" y="457684"/>
            <a:ext cx="3598285" cy="50502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D9DB69D-7E48-4FDF-806E-F0B4BF0053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6BF69C-4724-4F8D-8EA6-1487E9C9C4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A99703C-F4BB-4BFD-A81F-4C27C0E96B31}"/>
              </a:ext>
            </a:extLst>
          </p:cNvPr>
          <p:cNvSpPr/>
          <p:nvPr/>
        </p:nvSpPr>
        <p:spPr>
          <a:xfrm>
            <a:off x="311491" y="5691964"/>
            <a:ext cx="5032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«Дельфийский возничий». </a:t>
            </a:r>
            <a:br>
              <a:rPr lang="ru-RU" dirty="0"/>
            </a:br>
            <a:r>
              <a:rPr lang="ru-RU" dirty="0"/>
              <a:t>Оригинал, бронза, 478 г.  до н .э.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5DDE85F-4913-4187-9854-4819A65C383F}"/>
              </a:ext>
            </a:extLst>
          </p:cNvPr>
          <p:cNvSpPr/>
          <p:nvPr/>
        </p:nvSpPr>
        <p:spPr>
          <a:xfrm>
            <a:off x="6291470" y="5689975"/>
            <a:ext cx="6294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Museo Sans"/>
              </a:rPr>
              <a:t>«Дискобол». </a:t>
            </a:r>
            <a:br>
              <a:rPr lang="ru-RU" dirty="0">
                <a:solidFill>
                  <a:srgbClr val="000000"/>
                </a:solidFill>
                <a:latin typeface="Museo Sans"/>
              </a:rPr>
            </a:br>
            <a:r>
              <a:rPr lang="ru-RU" dirty="0">
                <a:solidFill>
                  <a:srgbClr val="000000"/>
                </a:solidFill>
                <a:latin typeface="Museo Sans"/>
              </a:rPr>
              <a:t>Мраморная копия с оригинала Мирона сер. </a:t>
            </a:r>
            <a:r>
              <a:rPr lang="en-US" dirty="0">
                <a:solidFill>
                  <a:srgbClr val="000000"/>
                </a:solidFill>
                <a:latin typeface="Museo Sans"/>
              </a:rPr>
              <a:t>V</a:t>
            </a:r>
            <a:r>
              <a:rPr lang="ru-RU" dirty="0">
                <a:solidFill>
                  <a:srgbClr val="000000"/>
                </a:solidFill>
                <a:latin typeface="Museo Sans"/>
              </a:rPr>
              <a:t> в. до н.э.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978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80797-73BA-406B-AF5D-6A38F8970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НАЙДИТЕ НЕВЕРНОЕ УТВЕРЖДЕНИЕ О РИСУНКЕ ФИГУРЫ В СТАТИЧНОЙ ПОЗЕ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CA1AD7-33F2-4903-8125-15C2973A9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3600" dirty="0"/>
              <a:t>Возможность длительного выполнения рисунка</a:t>
            </a:r>
          </a:p>
          <a:p>
            <a:pPr marL="457200" indent="-457200">
              <a:buFont typeface="+mj-lt"/>
              <a:buAutoNum type="arabicPeriod"/>
            </a:pPr>
            <a:endParaRPr lang="ru-RU" sz="3600" dirty="0"/>
          </a:p>
          <a:p>
            <a:pPr marL="457200" indent="-457200">
              <a:buFont typeface="+mj-lt"/>
              <a:buAutoNum type="arabicPeriod"/>
            </a:pPr>
            <a:r>
              <a:rPr lang="ru-RU" sz="3600" dirty="0"/>
              <a:t>Позволяет познать анатомическое и конструктивное строение фигуры</a:t>
            </a:r>
          </a:p>
          <a:p>
            <a:pPr marL="457200" indent="-457200">
              <a:buFont typeface="+mj-lt"/>
              <a:buAutoNum type="arabicPeriod"/>
            </a:pPr>
            <a:endParaRPr lang="ru-RU" sz="3600" dirty="0"/>
          </a:p>
          <a:p>
            <a:pPr marL="457200" indent="-457200">
              <a:buFont typeface="+mj-lt"/>
              <a:buAutoNum type="arabicPeriod"/>
            </a:pPr>
            <a:r>
              <a:rPr lang="ru-RU" sz="3600" dirty="0"/>
              <a:t>Фигуры людей лишены движения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54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человек, мужчина, стоит, костюм&#10;&#10;Автоматически созданное описание">
            <a:extLst>
              <a:ext uri="{FF2B5EF4-FFF2-40B4-BE49-F238E27FC236}">
                <a16:creationId xmlns:a16="http://schemas.microsoft.com/office/drawing/2014/main" id="{40C1321B-35CD-4D80-A591-503AF20E5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01" y="195896"/>
            <a:ext cx="3799233" cy="572119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7CE01C-4895-4BD4-98DD-E5E204E52E86}"/>
              </a:ext>
            </a:extLst>
          </p:cNvPr>
          <p:cNvSpPr/>
          <p:nvPr/>
        </p:nvSpPr>
        <p:spPr>
          <a:xfrm>
            <a:off x="5138530" y="4993764"/>
            <a:ext cx="69573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useo Sans"/>
              </a:rPr>
              <a:t>«</a:t>
            </a:r>
            <a:r>
              <a:rPr lang="ru-RU" dirty="0" err="1">
                <a:latin typeface="Museo Sans"/>
              </a:rPr>
              <a:t>До­ри­фор</a:t>
            </a:r>
            <a:r>
              <a:rPr lang="ru-RU" dirty="0">
                <a:latin typeface="Museo Sans"/>
              </a:rPr>
              <a:t>» («Копь­е­но­сец») </a:t>
            </a:r>
          </a:p>
          <a:p>
            <a:r>
              <a:rPr lang="ru-RU" dirty="0">
                <a:latin typeface="Museo Sans"/>
              </a:rPr>
              <a:t>Рим­ская ко­пия с ори­ги­на­ла ра­бо­ты По­ли­клета </a:t>
            </a:r>
          </a:p>
          <a:p>
            <a:r>
              <a:rPr lang="ru-RU" dirty="0">
                <a:latin typeface="Museo Sans"/>
              </a:rPr>
              <a:t>(</a:t>
            </a:r>
            <a:r>
              <a:rPr lang="ru-RU" dirty="0" err="1">
                <a:latin typeface="Museo Sans"/>
              </a:rPr>
              <a:t>ок</a:t>
            </a:r>
            <a:r>
              <a:rPr lang="ru-RU" dirty="0">
                <a:latin typeface="Museo Sans"/>
              </a:rPr>
              <a:t>. 450 – 440до н .э.)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8DD8E77-F603-4539-B9B8-8A73151C2499}"/>
              </a:ext>
            </a:extLst>
          </p:cNvPr>
          <p:cNvSpPr/>
          <p:nvPr/>
        </p:nvSpPr>
        <p:spPr>
          <a:xfrm>
            <a:off x="5247861" y="1613118"/>
            <a:ext cx="65995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Дорифор</a:t>
            </a:r>
            <a:r>
              <a:rPr lang="ru-RU" sz="2800" dirty="0"/>
              <a:t> — это не изображение конкретного спортсмена-победителя, а иллюстрация канонов мужской фигуры</a:t>
            </a:r>
          </a:p>
        </p:txBody>
      </p:sp>
    </p:spTree>
    <p:extLst>
      <p:ext uri="{BB962C8B-B14F-4D97-AF65-F5344CB8AC3E}">
        <p14:creationId xmlns:p14="http://schemas.microsoft.com/office/powerpoint/2010/main" val="138370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белый, носит, стоит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DA8C1A66-2E9B-4A05-B5A7-0A3329D26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62" y="366644"/>
            <a:ext cx="2486232" cy="580120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2B0A7B3-6ECF-4106-9A87-49E0DAAF0CDB}"/>
              </a:ext>
            </a:extLst>
          </p:cNvPr>
          <p:cNvSpPr/>
          <p:nvPr/>
        </p:nvSpPr>
        <p:spPr>
          <a:xfrm>
            <a:off x="4114800" y="1309445"/>
            <a:ext cx="75139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КОНТРАПОСТ</a:t>
            </a:r>
          </a:p>
          <a:p>
            <a:pPr algn="ctr"/>
            <a:r>
              <a:rPr lang="ru-RU" sz="2800" dirty="0"/>
              <a:t>— </a:t>
            </a:r>
          </a:p>
          <a:p>
            <a:pPr algn="ctr"/>
            <a:r>
              <a:rPr lang="ru-RU" sz="2800" dirty="0"/>
              <a:t>приём изображения </a:t>
            </a:r>
            <a:br>
              <a:rPr lang="ru-RU" sz="2800" dirty="0"/>
            </a:br>
            <a:r>
              <a:rPr lang="ru-RU" sz="2800" dirty="0"/>
              <a:t>фигуры человека в искусстве, </a:t>
            </a:r>
            <a:br>
              <a:rPr lang="ru-RU" sz="2800" dirty="0"/>
            </a:br>
            <a:r>
              <a:rPr lang="ru-RU" sz="2800" dirty="0"/>
              <a:t>при котором положение одной части тела </a:t>
            </a:r>
            <a:br>
              <a:rPr lang="ru-RU" sz="2800" dirty="0"/>
            </a:br>
            <a:r>
              <a:rPr lang="ru-RU" sz="2800" dirty="0"/>
              <a:t>контрастно противопоставлено положению другой части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7D85A4E-8410-47F4-B4CA-FC3FAA85505B}"/>
              </a:ext>
            </a:extLst>
          </p:cNvPr>
          <p:cNvSpPr/>
          <p:nvPr/>
        </p:nvSpPr>
        <p:spPr>
          <a:xfrm>
            <a:off x="3661636" y="5521521"/>
            <a:ext cx="6466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dirty="0" err="1"/>
              <a:t>Апоксиомен</a:t>
            </a:r>
            <a:r>
              <a:rPr lang="ru-RU" dirty="0"/>
              <a:t>». </a:t>
            </a:r>
          </a:p>
          <a:p>
            <a:r>
              <a:rPr lang="ru-RU" dirty="0"/>
              <a:t>Мраморная римская копия с оригинала </a:t>
            </a:r>
            <a:r>
              <a:rPr lang="ru-RU" dirty="0" err="1"/>
              <a:t>Лисиппа</a:t>
            </a:r>
            <a:r>
              <a:rPr lang="ru-RU" dirty="0"/>
              <a:t> </a:t>
            </a:r>
            <a:r>
              <a:rPr lang="en-US" dirty="0"/>
              <a:t>IV</a:t>
            </a:r>
            <a:r>
              <a:rPr lang="ru-RU" dirty="0"/>
              <a:t> в. до н. э. </a:t>
            </a:r>
          </a:p>
        </p:txBody>
      </p:sp>
    </p:spTree>
    <p:extLst>
      <p:ext uri="{BB962C8B-B14F-4D97-AF65-F5344CB8AC3E}">
        <p14:creationId xmlns:p14="http://schemas.microsoft.com/office/powerpoint/2010/main" val="462882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D23948B-C0BF-4943-9499-F6988AFC1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890" y="157940"/>
            <a:ext cx="4262220" cy="6199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377224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224</Words>
  <Application>Microsoft Office PowerPoint</Application>
  <PresentationFormat>Широкоэкранный</PresentationFormat>
  <Paragraphs>37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-apple-system</vt:lpstr>
      <vt:lpstr>Calibri</vt:lpstr>
      <vt:lpstr>Calibri Light</vt:lpstr>
      <vt:lpstr>Museo Sans</vt:lpstr>
      <vt:lpstr>Ретро</vt:lpstr>
      <vt:lpstr>Презентация PowerPoint</vt:lpstr>
      <vt:lpstr>Презентация PowerPoint</vt:lpstr>
      <vt:lpstr>ФИГУРА ЧЕЛОВЕКА В СТАТИЧНЫХ ПОЗАХ</vt:lpstr>
      <vt:lpstr>Цель урока:</vt:lpstr>
      <vt:lpstr>Презентация PowerPoint</vt:lpstr>
      <vt:lpstr>НАЙДИТЕ НЕВЕРНОЕ УТВЕРЖДЕНИЕ О РИСУНКЕ ФИГУРЫ В СТАТИЧНОЙ ПОЗЕ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изображения фигуры человека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Казаков</dc:creator>
  <cp:lastModifiedBy>Blaze</cp:lastModifiedBy>
  <cp:revision>6</cp:revision>
  <dcterms:created xsi:type="dcterms:W3CDTF">2020-02-09T19:14:12Z</dcterms:created>
  <dcterms:modified xsi:type="dcterms:W3CDTF">2020-02-10T03:38:51Z</dcterms:modified>
</cp:coreProperties>
</file>