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09" r:id="rId2"/>
  </p:sldMasterIdLst>
  <p:sldIdLst>
    <p:sldId id="256" r:id="rId3"/>
    <p:sldId id="275" r:id="rId4"/>
    <p:sldId id="276" r:id="rId5"/>
    <p:sldId id="277" r:id="rId6"/>
    <p:sldId id="257" r:id="rId7"/>
    <p:sldId id="258" r:id="rId8"/>
    <p:sldId id="260" r:id="rId9"/>
    <p:sldId id="261" r:id="rId10"/>
    <p:sldId id="262" r:id="rId11"/>
    <p:sldId id="263" r:id="rId12"/>
    <p:sldId id="265" r:id="rId13"/>
    <p:sldId id="266" r:id="rId14"/>
    <p:sldId id="274" r:id="rId15"/>
    <p:sldId id="278" r:id="rId16"/>
    <p:sldId id="267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3" d="100"/>
          <a:sy n="43" d="100"/>
        </p:scale>
        <p:origin x="-2166" y="-6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85F56B8-96B4-4F90-9D95-1C25019449C9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F3F36EB-6FB0-4360-AF56-9013A6728341}">
      <dgm:prSet phldrT="[Текст]" custT="1"/>
      <dgm:spPr/>
      <dgm:t>
        <a:bodyPr/>
        <a:lstStyle/>
        <a:p>
          <a:r>
            <a:rPr lang="ru-RU" sz="40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1</a:t>
          </a:r>
          <a:endParaRPr lang="ru-RU" sz="4000" b="1" dirty="0">
            <a:solidFill>
              <a:schemeClr val="tx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17737474-BBFE-49C6-9C8F-2D3D9000D0B0}" type="parTrans" cxnId="{3BC30162-D964-4362-953E-3C51F11C6335}">
      <dgm:prSet/>
      <dgm:spPr/>
      <dgm:t>
        <a:bodyPr/>
        <a:lstStyle/>
        <a:p>
          <a:endParaRPr lang="ru-RU"/>
        </a:p>
      </dgm:t>
    </dgm:pt>
    <dgm:pt modelId="{BDE9E48A-AD20-405F-AD78-11C61DF50546}" type="sibTrans" cxnId="{3BC30162-D964-4362-953E-3C51F11C6335}">
      <dgm:prSet/>
      <dgm:spPr/>
      <dgm:t>
        <a:bodyPr/>
        <a:lstStyle/>
        <a:p>
          <a:endParaRPr lang="ru-RU"/>
        </a:p>
      </dgm:t>
    </dgm:pt>
    <dgm:pt modelId="{FDB7DF5C-0F40-43C8-81B7-F3201213E2E3}">
      <dgm:prSet phldrT="[Текст]"/>
      <dgm:spPr/>
      <dgm:t>
        <a:bodyPr/>
        <a:lstStyle/>
        <a:p>
          <a:pPr algn="ctr"/>
          <a:r>
            <a: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интерактивные технологии обучения</a:t>
          </a:r>
          <a:endParaRPr lang="ru-RU" dirty="0">
            <a:solidFill>
              <a:schemeClr val="tx2">
                <a:lumMod val="75000"/>
              </a:schemeClr>
            </a:solidFill>
          </a:endParaRPr>
        </a:p>
      </dgm:t>
    </dgm:pt>
    <dgm:pt modelId="{087A3BF4-8241-42C4-8179-0EE7CB41C76D}" type="parTrans" cxnId="{B9687737-FF40-4A59-BA91-98AF0597B248}">
      <dgm:prSet/>
      <dgm:spPr/>
      <dgm:t>
        <a:bodyPr/>
        <a:lstStyle/>
        <a:p>
          <a:endParaRPr lang="ru-RU"/>
        </a:p>
      </dgm:t>
    </dgm:pt>
    <dgm:pt modelId="{B1CB3A2D-5001-400F-81F4-92A9F61CDF78}" type="sibTrans" cxnId="{B9687737-FF40-4A59-BA91-98AF0597B248}">
      <dgm:prSet/>
      <dgm:spPr/>
      <dgm:t>
        <a:bodyPr/>
        <a:lstStyle/>
        <a:p>
          <a:endParaRPr lang="ru-RU"/>
        </a:p>
      </dgm:t>
    </dgm:pt>
    <dgm:pt modelId="{30A471EE-5177-41E0-9DC1-7BBA1FDE7F00}">
      <dgm:prSet phldrT="[Текст]" custT="1"/>
      <dgm:spPr/>
      <dgm:t>
        <a:bodyPr/>
        <a:lstStyle/>
        <a:p>
          <a:r>
            <a:rPr lang="ru-RU" sz="40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2</a:t>
          </a:r>
          <a:endParaRPr lang="ru-RU" sz="4000" b="1" dirty="0">
            <a:solidFill>
              <a:schemeClr val="tx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4B403A5E-8BF2-4755-9D56-DAD8A360DDBE}" type="parTrans" cxnId="{E41C82FB-3E06-4E7E-91F0-4BB17B5A6B15}">
      <dgm:prSet/>
      <dgm:spPr/>
      <dgm:t>
        <a:bodyPr/>
        <a:lstStyle/>
        <a:p>
          <a:endParaRPr lang="ru-RU"/>
        </a:p>
      </dgm:t>
    </dgm:pt>
    <dgm:pt modelId="{F0154E3D-9F17-4045-BDF9-619150C1BADB}" type="sibTrans" cxnId="{E41C82FB-3E06-4E7E-91F0-4BB17B5A6B15}">
      <dgm:prSet/>
      <dgm:spPr/>
      <dgm:t>
        <a:bodyPr/>
        <a:lstStyle/>
        <a:p>
          <a:endParaRPr lang="ru-RU"/>
        </a:p>
      </dgm:t>
    </dgm:pt>
    <dgm:pt modelId="{02F9A898-BC54-4DE8-9E42-060135E44F2C}">
      <dgm:prSet phldrT="[Текст]"/>
      <dgm:spPr/>
      <dgm:t>
        <a:bodyPr/>
        <a:lstStyle/>
        <a:p>
          <a:pPr algn="ctr"/>
          <a:r>
            <a: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технология проектного обучения  </a:t>
          </a:r>
          <a:endParaRPr lang="ru-RU" dirty="0">
            <a:solidFill>
              <a:schemeClr val="tx2">
                <a:lumMod val="75000"/>
              </a:schemeClr>
            </a:solidFill>
          </a:endParaRPr>
        </a:p>
      </dgm:t>
    </dgm:pt>
    <dgm:pt modelId="{93841E61-E751-4918-9180-B55C13ABB9A1}" type="parTrans" cxnId="{6817F892-92D8-4C25-96B6-FFD6B3CCF57D}">
      <dgm:prSet/>
      <dgm:spPr/>
      <dgm:t>
        <a:bodyPr/>
        <a:lstStyle/>
        <a:p>
          <a:endParaRPr lang="ru-RU"/>
        </a:p>
      </dgm:t>
    </dgm:pt>
    <dgm:pt modelId="{773A86D7-F271-4236-8930-EF8A728EBF3A}" type="sibTrans" cxnId="{6817F892-92D8-4C25-96B6-FFD6B3CCF57D}">
      <dgm:prSet/>
      <dgm:spPr/>
      <dgm:t>
        <a:bodyPr/>
        <a:lstStyle/>
        <a:p>
          <a:endParaRPr lang="ru-RU"/>
        </a:p>
      </dgm:t>
    </dgm:pt>
    <dgm:pt modelId="{442599FF-6D69-4236-9190-3C508F24F3CF}">
      <dgm:prSet phldrT="[Текст]" custT="1"/>
      <dgm:spPr/>
      <dgm:t>
        <a:bodyPr/>
        <a:lstStyle/>
        <a:p>
          <a:r>
            <a:rPr lang="ru-RU" sz="40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3</a:t>
          </a:r>
          <a:endParaRPr lang="ru-RU" sz="4000" b="1" dirty="0">
            <a:solidFill>
              <a:schemeClr val="tx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6865F7D2-2AD5-4C35-AC8A-5181E60EBF5A}" type="parTrans" cxnId="{0B454714-247A-4879-B475-6A3BB0D5D40A}">
      <dgm:prSet/>
      <dgm:spPr/>
      <dgm:t>
        <a:bodyPr/>
        <a:lstStyle/>
        <a:p>
          <a:endParaRPr lang="ru-RU"/>
        </a:p>
      </dgm:t>
    </dgm:pt>
    <dgm:pt modelId="{95BD1A5B-B268-4646-B17D-3CC4AA45EB37}" type="sibTrans" cxnId="{0B454714-247A-4879-B475-6A3BB0D5D40A}">
      <dgm:prSet/>
      <dgm:spPr/>
      <dgm:t>
        <a:bodyPr/>
        <a:lstStyle/>
        <a:p>
          <a:endParaRPr lang="ru-RU"/>
        </a:p>
      </dgm:t>
    </dgm:pt>
    <dgm:pt modelId="{42E86748-3C8B-43F7-B920-9A8CBB351241}">
      <dgm:prSet phldrT="[Текст]"/>
      <dgm:spPr/>
      <dgm:t>
        <a:bodyPr/>
        <a:lstStyle/>
        <a:p>
          <a:pPr algn="ctr"/>
          <a:r>
            <a: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информационно – коммуникационные  технологии</a:t>
          </a:r>
          <a:endParaRPr lang="ru-RU" dirty="0">
            <a:solidFill>
              <a:schemeClr val="tx2">
                <a:lumMod val="75000"/>
              </a:schemeClr>
            </a:solidFill>
          </a:endParaRPr>
        </a:p>
      </dgm:t>
    </dgm:pt>
    <dgm:pt modelId="{1FA5EEF0-DA73-415F-A341-74503CC3E8C2}" type="parTrans" cxnId="{A515E66D-A26F-46F3-B937-BCBC7B73A002}">
      <dgm:prSet/>
      <dgm:spPr/>
      <dgm:t>
        <a:bodyPr/>
        <a:lstStyle/>
        <a:p>
          <a:endParaRPr lang="ru-RU"/>
        </a:p>
      </dgm:t>
    </dgm:pt>
    <dgm:pt modelId="{4AAB490C-5CC1-48E5-A8DE-09A6FE304320}" type="sibTrans" cxnId="{A515E66D-A26F-46F3-B937-BCBC7B73A002}">
      <dgm:prSet/>
      <dgm:spPr/>
      <dgm:t>
        <a:bodyPr/>
        <a:lstStyle/>
        <a:p>
          <a:endParaRPr lang="ru-RU"/>
        </a:p>
      </dgm:t>
    </dgm:pt>
    <dgm:pt modelId="{514D8CD1-0536-4DDE-BCE3-B6F0E51E8310}" type="pres">
      <dgm:prSet presAssocID="{C85F56B8-96B4-4F90-9D95-1C25019449C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96BF735-7FCE-4D03-9312-49D6B2BBB566}" type="pres">
      <dgm:prSet presAssocID="{6F3F36EB-6FB0-4360-AF56-9013A6728341}" presName="linNode" presStyleCnt="0"/>
      <dgm:spPr/>
    </dgm:pt>
    <dgm:pt modelId="{A93859C0-ED7C-41B1-BC52-70EEE091214B}" type="pres">
      <dgm:prSet presAssocID="{6F3F36EB-6FB0-4360-AF56-9013A6728341}" presName="parentText" presStyleLbl="node1" presStyleIdx="0" presStyleCnt="3" custScaleX="52292" custScaleY="8608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69CC40-27A1-4959-A6E3-523A0C584F05}" type="pres">
      <dgm:prSet presAssocID="{6F3F36EB-6FB0-4360-AF56-9013A6728341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5291DC-D5E2-4982-AB7C-536E67819AD6}" type="pres">
      <dgm:prSet presAssocID="{BDE9E48A-AD20-405F-AD78-11C61DF50546}" presName="sp" presStyleCnt="0"/>
      <dgm:spPr/>
    </dgm:pt>
    <dgm:pt modelId="{4B348172-EA41-40A0-BE99-BF8278FA33D8}" type="pres">
      <dgm:prSet presAssocID="{30A471EE-5177-41E0-9DC1-7BBA1FDE7F00}" presName="linNode" presStyleCnt="0"/>
      <dgm:spPr/>
    </dgm:pt>
    <dgm:pt modelId="{AD09B20B-7557-4886-807B-0E34030C347E}" type="pres">
      <dgm:prSet presAssocID="{30A471EE-5177-41E0-9DC1-7BBA1FDE7F00}" presName="parentText" presStyleLbl="node1" presStyleIdx="1" presStyleCnt="3" custScaleX="53141" custScaleY="96420" custLinFactNeighborX="657" custLinFactNeighborY="172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674148-F136-4839-85BE-EF8D970F4BDE}" type="pres">
      <dgm:prSet presAssocID="{30A471EE-5177-41E0-9DC1-7BBA1FDE7F00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581849-5F45-4D50-B672-33AF6C1EA3B3}" type="pres">
      <dgm:prSet presAssocID="{F0154E3D-9F17-4045-BDF9-619150C1BADB}" presName="sp" presStyleCnt="0"/>
      <dgm:spPr/>
    </dgm:pt>
    <dgm:pt modelId="{EF13B617-481F-4581-A329-42D891B289BC}" type="pres">
      <dgm:prSet presAssocID="{442599FF-6D69-4236-9190-3C508F24F3CF}" presName="linNode" presStyleCnt="0"/>
      <dgm:spPr/>
    </dgm:pt>
    <dgm:pt modelId="{BD5A823C-631F-4353-A97C-3D27302C966B}" type="pres">
      <dgm:prSet presAssocID="{442599FF-6D69-4236-9190-3C508F24F3CF}" presName="parentText" presStyleLbl="node1" presStyleIdx="2" presStyleCnt="3" custScaleX="52118" custScaleY="10000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09B513-D99E-47D3-AE28-4B530CC62210}" type="pres">
      <dgm:prSet presAssocID="{442599FF-6D69-4236-9190-3C508F24F3CF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9687737-FF40-4A59-BA91-98AF0597B248}" srcId="{6F3F36EB-6FB0-4360-AF56-9013A6728341}" destId="{FDB7DF5C-0F40-43C8-81B7-F3201213E2E3}" srcOrd="0" destOrd="0" parTransId="{087A3BF4-8241-42C4-8179-0EE7CB41C76D}" sibTransId="{B1CB3A2D-5001-400F-81F4-92A9F61CDF78}"/>
    <dgm:cxn modelId="{8B5F0C9B-E1B9-41EC-898E-B503AB9A78F8}" type="presOf" srcId="{42E86748-3C8B-43F7-B920-9A8CBB351241}" destId="{7909B513-D99E-47D3-AE28-4B530CC62210}" srcOrd="0" destOrd="0" presId="urn:microsoft.com/office/officeart/2005/8/layout/vList5"/>
    <dgm:cxn modelId="{A515E66D-A26F-46F3-B937-BCBC7B73A002}" srcId="{442599FF-6D69-4236-9190-3C508F24F3CF}" destId="{42E86748-3C8B-43F7-B920-9A8CBB351241}" srcOrd="0" destOrd="0" parTransId="{1FA5EEF0-DA73-415F-A341-74503CC3E8C2}" sibTransId="{4AAB490C-5CC1-48E5-A8DE-09A6FE304320}"/>
    <dgm:cxn modelId="{3A489B69-5D54-49C5-93F7-779276B17F37}" type="presOf" srcId="{442599FF-6D69-4236-9190-3C508F24F3CF}" destId="{BD5A823C-631F-4353-A97C-3D27302C966B}" srcOrd="0" destOrd="0" presId="urn:microsoft.com/office/officeart/2005/8/layout/vList5"/>
    <dgm:cxn modelId="{2E6A572B-40D0-42AC-B614-6FD554BD28E2}" type="presOf" srcId="{FDB7DF5C-0F40-43C8-81B7-F3201213E2E3}" destId="{2B69CC40-27A1-4959-A6E3-523A0C584F05}" srcOrd="0" destOrd="0" presId="urn:microsoft.com/office/officeart/2005/8/layout/vList5"/>
    <dgm:cxn modelId="{B8ECA1DC-E77B-4352-8C87-84552E055A14}" type="presOf" srcId="{30A471EE-5177-41E0-9DC1-7BBA1FDE7F00}" destId="{AD09B20B-7557-4886-807B-0E34030C347E}" srcOrd="0" destOrd="0" presId="urn:microsoft.com/office/officeart/2005/8/layout/vList5"/>
    <dgm:cxn modelId="{3BC30162-D964-4362-953E-3C51F11C6335}" srcId="{C85F56B8-96B4-4F90-9D95-1C25019449C9}" destId="{6F3F36EB-6FB0-4360-AF56-9013A6728341}" srcOrd="0" destOrd="0" parTransId="{17737474-BBFE-49C6-9C8F-2D3D9000D0B0}" sibTransId="{BDE9E48A-AD20-405F-AD78-11C61DF50546}"/>
    <dgm:cxn modelId="{F3434B27-E33A-445F-BA6E-D5D70CE1F20A}" type="presOf" srcId="{C85F56B8-96B4-4F90-9D95-1C25019449C9}" destId="{514D8CD1-0536-4DDE-BCE3-B6F0E51E8310}" srcOrd="0" destOrd="0" presId="urn:microsoft.com/office/officeart/2005/8/layout/vList5"/>
    <dgm:cxn modelId="{0B454714-247A-4879-B475-6A3BB0D5D40A}" srcId="{C85F56B8-96B4-4F90-9D95-1C25019449C9}" destId="{442599FF-6D69-4236-9190-3C508F24F3CF}" srcOrd="2" destOrd="0" parTransId="{6865F7D2-2AD5-4C35-AC8A-5181E60EBF5A}" sibTransId="{95BD1A5B-B268-4646-B17D-3CC4AA45EB37}"/>
    <dgm:cxn modelId="{27352E01-F795-4653-BCA1-3446CF29B767}" type="presOf" srcId="{02F9A898-BC54-4DE8-9E42-060135E44F2C}" destId="{C8674148-F136-4839-85BE-EF8D970F4BDE}" srcOrd="0" destOrd="0" presId="urn:microsoft.com/office/officeart/2005/8/layout/vList5"/>
    <dgm:cxn modelId="{6817F892-92D8-4C25-96B6-FFD6B3CCF57D}" srcId="{30A471EE-5177-41E0-9DC1-7BBA1FDE7F00}" destId="{02F9A898-BC54-4DE8-9E42-060135E44F2C}" srcOrd="0" destOrd="0" parTransId="{93841E61-E751-4918-9180-B55C13ABB9A1}" sibTransId="{773A86D7-F271-4236-8930-EF8A728EBF3A}"/>
    <dgm:cxn modelId="{2D8BBA53-81A0-4577-9AFC-A2F06C6EA7CB}" type="presOf" srcId="{6F3F36EB-6FB0-4360-AF56-9013A6728341}" destId="{A93859C0-ED7C-41B1-BC52-70EEE091214B}" srcOrd="0" destOrd="0" presId="urn:microsoft.com/office/officeart/2005/8/layout/vList5"/>
    <dgm:cxn modelId="{E41C82FB-3E06-4E7E-91F0-4BB17B5A6B15}" srcId="{C85F56B8-96B4-4F90-9D95-1C25019449C9}" destId="{30A471EE-5177-41E0-9DC1-7BBA1FDE7F00}" srcOrd="1" destOrd="0" parTransId="{4B403A5E-8BF2-4755-9D56-DAD8A360DDBE}" sibTransId="{F0154E3D-9F17-4045-BDF9-619150C1BADB}"/>
    <dgm:cxn modelId="{56F98BCA-06B7-4355-83B7-DDFC3A003BB4}" type="presParOf" srcId="{514D8CD1-0536-4DDE-BCE3-B6F0E51E8310}" destId="{896BF735-7FCE-4D03-9312-49D6B2BBB566}" srcOrd="0" destOrd="0" presId="urn:microsoft.com/office/officeart/2005/8/layout/vList5"/>
    <dgm:cxn modelId="{2C81028E-14AD-4C5A-BF9C-1B6D19F5E183}" type="presParOf" srcId="{896BF735-7FCE-4D03-9312-49D6B2BBB566}" destId="{A93859C0-ED7C-41B1-BC52-70EEE091214B}" srcOrd="0" destOrd="0" presId="urn:microsoft.com/office/officeart/2005/8/layout/vList5"/>
    <dgm:cxn modelId="{F4FC622E-8DD0-4792-841A-580147871E8E}" type="presParOf" srcId="{896BF735-7FCE-4D03-9312-49D6B2BBB566}" destId="{2B69CC40-27A1-4959-A6E3-523A0C584F05}" srcOrd="1" destOrd="0" presId="urn:microsoft.com/office/officeart/2005/8/layout/vList5"/>
    <dgm:cxn modelId="{4B51BF8D-19FB-4590-A2E7-C778D10E200B}" type="presParOf" srcId="{514D8CD1-0536-4DDE-BCE3-B6F0E51E8310}" destId="{625291DC-D5E2-4982-AB7C-536E67819AD6}" srcOrd="1" destOrd="0" presId="urn:microsoft.com/office/officeart/2005/8/layout/vList5"/>
    <dgm:cxn modelId="{713A3EC8-3B47-4666-B986-49249E5B3961}" type="presParOf" srcId="{514D8CD1-0536-4DDE-BCE3-B6F0E51E8310}" destId="{4B348172-EA41-40A0-BE99-BF8278FA33D8}" srcOrd="2" destOrd="0" presId="urn:microsoft.com/office/officeart/2005/8/layout/vList5"/>
    <dgm:cxn modelId="{01AA0805-3172-4491-8A34-13DD4CC8588C}" type="presParOf" srcId="{4B348172-EA41-40A0-BE99-BF8278FA33D8}" destId="{AD09B20B-7557-4886-807B-0E34030C347E}" srcOrd="0" destOrd="0" presId="urn:microsoft.com/office/officeart/2005/8/layout/vList5"/>
    <dgm:cxn modelId="{BA113D72-7BE7-4372-BB34-6AD4D2AE4505}" type="presParOf" srcId="{4B348172-EA41-40A0-BE99-BF8278FA33D8}" destId="{C8674148-F136-4839-85BE-EF8D970F4BDE}" srcOrd="1" destOrd="0" presId="urn:microsoft.com/office/officeart/2005/8/layout/vList5"/>
    <dgm:cxn modelId="{36D7F81B-E098-4E1D-A884-3801652F0739}" type="presParOf" srcId="{514D8CD1-0536-4DDE-BCE3-B6F0E51E8310}" destId="{52581849-5F45-4D50-B672-33AF6C1EA3B3}" srcOrd="3" destOrd="0" presId="urn:microsoft.com/office/officeart/2005/8/layout/vList5"/>
    <dgm:cxn modelId="{7B171CEF-0F21-4163-8BE6-B7ED4F99A6A0}" type="presParOf" srcId="{514D8CD1-0536-4DDE-BCE3-B6F0E51E8310}" destId="{EF13B617-481F-4581-A329-42D891B289BC}" srcOrd="4" destOrd="0" presId="urn:microsoft.com/office/officeart/2005/8/layout/vList5"/>
    <dgm:cxn modelId="{CE4A37F4-36C7-4568-8E24-13FFFBB23A00}" type="presParOf" srcId="{EF13B617-481F-4581-A329-42D891B289BC}" destId="{BD5A823C-631F-4353-A97C-3D27302C966B}" srcOrd="0" destOrd="0" presId="urn:microsoft.com/office/officeart/2005/8/layout/vList5"/>
    <dgm:cxn modelId="{AB4A219E-F5D1-4FF1-9307-0457E841A4CA}" type="presParOf" srcId="{EF13B617-481F-4581-A329-42D891B289BC}" destId="{7909B513-D99E-47D3-AE28-4B530CC62210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69CC40-27A1-4959-A6E3-523A0C584F05}">
      <dsp:nvSpPr>
        <dsp:cNvPr id="0" name=""/>
        <dsp:cNvSpPr/>
      </dsp:nvSpPr>
      <dsp:spPr>
        <a:xfrm rot="5400000">
          <a:off x="4416386" y="-2041277"/>
          <a:ext cx="1279829" cy="5460761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marL="228600" lvl="1" indent="-228600" algn="ctr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600" b="1" kern="12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интерактивные технологии обучения</a:t>
          </a:r>
          <a:endParaRPr lang="ru-RU" sz="2600" kern="1200" dirty="0">
            <a:solidFill>
              <a:schemeClr val="tx2">
                <a:lumMod val="75000"/>
              </a:schemeClr>
            </a:solidFill>
          </a:endParaRPr>
        </a:p>
      </dsp:txBody>
      <dsp:txXfrm rot="-5400000">
        <a:off x="2325920" y="111665"/>
        <a:ext cx="5398285" cy="1154877"/>
      </dsp:txXfrm>
    </dsp:sp>
    <dsp:sp modelId="{A93859C0-ED7C-41B1-BC52-70EEE091214B}">
      <dsp:nvSpPr>
        <dsp:cNvPr id="0" name=""/>
        <dsp:cNvSpPr/>
      </dsp:nvSpPr>
      <dsp:spPr>
        <a:xfrm>
          <a:off x="719678" y="507"/>
          <a:ext cx="1606242" cy="137719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76200" rIns="152400" bIns="762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kern="12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1</a:t>
          </a:r>
          <a:endParaRPr lang="ru-RU" sz="4000" b="1" kern="1200" dirty="0">
            <a:solidFill>
              <a:schemeClr val="tx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786907" y="67736"/>
        <a:ext cx="1471784" cy="1242734"/>
      </dsp:txXfrm>
    </dsp:sp>
    <dsp:sp modelId="{C8674148-F136-4839-85BE-EF8D970F4BDE}">
      <dsp:nvSpPr>
        <dsp:cNvPr id="0" name=""/>
        <dsp:cNvSpPr/>
      </dsp:nvSpPr>
      <dsp:spPr>
        <a:xfrm rot="5400000">
          <a:off x="4442465" y="-501433"/>
          <a:ext cx="1279829" cy="5460761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marL="228600" lvl="1" indent="-228600" algn="ctr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600" b="1" kern="12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технология проектного обучения  </a:t>
          </a:r>
          <a:endParaRPr lang="ru-RU" sz="2600" kern="1200" dirty="0">
            <a:solidFill>
              <a:schemeClr val="tx2">
                <a:lumMod val="75000"/>
              </a:schemeClr>
            </a:solidFill>
          </a:endParaRPr>
        </a:p>
      </dsp:txBody>
      <dsp:txXfrm rot="-5400000">
        <a:off x="2351999" y="1651509"/>
        <a:ext cx="5398285" cy="1154877"/>
      </dsp:txXfrm>
    </dsp:sp>
    <dsp:sp modelId="{AD09B20B-7557-4886-807B-0E34030C347E}">
      <dsp:nvSpPr>
        <dsp:cNvPr id="0" name=""/>
        <dsp:cNvSpPr/>
      </dsp:nvSpPr>
      <dsp:spPr>
        <a:xfrm>
          <a:off x="755556" y="1485205"/>
          <a:ext cx="1632320" cy="154251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76200" rIns="152400" bIns="762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kern="12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2</a:t>
          </a:r>
          <a:endParaRPr lang="ru-RU" sz="4000" b="1" kern="1200" dirty="0">
            <a:solidFill>
              <a:schemeClr val="tx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830855" y="1560504"/>
        <a:ext cx="1481722" cy="1391916"/>
      </dsp:txXfrm>
    </dsp:sp>
    <dsp:sp modelId="{7909B513-D99E-47D3-AE28-4B530CC62210}">
      <dsp:nvSpPr>
        <dsp:cNvPr id="0" name=""/>
        <dsp:cNvSpPr/>
      </dsp:nvSpPr>
      <dsp:spPr>
        <a:xfrm rot="5400000">
          <a:off x="4406812" y="1152388"/>
          <a:ext cx="1279829" cy="545542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marL="228600" lvl="1" indent="-228600" algn="ctr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600" b="1" kern="12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информационно – коммуникационные  технологии</a:t>
          </a:r>
          <a:endParaRPr lang="ru-RU" sz="2600" kern="1200" dirty="0">
            <a:solidFill>
              <a:schemeClr val="tx2">
                <a:lumMod val="75000"/>
              </a:schemeClr>
            </a:solidFill>
          </a:endParaRPr>
        </a:p>
      </dsp:txBody>
      <dsp:txXfrm rot="-5400000">
        <a:off x="2319013" y="3302663"/>
        <a:ext cx="5392952" cy="1154877"/>
      </dsp:txXfrm>
    </dsp:sp>
    <dsp:sp modelId="{BD5A823C-631F-4353-A97C-3D27302C966B}">
      <dsp:nvSpPr>
        <dsp:cNvPr id="0" name=""/>
        <dsp:cNvSpPr/>
      </dsp:nvSpPr>
      <dsp:spPr>
        <a:xfrm>
          <a:off x="719678" y="3080193"/>
          <a:ext cx="1599333" cy="159981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76200" rIns="152400" bIns="762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kern="12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3</a:t>
          </a:r>
          <a:endParaRPr lang="ru-RU" sz="4000" b="1" kern="1200" dirty="0">
            <a:solidFill>
              <a:schemeClr val="tx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797751" y="3158266"/>
        <a:ext cx="1443187" cy="14436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Master" Target="../slideMasters/slideMaster2.xml"/><Relationship Id="rId1" Type="http://schemas.openxmlformats.org/officeDocument/2006/relationships/video" Target="NULL" TargetMode="External"/><Relationship Id="rId4" Type="http://schemas.openxmlformats.org/officeDocument/2006/relationships/image" Target="../media/image8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Master" Target="../slideMasters/slideMaster2.xml"/><Relationship Id="rId1" Type="http://schemas.openxmlformats.org/officeDocument/2006/relationships/video" Target="NULL" TargetMode="External"/><Relationship Id="rId4" Type="http://schemas.openxmlformats.org/officeDocument/2006/relationships/image" Target="../media/image8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05000" y="4800600"/>
            <a:ext cx="5257800" cy="762000"/>
          </a:xfrm>
        </p:spPr>
        <p:txBody>
          <a:bodyPr/>
          <a:lstStyle>
            <a:lvl1pPr>
              <a:defRPr sz="28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05000" y="5486400"/>
            <a:ext cx="4114800" cy="609600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48731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4239158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5559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838200"/>
            <a:ext cx="1543050" cy="5562600"/>
          </a:xfrm>
        </p:spPr>
        <p:txBody>
          <a:bodyPr vert="eaVert"/>
          <a:lstStyle>
            <a:lvl1pPr>
              <a:defRPr>
                <a:solidFill>
                  <a:schemeClr val="accent4">
                    <a:lumMod val="1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838200"/>
            <a:ext cx="6229350" cy="5562600"/>
          </a:xfrm>
        </p:spPr>
        <p:txBody>
          <a:bodyPr vert="eaVert"/>
          <a:lstStyle>
            <a:lvl1pPr>
              <a:defRPr>
                <a:solidFill>
                  <a:schemeClr val="accent4">
                    <a:lumMod val="10000"/>
                  </a:schemeClr>
                </a:solidFill>
              </a:defRPr>
            </a:lvl1pPr>
            <a:lvl2pPr>
              <a:defRPr>
                <a:solidFill>
                  <a:schemeClr val="accent4">
                    <a:lumMod val="10000"/>
                  </a:schemeClr>
                </a:solidFill>
              </a:defRPr>
            </a:lvl2pPr>
            <a:lvl3pPr>
              <a:defRPr>
                <a:solidFill>
                  <a:schemeClr val="accent4">
                    <a:lumMod val="10000"/>
                  </a:schemeClr>
                </a:solidFill>
              </a:defRPr>
            </a:lvl3pPr>
            <a:lvl4pPr>
              <a:defRPr>
                <a:solidFill>
                  <a:schemeClr val="accent4">
                    <a:lumMod val="10000"/>
                  </a:schemeClr>
                </a:solidFill>
              </a:defRPr>
            </a:lvl4pPr>
            <a:lvl5pPr>
              <a:defRPr>
                <a:solidFill>
                  <a:schemeClr val="accent4">
                    <a:lumMod val="1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51206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2325" y="762000"/>
            <a:ext cx="5111675" cy="2667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810000"/>
            <a:ext cx="5105400" cy="2133600"/>
          </a:xfrm>
        </p:spPr>
        <p:txBody>
          <a:bodyPr/>
          <a:lstStyle>
            <a:lvl1pPr marL="0" indent="0" algn="l">
              <a:buNone/>
              <a:defRPr b="1">
                <a:solidFill>
                  <a:schemeClr val="tx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68D13-5EF5-42B0-A8BE-ADA17887028F}" type="datetimeFigureOut">
              <a:rPr lang="en-US" smtClean="0"/>
              <a:pPr/>
              <a:t>6/30/2020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8AA99-7238-42D3-B68A-A4E1B56FEE7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Glowing tech background 3d ,LO2.wmv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/>
              </p:ext>
            </p:extLst>
          </p:nvPr>
        </p:nvPicPr>
        <p:blipFill rotWithShape="1">
          <a:blip r:embed="rId4"/>
          <a:srcRect l="25555" r="7778"/>
          <a:stretch/>
        </p:blipFill>
        <p:spPr>
          <a:xfrm>
            <a:off x="4495800" y="1368911"/>
            <a:ext cx="3888889" cy="3888889"/>
          </a:xfrm>
          <a:prstGeom prst="roundRect">
            <a:avLst>
              <a:gd name="adj" fmla="val 8644"/>
            </a:avLst>
          </a:prstGeom>
          <a:ln>
            <a:noFill/>
          </a:ln>
          <a:effectLst>
            <a:reflection blurRad="6350" stA="15000" endPos="50000" dist="635000" dir="5400000" sy="-100000" algn="bl" rotWithShape="0"/>
          </a:effectLst>
          <a:scene3d>
            <a:camera prst="perspectiveRelaxed" fov="6900000">
              <a:rot lat="23995" lon="3210004" rev="21299988"/>
            </a:camera>
            <a:lightRig rig="chilly" dir="t"/>
          </a:scene3d>
          <a:sp3d extrusionH="635000" prstMaterial="powder">
            <a:bevelT w="0" h="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828476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486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68D13-5EF5-42B0-A8BE-ADA17887028F}" type="datetimeFigureOut">
              <a:rPr lang="en-US" smtClean="0"/>
              <a:pPr/>
              <a:t>6/30/2020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8AA99-7238-42D3-B68A-A4E1B56FEE7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414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929187"/>
            <a:ext cx="5105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3733800"/>
            <a:ext cx="5105400" cy="11953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68D13-5EF5-42B0-A8BE-ADA17887028F}" type="datetimeFigureOut">
              <a:rPr lang="en-US" smtClean="0"/>
              <a:pPr/>
              <a:t>6/30/2020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8AA99-7238-42D3-B68A-A4E1B56FEE7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Glowing tech background 3d ,LO2.wmv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/>
              </p:ext>
            </p:extLst>
          </p:nvPr>
        </p:nvPicPr>
        <p:blipFill rotWithShape="1">
          <a:blip r:embed="rId4"/>
          <a:srcRect l="25555" r="7778"/>
          <a:stretch/>
        </p:blipFill>
        <p:spPr>
          <a:xfrm>
            <a:off x="4495800" y="1368911"/>
            <a:ext cx="3888889" cy="3888889"/>
          </a:xfrm>
          <a:prstGeom prst="roundRect">
            <a:avLst>
              <a:gd name="adj" fmla="val 8644"/>
            </a:avLst>
          </a:prstGeom>
          <a:ln>
            <a:noFill/>
          </a:ln>
          <a:effectLst>
            <a:reflection blurRad="6350" stA="15000" endPos="50000" dist="635000" dir="5400000" sy="-100000" algn="bl" rotWithShape="0"/>
          </a:effectLst>
          <a:scene3d>
            <a:camera prst="perspectiveRelaxed" fov="6900000">
              <a:rot lat="23995" lon="3210004" rev="21299988"/>
            </a:camera>
            <a:lightRig rig="chilly" dir="t"/>
          </a:scene3d>
          <a:sp3d extrusionH="635000" prstMaterial="powder">
            <a:bevelT w="0" h="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80310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486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798637"/>
            <a:ext cx="4267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98637"/>
            <a:ext cx="4267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68D13-5EF5-42B0-A8BE-ADA17887028F}" type="datetimeFigureOut">
              <a:rPr lang="en-US" smtClean="0"/>
              <a:pPr/>
              <a:t>6/30/2020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8AA99-7238-42D3-B68A-A4E1B56FEE7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3332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1733550"/>
            <a:ext cx="42687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8600" y="2373312"/>
            <a:ext cx="42687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33550"/>
            <a:ext cx="42703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73312"/>
            <a:ext cx="42703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68D13-5EF5-42B0-A8BE-ADA17887028F}" type="datetimeFigureOut">
              <a:rPr lang="en-US" smtClean="0"/>
              <a:pPr/>
              <a:t>6/30/2020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8AA99-7238-42D3-B68A-A4E1B56FEE7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0929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68D13-5EF5-42B0-A8BE-ADA17887028F}" type="datetimeFigureOut">
              <a:rPr lang="en-US" smtClean="0"/>
              <a:pPr/>
              <a:t>6/30/2020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8AA99-7238-42D3-B68A-A4E1B56FEE7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7955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68D13-5EF5-42B0-A8BE-ADA17887028F}" type="datetimeFigureOut">
              <a:rPr lang="en-US" smtClean="0"/>
              <a:pPr/>
              <a:t>6/30/2020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8AA99-7238-42D3-B68A-A4E1B56FEE7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0141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838200"/>
            <a:ext cx="7620000" cy="838200"/>
          </a:xfr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752600"/>
            <a:ext cx="7620000" cy="41148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82500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86958"/>
            <a:ext cx="32369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71600"/>
            <a:ext cx="3968750" cy="490907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1371600"/>
            <a:ext cx="3236913" cy="491360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68D13-5EF5-42B0-A8BE-ADA17887028F}" type="datetimeFigureOut">
              <a:rPr lang="en-US" smtClean="0"/>
              <a:pPr/>
              <a:t>6/30/2020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8AA99-7238-42D3-B68A-A4E1B56FEE7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0526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43000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68D13-5EF5-42B0-A8BE-ADA17887028F}" type="datetimeFigureOut">
              <a:rPr lang="en-US" smtClean="0"/>
              <a:pPr/>
              <a:t>6/30/2020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8AA99-7238-42D3-B68A-A4E1B56FEE7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1388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403874"/>
            <a:ext cx="7239000" cy="4876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68D13-5EF5-42B0-A8BE-ADA17887028F}" type="datetimeFigureOut">
              <a:rPr lang="en-US" smtClean="0"/>
              <a:pPr/>
              <a:t>6/30/2020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8AA99-7238-42D3-B68A-A4E1B56FEE7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3297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19800" y="1371600"/>
            <a:ext cx="1828800" cy="4953000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371600"/>
            <a:ext cx="5791200" cy="4953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68D13-5EF5-42B0-A8BE-ADA17887028F}" type="datetimeFigureOut">
              <a:rPr lang="en-US" smtClean="0"/>
              <a:pPr/>
              <a:t>6/30/2020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8AA99-7238-42D3-B68A-A4E1B56FEE7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9735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838200"/>
            <a:ext cx="7620000" cy="838200"/>
          </a:xfrm>
        </p:spPr>
        <p:txBody>
          <a:bodyPr/>
          <a:lstStyle>
            <a:lvl1pPr>
              <a:defRPr>
                <a:solidFill>
                  <a:schemeClr val="accent4">
                    <a:lumMod val="1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752600"/>
            <a:ext cx="7620000" cy="4114800"/>
          </a:xfrm>
        </p:spPr>
        <p:txBody>
          <a:bodyPr/>
          <a:lstStyle>
            <a:lvl1pPr>
              <a:defRPr>
                <a:solidFill>
                  <a:schemeClr val="accent4">
                    <a:lumMod val="10000"/>
                  </a:schemeClr>
                </a:solidFill>
              </a:defRPr>
            </a:lvl1pPr>
            <a:lvl2pPr>
              <a:defRPr>
                <a:solidFill>
                  <a:schemeClr val="accent4">
                    <a:lumMod val="10000"/>
                  </a:schemeClr>
                </a:solidFill>
              </a:defRPr>
            </a:lvl2pPr>
            <a:lvl3pPr>
              <a:defRPr>
                <a:solidFill>
                  <a:schemeClr val="accent4">
                    <a:lumMod val="10000"/>
                  </a:schemeClr>
                </a:solidFill>
              </a:defRPr>
            </a:lvl3pPr>
            <a:lvl4pPr>
              <a:defRPr>
                <a:solidFill>
                  <a:schemeClr val="accent4">
                    <a:lumMod val="10000"/>
                  </a:schemeClr>
                </a:solidFill>
              </a:defRPr>
            </a:lvl4pPr>
            <a:lvl5pPr>
              <a:defRPr>
                <a:solidFill>
                  <a:schemeClr val="accent4">
                    <a:lumMod val="1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6575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347787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-15240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8435889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838200"/>
            <a:ext cx="7696200" cy="838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828800"/>
            <a:ext cx="38862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91000" y="1828800"/>
            <a:ext cx="3733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0436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83820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657350"/>
            <a:ext cx="38862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2297112"/>
            <a:ext cx="3886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2625" y="1657350"/>
            <a:ext cx="3660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2625" y="2297112"/>
            <a:ext cx="3660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834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6163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523309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8558119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video" Target="NULL" TargetMode="Externa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5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838200"/>
            <a:ext cx="6172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Your Topic Goes Here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752600"/>
            <a:ext cx="6172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Your Subtopics Go Here</a:t>
            </a:r>
          </a:p>
          <a:p>
            <a:pPr lvl="1"/>
            <a:r>
              <a:rPr lang="en-US" smtClean="0"/>
              <a:t>A</a:t>
            </a:r>
          </a:p>
          <a:p>
            <a:pPr lvl="2"/>
            <a:r>
              <a:rPr lang="en-US" smtClean="0"/>
              <a:t>B</a:t>
            </a:r>
          </a:p>
          <a:p>
            <a:pPr lvl="3"/>
            <a:r>
              <a:rPr lang="en-US" smtClean="0"/>
              <a:t>C</a:t>
            </a:r>
          </a:p>
          <a:p>
            <a:pPr lvl="4"/>
            <a:r>
              <a:rPr lang="en-US" smtClean="0"/>
              <a:t>d</a:t>
            </a:r>
          </a:p>
          <a:p>
            <a:pPr lvl="2"/>
            <a:endParaRPr 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5E1D1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5E1D10"/>
          </a:solidFill>
          <a:latin typeface="Palatino Linotype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5E1D10"/>
          </a:solidFill>
          <a:latin typeface="Palatino Linotype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5E1D10"/>
          </a:solidFill>
          <a:latin typeface="Palatino Linotype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5E1D10"/>
          </a:solidFill>
          <a:latin typeface="Palatino Linotype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5E1D10"/>
          </a:solidFill>
          <a:latin typeface="Palatino Linotype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5E1D10"/>
          </a:solidFill>
          <a:latin typeface="Palatino Linotype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5E1D10"/>
          </a:solidFill>
          <a:latin typeface="Palatino Linotype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5E1D10"/>
          </a:solidFill>
          <a:latin typeface="Palatino Linotype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imes New Roman" pitchFamily="18" charset="0"/>
          <a:cs typeface="Times New Roman" pitchFamily="18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Times New Roman" pitchFamily="18" charset="0"/>
          <a:cs typeface="Times New Roman" pitchFamily="18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Times New Roman" pitchFamily="18" charset="0"/>
          <a:cs typeface="Times New Roman" pitchFamily="18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Times New Roman" pitchFamily="18" charset="0"/>
          <a:cs typeface="Times New Roman" pitchFamily="18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600" y="76200"/>
            <a:ext cx="7239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1403874"/>
            <a:ext cx="86868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4256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68D13-5EF5-42B0-A8BE-ADA17887028F}" type="datetimeFigureOut">
              <a:rPr lang="en-US" smtClean="0"/>
              <a:pPr/>
              <a:t>6/30/2020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73732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C8AA99-7238-42D3-B68A-A4E1B56FEE7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Glowing tech background 3d ,LO2.wmv">
            <a:hlinkClick r:id="" action="ppaction://media"/>
          </p:cNvPr>
          <p:cNvPicPr>
            <a:picLocks noChangeAspect="1"/>
          </p:cNvPicPr>
          <p:nvPr>
            <a:videoFile r:link="rId13"/>
            <p:extLst>
              <p:ext uri="{DAA4B4D4-6D71-4841-9C94-3DE7FCFB9230}">
                <p14:media xmlns:p14="http://schemas.microsoft.com/office/powerpoint/2010/main"/>
              </p:ext>
            </p:extLst>
          </p:nvPr>
        </p:nvPicPr>
        <p:blipFill rotWithShape="1">
          <a:blip r:embed="rId15" cstate="print"/>
          <a:srcRect l="25555" r="7778"/>
          <a:stretch/>
        </p:blipFill>
        <p:spPr>
          <a:xfrm>
            <a:off x="7239000" y="152400"/>
            <a:ext cx="1600200" cy="1600200"/>
          </a:xfrm>
          <a:prstGeom prst="roundRect">
            <a:avLst>
              <a:gd name="adj" fmla="val 18055"/>
            </a:avLst>
          </a:prstGeom>
          <a:ln>
            <a:noFill/>
          </a:ln>
          <a:effectLst/>
          <a:scene3d>
            <a:camera prst="perspectiveRelaxed" fov="7200000">
              <a:rot lat="23995" lon="3210004" rev="21299988"/>
            </a:camera>
            <a:lightRig rig="chilly" dir="t">
              <a:rot lat="0" lon="0" rev="0"/>
            </a:lightRig>
          </a:scene3d>
          <a:sp3d extrusionH="254000" prstMaterial="powder">
            <a:bevelT w="0" h="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4116082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486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</p:childTnLst>
        </p:cTn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4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1214422"/>
            <a:ext cx="7851648" cy="1828800"/>
          </a:xfrm>
        </p:spPr>
        <p:txBody>
          <a:bodyPr>
            <a:noAutofit/>
          </a:bodyPr>
          <a:lstStyle/>
          <a:p>
            <a:pPr algn="ctr"/>
            <a:r>
              <a:rPr lang="ru-RU" sz="4800" dirty="0" err="1" smtClean="0">
                <a:effectLst/>
                <a:latin typeface="Times New Roman" pitchFamily="18" charset="0"/>
                <a:cs typeface="Times New Roman" pitchFamily="18" charset="0"/>
              </a:rPr>
              <a:t>Коучинг</a:t>
            </a:r>
            <a:r>
              <a:rPr lang="ru-RU" sz="48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>
                <a:effectLst/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4800" dirty="0" smtClean="0">
                <a:effectLst/>
                <a:latin typeface="Times New Roman" pitchFamily="18" charset="0"/>
                <a:cs typeface="Times New Roman" pitchFamily="18" charset="0"/>
              </a:rPr>
              <a:t>консалтинг </a:t>
            </a:r>
            <a:r>
              <a:rPr lang="ru-RU" sz="4800" dirty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800" dirty="0">
                <a:effectLst/>
                <a:latin typeface="Times New Roman" pitchFamily="18" charset="0"/>
                <a:cs typeface="Times New Roman" pitchFamily="18" charset="0"/>
              </a:rPr>
              <a:t>«Инновационные технологии в условиях открытого образования»</a:t>
            </a:r>
            <a:br>
              <a:rPr lang="ru-RU" sz="4800" dirty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48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Шашкова\Мои документы\Мои рисунки\4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4725144"/>
            <a:ext cx="1484671" cy="1142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9735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57166"/>
            <a:ext cx="7239000" cy="1143000"/>
          </a:xfrm>
        </p:spPr>
        <p:txBody>
          <a:bodyPr>
            <a:noAutofit/>
          </a:bodyPr>
          <a:lstStyle/>
          <a:p>
            <a:pPr lvl="0" algn="ctr"/>
            <a:r>
              <a:rPr lang="ru-RU" sz="3600" b="1" dirty="0"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Информационно – </a:t>
            </a:r>
            <a:r>
              <a:rPr lang="ru-RU" sz="3600" b="1" dirty="0" smtClean="0"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коммуникационные технологии -</a:t>
            </a:r>
            <a:r>
              <a:rPr lang="ru-RU" sz="3600" dirty="0"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effectLst>
                <a:reflection blurRad="6350" stA="55000" endA="300" endPos="45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использование компьютерной техники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и телекоммуникационных средств для реализации информационных процессов с целью оперативной и эффективной работы с информацией на законных основаниях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ct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(Н.И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 Комарова, кандидат социологических наук, сотрудник научно-исследовательский институт столичного образования (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НИИСО)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D:\С комп\Манакова Е.В раб стол\Ветюгова Н.А\рис1\школа\5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4869159"/>
            <a:ext cx="1800201" cy="1745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0030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ctr"/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Интерактивные технологии 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обучения</a:t>
            </a:r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000" b="1" dirty="0">
                <a:latin typeface="Times New Roman" pitchFamily="18" charset="0"/>
                <a:cs typeface="Times New Roman" pitchFamily="18" charset="0"/>
              </a:rPr>
            </a:br>
            <a:endParaRPr lang="ru-RU" sz="3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5720" y="1857364"/>
            <a:ext cx="8686800" cy="4876800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Технологии интерактивного обучения рассматриваются как способы усвоения знаний, формирования умений и навыков в процессе взаимоотношений и взаимодействий педагога и обучаемого как субъектов учебной деятельности. </a:t>
            </a:r>
          </a:p>
        </p:txBody>
      </p:sp>
      <p:pic>
        <p:nvPicPr>
          <p:cNvPr id="2050" name="Picture 2" descr="C:\Documents and Settings\Шашкова\Мои документы\Мои рисунки\5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3751743"/>
            <a:ext cx="2808312" cy="2846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6402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ормы и методы технологии </a:t>
            </a:r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интерактивного </a:t>
            </a:r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обучения</a:t>
            </a:r>
            <a:endParaRPr lang="ru-RU" sz="3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Проблемная лекция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Семинар-диспут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Учебная дискуссия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Стажировка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 выполнением должностной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роли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Имитационный тренинг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Игровое проектирование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Деловая игра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Метод изучения ситуаций (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case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study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Контекстное обучение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C:\Documents and Settings\User\Рабочий стол\Семенова\род собрание 02.03\фото\_______20111205_13292870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30637" y="3717032"/>
            <a:ext cx="2729194" cy="2031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9826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абличка 7"/>
          <p:cNvSpPr/>
          <p:nvPr/>
        </p:nvSpPr>
        <p:spPr>
          <a:xfrm>
            <a:off x="198499" y="3284984"/>
            <a:ext cx="1872208" cy="576064"/>
          </a:xfrm>
          <a:prstGeom prst="plaqu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Бинарный урок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Табличка 8"/>
          <p:cNvSpPr/>
          <p:nvPr/>
        </p:nvSpPr>
        <p:spPr>
          <a:xfrm>
            <a:off x="899592" y="4081670"/>
            <a:ext cx="1944216" cy="576064"/>
          </a:xfrm>
          <a:prstGeom prst="plaqu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Диспут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Табличка 9"/>
          <p:cNvSpPr/>
          <p:nvPr/>
        </p:nvSpPr>
        <p:spPr>
          <a:xfrm>
            <a:off x="185361" y="4864947"/>
            <a:ext cx="1872208" cy="576064"/>
          </a:xfrm>
          <a:prstGeom prst="plaqu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Блицтурнир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Табличка 10"/>
          <p:cNvSpPr/>
          <p:nvPr/>
        </p:nvSpPr>
        <p:spPr>
          <a:xfrm>
            <a:off x="899592" y="5661248"/>
            <a:ext cx="1944216" cy="576064"/>
          </a:xfrm>
          <a:prstGeom prst="plaqu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Блицинтервью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Табличка 11"/>
          <p:cNvSpPr/>
          <p:nvPr/>
        </p:nvSpPr>
        <p:spPr>
          <a:xfrm>
            <a:off x="198499" y="1750815"/>
            <a:ext cx="1872208" cy="576064"/>
          </a:xfrm>
          <a:prstGeom prst="plaqu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Карусель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Табличка 13"/>
          <p:cNvSpPr/>
          <p:nvPr/>
        </p:nvSpPr>
        <p:spPr>
          <a:xfrm>
            <a:off x="827584" y="2490353"/>
            <a:ext cx="1872208" cy="576064"/>
          </a:xfrm>
          <a:prstGeom prst="plaqu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Снежный ком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4067944" y="2040118"/>
            <a:ext cx="1872208" cy="57352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Брейн-стормин</a:t>
            </a:r>
            <a:r>
              <a:rPr lang="ru-RU" dirty="0" err="1" smtClean="0"/>
              <a:t>г</a:t>
            </a:r>
            <a:endParaRPr lang="ru-RU" dirty="0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3058287" y="2711463"/>
            <a:ext cx="1872208" cy="57352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Броуновское движение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4119824" y="3366641"/>
            <a:ext cx="1872208" cy="57352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Выбери позицию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3131840" y="4028481"/>
            <a:ext cx="2016224" cy="84054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Метод эвристических вопросов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4153308" y="5046582"/>
            <a:ext cx="1872208" cy="57352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Микрофон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3126894" y="5804250"/>
            <a:ext cx="1872208" cy="57352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Пресс </a:t>
            </a:r>
          </a:p>
          <a:p>
            <a:pPr algn="ctr"/>
            <a:endParaRPr lang="ru-RU" dirty="0"/>
          </a:p>
        </p:txBody>
      </p:sp>
      <p:sp>
        <p:nvSpPr>
          <p:cNvPr id="34" name="Овал 33"/>
          <p:cNvSpPr/>
          <p:nvPr/>
        </p:nvSpPr>
        <p:spPr>
          <a:xfrm>
            <a:off x="6426206" y="2891306"/>
            <a:ext cx="2016224" cy="787355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Веббинг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Овал 34"/>
          <p:cNvSpPr/>
          <p:nvPr/>
        </p:nvSpPr>
        <p:spPr>
          <a:xfrm>
            <a:off x="7020272" y="4051523"/>
            <a:ext cx="2016224" cy="796301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Кто больше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Блок-схема: решение 37"/>
          <p:cNvSpPr/>
          <p:nvPr/>
        </p:nvSpPr>
        <p:spPr>
          <a:xfrm>
            <a:off x="249975" y="692696"/>
            <a:ext cx="2808312" cy="864096"/>
          </a:xfrm>
          <a:prstGeom prst="flowChartDecision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Формы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Блок-схема: решение 46"/>
          <p:cNvSpPr/>
          <p:nvPr/>
        </p:nvSpPr>
        <p:spPr>
          <a:xfrm>
            <a:off x="3166268" y="1011138"/>
            <a:ext cx="2845892" cy="864096"/>
          </a:xfrm>
          <a:prstGeom prst="flowChartDecision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Методы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Блок-схема: решение 47"/>
          <p:cNvSpPr/>
          <p:nvPr/>
        </p:nvSpPr>
        <p:spPr>
          <a:xfrm>
            <a:off x="6012160" y="1890993"/>
            <a:ext cx="2844316" cy="871772"/>
          </a:xfrm>
          <a:prstGeom prst="flowChartDecision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Приемы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843808" y="116632"/>
            <a:ext cx="550997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Из словаря интерактивного обучения </a:t>
            </a:r>
          </a:p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Пометун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О.С., Пироженко Л.В.)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878485">
            <a:off x="6427222" y="5111392"/>
            <a:ext cx="1884086" cy="1402440"/>
          </a:xfrm>
          <a:prstGeom prst="ellipse">
            <a:avLst/>
          </a:prstGeom>
          <a:noFill/>
          <a:ln w="12700">
            <a:solidFill>
              <a:schemeClr val="accent1"/>
            </a:solidFill>
            <a:miter lim="800000"/>
            <a:headEnd/>
            <a:tailEnd/>
          </a:ln>
          <a:effectLst>
            <a:reflection blurRad="6350" stA="50000" endA="300" endPos="5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551691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1214422"/>
            <a:ext cx="7851648" cy="1828800"/>
          </a:xfrm>
        </p:spPr>
        <p:txBody>
          <a:bodyPr>
            <a:noAutofit/>
          </a:bodyPr>
          <a:lstStyle/>
          <a:p>
            <a:pPr algn="ctr"/>
            <a:r>
              <a:rPr lang="ru-RU" sz="4800" dirty="0" err="1" smtClean="0">
                <a:effectLst/>
                <a:latin typeface="Times New Roman" pitchFamily="18" charset="0"/>
                <a:cs typeface="Times New Roman" pitchFamily="18" charset="0"/>
              </a:rPr>
              <a:t>Коучинг</a:t>
            </a:r>
            <a:r>
              <a:rPr lang="ru-RU" sz="48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>
                <a:effectLst/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4800" dirty="0" smtClean="0">
                <a:effectLst/>
                <a:latin typeface="Times New Roman" pitchFamily="18" charset="0"/>
                <a:cs typeface="Times New Roman" pitchFamily="18" charset="0"/>
              </a:rPr>
              <a:t>консалтинг </a:t>
            </a:r>
            <a:r>
              <a:rPr lang="ru-RU" sz="4800" dirty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800" dirty="0">
                <a:effectLst/>
                <a:latin typeface="Times New Roman" pitchFamily="18" charset="0"/>
                <a:cs typeface="Times New Roman" pitchFamily="18" charset="0"/>
              </a:rPr>
              <a:t>«Инновационные технологии в условиях открытого образования»</a:t>
            </a:r>
            <a:br>
              <a:rPr lang="ru-RU" sz="4800" dirty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48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Шашкова\Мои документы\Мои рисунки\4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4725144"/>
            <a:ext cx="1484671" cy="1142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0992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«Методический десант»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700808"/>
            <a:ext cx="8686800" cy="4876800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Методический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тренинг на тему: Продуктивное учение в условиях открытого образования: инновационная позиция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учителя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Фестиваль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мастер-классов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Виртуальная выставка «Панорама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методических находок 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идей»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Интерактивный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семинар по теме: Формирование ключевых компетентностей обучающихся с использованием метода изучения ситуаций (кейс-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стади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D:\С комп\Манакова Е.В раб стол\Ветюгова Н.А\рис1\школа\blueguestbook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0272" y="5445224"/>
            <a:ext cx="1343025" cy="99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7395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143116"/>
            <a:ext cx="8229600" cy="1143000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60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 descr="D:\С комп\Манакова Е.В раб стол\Ветюгова Н.А\рис1\школа\4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4005064"/>
            <a:ext cx="2016224" cy="1790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5175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412776"/>
            <a:ext cx="7776864" cy="4867898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marL="0" indent="0"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1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«Ключевая </a:t>
            </a:r>
            <a:r>
              <a:rPr lang="ru-RU" sz="31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 инновационного развития </a:t>
            </a:r>
            <a:r>
              <a:rPr lang="ru-RU" sz="31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-  </a:t>
            </a:r>
            <a:r>
              <a:rPr lang="ru-RU" sz="31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создание условий  для формирования у граждан компетенций инновационной деятельности, </a:t>
            </a:r>
            <a:r>
              <a:rPr lang="ru-RU" sz="31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компетенций </a:t>
            </a:r>
            <a:r>
              <a:rPr lang="ru-RU" sz="31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«инновационного человека» как субъекта всех инновационных </a:t>
            </a:r>
            <a:r>
              <a:rPr lang="ru-RU" sz="31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преобразований.</a:t>
            </a:r>
          </a:p>
          <a:p>
            <a:pPr marL="0" indent="0" algn="just">
              <a:buNone/>
            </a:pPr>
            <a:r>
              <a:rPr lang="ru-RU" sz="31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«Инновационный человек» – гражданин, который должен стать адаптивным к постоянным изменениям: в собственной жизни, в экономическом развитии, в развитии науки и технологий, – активным инициатором и производителем этих </a:t>
            </a:r>
            <a:r>
              <a:rPr lang="ru-RU" sz="31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изменений».</a:t>
            </a:r>
            <a:endParaRPr lang="ru-RU" sz="31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 </a:t>
            </a:r>
            <a:r>
              <a:rPr lang="ru-RU" sz="22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стратегии инновационного </a:t>
            </a: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развития</a:t>
            </a:r>
          </a:p>
          <a:p>
            <a:pPr marL="0" indent="0" algn="r">
              <a:buNone/>
            </a:pP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Российской Федерации на период до  </a:t>
            </a: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2020 года</a:t>
            </a:r>
            <a:endParaRPr lang="ru-RU" sz="22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3606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403874"/>
            <a:ext cx="7848872" cy="48768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 algn="just"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«Перед </a:t>
            </a:r>
            <a:r>
              <a:rPr lang="ru-RU" sz="30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муниципальной системой образования стоит проблема целенаправленного формирования у обучающихся и воспитанников учебных и жизненных компетентностей,  позволяющих им быть конкурентоспособными в современных </a:t>
            </a:r>
            <a:r>
              <a:rPr lang="ru-RU" sz="3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практиках».</a:t>
            </a:r>
          </a:p>
          <a:p>
            <a:pPr marL="0" indent="0" algn="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 концепции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долгосрочной муниципальной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целевой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программы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Развитие муниципальной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системы образования города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Салехарда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2012-2016 годы».</a:t>
            </a:r>
          </a:p>
          <a:p>
            <a:pPr marL="0" indent="0"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2319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403874"/>
            <a:ext cx="7992888" cy="48768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«Идеология </a:t>
            </a:r>
            <a:r>
              <a:rPr lang="ru-RU" sz="26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открытого образования </a:t>
            </a:r>
            <a:endParaRPr lang="ru-RU" sz="26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sz="26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идеология программы развития муниципальной образовательной системы, необходима для того, чтобы обеспечить:</a:t>
            </a:r>
          </a:p>
          <a:p>
            <a:pPr marL="0" indent="0" algn="just">
              <a:buNone/>
            </a:pPr>
            <a:r>
              <a:rPr lang="ru-RU" sz="26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— формирование у обучающихся набора ключевых компетентностей, делающих их конкурентоспособными в разнотипных ситуациях деятельности и </a:t>
            </a:r>
            <a:r>
              <a:rPr lang="ru-RU" sz="2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коммуникации».</a:t>
            </a:r>
          </a:p>
          <a:p>
            <a:pPr marL="0" indent="0" algn="r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Из концепции долгосрочной муниципальной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целевой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программы «Развитие муниципальной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системы</a:t>
            </a:r>
          </a:p>
          <a:p>
            <a:pPr marL="0" indent="0" algn="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образования города Салехарда на 2012-2016 годы».</a:t>
            </a:r>
          </a:p>
          <a:p>
            <a:pPr marL="0" indent="0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3706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0"/>
            <a:ext cx="8229600" cy="578054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Инновационные технологии  обучения:</a:t>
            </a:r>
            <a:endParaRPr lang="en-US" sz="4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4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D:\С комп\Манакова Е.В раб стол\Ветюгова Н.А\рис1\школа\9_кл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69298" y="2492896"/>
            <a:ext cx="1724025" cy="2352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843587239"/>
              </p:ext>
            </p:extLst>
          </p:nvPr>
        </p:nvGraphicFramePr>
        <p:xfrm>
          <a:off x="0" y="1412776"/>
          <a:ext cx="8532440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175746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229600" cy="1080120"/>
          </a:xfrm>
        </p:spPr>
        <p:txBody>
          <a:bodyPr>
            <a:noAutofit/>
          </a:bodyPr>
          <a:lstStyle/>
          <a:p>
            <a:pPr lvl="0" algn="ctr"/>
            <a:r>
              <a:rPr lang="ru-RU" b="1" dirty="0" smtClean="0"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Технология </a:t>
            </a:r>
            <a:r>
              <a:rPr lang="ru-RU" b="1" dirty="0"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проектного </a:t>
            </a:r>
            <a:r>
              <a:rPr lang="ru-RU" b="1" dirty="0" smtClean="0"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обучения </a:t>
            </a:r>
            <a:r>
              <a:rPr lang="ru-RU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596" y="2143116"/>
            <a:ext cx="8229600" cy="455520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альтернативная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технология,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противопоставляется классно-урочной системе, при которой не даются готовые знания, а используется технология защиты индивидуальных проектов. </a:t>
            </a:r>
          </a:p>
        </p:txBody>
      </p:sp>
    </p:spTree>
    <p:extLst>
      <p:ext uri="{BB962C8B-B14F-4D97-AF65-F5344CB8AC3E}">
        <p14:creationId xmlns:p14="http://schemas.microsoft.com/office/powerpoint/2010/main" val="782570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8600" y="642918"/>
            <a:ext cx="8686800" cy="5637756"/>
          </a:xfrm>
        </p:spPr>
        <p:txBody>
          <a:bodyPr/>
          <a:lstStyle/>
          <a:p>
            <a:pPr marL="0" indent="0">
              <a:buNone/>
            </a:pPr>
            <a:r>
              <a:rPr lang="ru-RU" sz="3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Учитель </a:t>
            </a:r>
            <a:r>
              <a:rPr lang="ru-RU" sz="3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- куратор </a:t>
            </a:r>
            <a:r>
              <a:rPr lang="ru-RU" sz="3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или </a:t>
            </a:r>
            <a:r>
              <a:rPr lang="ru-RU" sz="3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консультант:</a:t>
            </a:r>
            <a:endParaRPr lang="en-US" sz="3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3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3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1907704" y="1628800"/>
            <a:ext cx="5760640" cy="64807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помогает обучаемым в поиске источников</a:t>
            </a:r>
            <a:endParaRPr lang="ru-RU" sz="2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93382" y="2644708"/>
            <a:ext cx="5760640" cy="64807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 является источником информации</a:t>
            </a:r>
            <a:endParaRPr lang="ru-RU" sz="2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051720" y="3636676"/>
            <a:ext cx="5760640" cy="64807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поддерживает и поощряет 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учащихся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34059" y="4581128"/>
            <a:ext cx="5760640" cy="64807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координирует и корректирует весь процесс</a:t>
            </a:r>
            <a:endParaRPr lang="ru-RU" sz="2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051720" y="5459298"/>
            <a:ext cx="5760640" cy="64807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поддерживает </a:t>
            </a:r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непрерывную обратную 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связь</a:t>
            </a:r>
            <a:endParaRPr lang="ru-RU" sz="20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pic>
        <p:nvPicPr>
          <p:cNvPr id="1026" name="Picture 2" descr="C:\Documents and Settings\User\Рабочий стол\Семенова\род собрание 02.03\фото\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4804" y="1412776"/>
            <a:ext cx="1529195" cy="1146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Documents and Settings\User\Рабочий стол\Семенова\род собрание 02.03\фото\_____20111025_124301007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070" y="2344131"/>
            <a:ext cx="1569516" cy="1168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Documents and Settings\User\Рабочий стол\Семенова\род собрание 02.03\фото\_____20111025_135385575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4804" y="5458471"/>
            <a:ext cx="1529195" cy="1138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2236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158" y="428604"/>
            <a:ext cx="8229600" cy="6240756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sz="4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Досуговые </a:t>
            </a:r>
            <a:r>
              <a:rPr lang="ru-RU" sz="4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проекты</a:t>
            </a:r>
            <a:r>
              <a:rPr lang="ru-RU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4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lnSpc>
                <a:spcPct val="170000"/>
              </a:lnSpc>
              <a:buNone/>
            </a:pPr>
            <a:r>
              <a:rPr lang="ru-RU" sz="4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Каникулярный проект </a:t>
            </a:r>
          </a:p>
          <a:p>
            <a:pPr algn="ctr">
              <a:lnSpc>
                <a:spcPct val="170000"/>
              </a:lnSpc>
              <a:buFontTx/>
              <a:buChar char="-"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определенный 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документ, в котором описывается с разной степенью точности и в разных масштабах процедура создания и действия педагогических систем, процессов, ситуаций, развивающихся и функционирующих в каникулярное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время </a:t>
            </a:r>
          </a:p>
          <a:p>
            <a:pPr algn="ctr">
              <a:lnSpc>
                <a:spcPct val="170000"/>
              </a:lnSpc>
              <a:buFontTx/>
              <a:buChar char="-"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(программа 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деятельности загородного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лагеря, концепция 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воспитательной работы школы в каникулярное время, сценарий какой-либо педагогической акции,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события, план 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работы на смену, положение о детском фестивале и др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.)</a:t>
            </a:r>
            <a:endParaRPr lang="ru-RU" sz="26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6003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824558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Досуговые </a:t>
            </a:r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проекты 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3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Квест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-проект 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дна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из форм организации игрового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пространства, с целью объединения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опыта участников для постановки творческой задачи, выбора методов ее реализации и преодоления трудностей, возникающих в процессе ее решения. </a:t>
            </a:r>
          </a:p>
        </p:txBody>
      </p:sp>
    </p:spTree>
    <p:extLst>
      <p:ext uri="{BB962C8B-B14F-4D97-AF65-F5344CB8AC3E}">
        <p14:creationId xmlns:p14="http://schemas.microsoft.com/office/powerpoint/2010/main" val="490319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ncomplete_network">
  <a:themeElements>
    <a:clrScheme name="Custom Design 7">
      <a:dk1>
        <a:srgbClr val="5C1F00"/>
      </a:dk1>
      <a:lt1>
        <a:srgbClr val="FFFFFF"/>
      </a:lt1>
      <a:dk2>
        <a:srgbClr val="800000"/>
      </a:dk2>
      <a:lt2>
        <a:srgbClr val="DFD293"/>
      </a:lt2>
      <a:accent1>
        <a:srgbClr val="CC3300"/>
      </a:accent1>
      <a:accent2>
        <a:srgbClr val="BE7960"/>
      </a:accent2>
      <a:accent3>
        <a:srgbClr val="C0AAAA"/>
      </a:accent3>
      <a:accent4>
        <a:srgbClr val="DADADA"/>
      </a:accent4>
      <a:accent5>
        <a:srgbClr val="E2ADAA"/>
      </a:accent5>
      <a:accent6>
        <a:srgbClr val="AC6D56"/>
      </a:accent6>
      <a:hlink>
        <a:srgbClr val="FFFF99"/>
      </a:hlink>
      <a:folHlink>
        <a:srgbClr val="D3A219"/>
      </a:folHlink>
    </a:clrScheme>
    <a:fontScheme name="Custom Design">
      <a:majorFont>
        <a:latin typeface="Palatino Linotype"/>
        <a:ea typeface=""/>
        <a:cs typeface=""/>
      </a:majorFont>
      <a:minorFont>
        <a:latin typeface="Palatino Linotype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TS010336798</Template>
  <TotalTime>554</TotalTime>
  <Words>374</Words>
  <Application>Microsoft Office PowerPoint</Application>
  <PresentationFormat>Экран (4:3)</PresentationFormat>
  <Paragraphs>94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16</vt:i4>
      </vt:variant>
    </vt:vector>
  </HeadingPairs>
  <TitlesOfParts>
    <vt:vector size="18" baseType="lpstr">
      <vt:lpstr>incomplete_network</vt:lpstr>
      <vt:lpstr>Тема Office</vt:lpstr>
      <vt:lpstr>Коучинг – консалтинг  «Инновационные технологии в условиях открытого образования» </vt:lpstr>
      <vt:lpstr>Презентация PowerPoint</vt:lpstr>
      <vt:lpstr>Презентация PowerPoint</vt:lpstr>
      <vt:lpstr>Презентация PowerPoint</vt:lpstr>
      <vt:lpstr>Презентация PowerPoint</vt:lpstr>
      <vt:lpstr>Технология проектного обучения -  </vt:lpstr>
      <vt:lpstr>Презентация PowerPoint</vt:lpstr>
      <vt:lpstr>Презентация PowerPoint</vt:lpstr>
      <vt:lpstr>Презентация PowerPoint</vt:lpstr>
      <vt:lpstr>Информационно – коммуникационные технологии - </vt:lpstr>
      <vt:lpstr>Интерактивные технологии обучения </vt:lpstr>
      <vt:lpstr>Формы и методы технологии интерактивного  обучения</vt:lpstr>
      <vt:lpstr>Презентация PowerPoint</vt:lpstr>
      <vt:lpstr>Коучинг – консалтинг  «Инновационные технологии в условиях открытого образования» </vt:lpstr>
      <vt:lpstr> «Методический десант» </vt:lpstr>
      <vt:lpstr>Спасибо за внимание!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50</cp:revision>
  <dcterms:created xsi:type="dcterms:W3CDTF">2012-02-19T08:56:25Z</dcterms:created>
  <dcterms:modified xsi:type="dcterms:W3CDTF">2020-06-30T16:58:41Z</dcterms:modified>
</cp:coreProperties>
</file>