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14" r:id="rId2"/>
    <p:sldId id="393" r:id="rId3"/>
    <p:sldId id="418" r:id="rId4"/>
    <p:sldId id="420" r:id="rId5"/>
    <p:sldId id="444" r:id="rId6"/>
    <p:sldId id="421" r:id="rId7"/>
    <p:sldId id="422" r:id="rId8"/>
    <p:sldId id="446" r:id="rId9"/>
    <p:sldId id="441" r:id="rId10"/>
    <p:sldId id="442" r:id="rId11"/>
    <p:sldId id="439" r:id="rId12"/>
    <p:sldId id="437" r:id="rId13"/>
    <p:sldId id="423" r:id="rId14"/>
    <p:sldId id="426" r:id="rId15"/>
    <p:sldId id="427" r:id="rId16"/>
    <p:sldId id="448" r:id="rId17"/>
    <p:sldId id="428" r:id="rId18"/>
    <p:sldId id="429" r:id="rId19"/>
    <p:sldId id="438" r:id="rId20"/>
    <p:sldId id="430" r:id="rId21"/>
    <p:sldId id="431" r:id="rId22"/>
    <p:sldId id="445" r:id="rId23"/>
    <p:sldId id="432" r:id="rId24"/>
    <p:sldId id="443" r:id="rId25"/>
    <p:sldId id="440" r:id="rId26"/>
    <p:sldId id="434" r:id="rId27"/>
    <p:sldId id="449" r:id="rId28"/>
    <p:sldId id="436" r:id="rId29"/>
    <p:sldId id="415" r:id="rId30"/>
    <p:sldId id="323" r:id="rId31"/>
  </p:sldIdLst>
  <p:sldSz cx="9144000" cy="6858000" type="screen4x3"/>
  <p:notesSz cx="6858000" cy="9144000"/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036" autoAdjust="0"/>
    <p:restoredTop sz="98894" autoAdjust="0"/>
  </p:normalViewPr>
  <p:slideViewPr>
    <p:cSldViewPr>
      <p:cViewPr varScale="1">
        <p:scale>
          <a:sx n="100" d="100"/>
          <a:sy n="100" d="100"/>
        </p:scale>
        <p:origin x="-90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98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912D0F4-C10E-498D-AA4C-0C1170BDC5DB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5B5AF9-F107-4DDE-ADDF-F54F9D345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1323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4600F-53E0-42AC-84CD-E12E6C30CF40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C727D-7A64-45F3-8907-F3215182F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A2906-E739-4357-850B-79BDBE4FD3A9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58755-AE9F-4879-AF9B-58F05DBEE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49212-7098-44EB-8FCB-55EE0488FD4E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C584B-171C-4160-909D-8D7CCD3D2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CF79A-049A-4843-9E64-FCDD0DE3C29F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7AD8-D07B-434E-A295-B92CB1582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7144C-52EA-4D74-B7DE-68802E729428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8F719-F557-4BA9-B4A6-5CF1AD1A4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8D928-397C-4A25-9B9E-108953B0E4A1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F2969-A5FA-4E56-9BB0-B0319D644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FCAE3-FAFF-43DF-8F63-F930B1A7B329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8140-E4BF-42DF-A13F-4B5682498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348F1-4D93-4085-B3E0-4BFDC113E061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C88A9-CB70-4402-B5F0-ED523ECB7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AA4F2-C9EB-46FB-93F5-84D8C9519D7D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0DC70-871B-45B9-B36F-0B2212ABD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A417E-379D-465A-B8E1-53B9C90A0167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ED1F-802B-4D8A-B7EB-D23FBD088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F8ADF-4CF9-4AF3-92D3-4B2E0DFBB83B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6F642-B81E-4AFD-B3F2-4051603B3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9111D4-ADF6-4F68-B324-76F5BCCC0041}" type="datetimeFigureOut">
              <a:rPr lang="ru-RU"/>
              <a:pPr>
                <a:defRPr/>
              </a:pPr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F0AB94-1C61-4CC0-A598-724E55100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915276" cy="557214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Проект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информационно - исследовательский, нравственно – патриотический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 детьми 5 – 7 лет</a:t>
            </a:r>
            <a:r>
              <a:rPr lang="ru-RU" sz="8000" b="1" dirty="0" smtClean="0">
                <a:solidFill>
                  <a:srgbClr val="FF0000"/>
                </a:solidFill>
              </a:rPr>
              <a:t/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«Моя Родина»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6215058"/>
            <a:ext cx="6200775" cy="6429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Подготовили Кудливская Ю.А., Лабунская С.С.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00132"/>
          </a:xfrm>
        </p:spPr>
        <p:txBody>
          <a:bodyPr/>
          <a:lstStyle/>
          <a:p>
            <a:r>
              <a:rPr lang="ru-RU" sz="2800" dirty="0" smtClean="0"/>
              <a:t>1 год – Тема: «Знакомство с народным творчеством России»</a:t>
            </a:r>
            <a:endParaRPr lang="ru-RU" sz="2800" dirty="0"/>
          </a:p>
        </p:txBody>
      </p:sp>
      <p:pic>
        <p:nvPicPr>
          <p:cNvPr id="10" name="Содержимое 9" descr="хохлома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282" y="3857628"/>
            <a:ext cx="5214974" cy="2810392"/>
          </a:xfrm>
        </p:spPr>
      </p:pic>
      <p:pic>
        <p:nvPicPr>
          <p:cNvPr id="11" name="Рисунок 10" descr="городец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1214422"/>
            <a:ext cx="3929090" cy="2500330"/>
          </a:xfrm>
          <a:prstGeom prst="rect">
            <a:avLst/>
          </a:prstGeom>
        </p:spPr>
      </p:pic>
      <p:pic>
        <p:nvPicPr>
          <p:cNvPr id="12" name="Рисунок 11" descr="хохлома.jpg"/>
          <p:cNvPicPr>
            <a:picLocks noChangeAspect="1"/>
          </p:cNvPicPr>
          <p:nvPr/>
        </p:nvPicPr>
        <p:blipFill>
          <a:blip r:embed="rId4" cstate="email">
            <a:lum bright="16000"/>
          </a:blip>
          <a:srcRect/>
          <a:stretch>
            <a:fillRect/>
          </a:stretch>
        </p:blipFill>
        <p:spPr>
          <a:xfrm>
            <a:off x="5572132" y="4143380"/>
            <a:ext cx="3429024" cy="2534487"/>
          </a:xfrm>
          <a:prstGeom prst="rect">
            <a:avLst/>
          </a:prstGeom>
        </p:spPr>
      </p:pic>
      <p:pic>
        <p:nvPicPr>
          <p:cNvPr id="14" name="Рисунок 13" descr="УТКА ГЖЕЛЬ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57752" y="1142984"/>
            <a:ext cx="4162485" cy="27146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/>
          <a:lstStyle/>
          <a:p>
            <a:r>
              <a:rPr lang="ru-RU" sz="2800" dirty="0" smtClean="0"/>
              <a:t>1 год – Тема: «Мы помним и гордимся»</a:t>
            </a:r>
            <a:endParaRPr lang="ru-RU" sz="2800" dirty="0"/>
          </a:p>
        </p:txBody>
      </p:sp>
      <p:pic>
        <p:nvPicPr>
          <p:cNvPr id="12" name="Содержимое 11" descr="возложение цветов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929322" y="1142984"/>
            <a:ext cx="3000396" cy="5219947"/>
          </a:xfrm>
        </p:spPr>
      </p:pic>
      <p:pic>
        <p:nvPicPr>
          <p:cNvPr id="15" name="Рисунок 14" descr="P_20190507_1103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1538" y="4500570"/>
            <a:ext cx="3810671" cy="2145408"/>
          </a:xfrm>
          <a:prstGeom prst="rect">
            <a:avLst/>
          </a:prstGeom>
        </p:spPr>
      </p:pic>
      <p:pic>
        <p:nvPicPr>
          <p:cNvPr id="6" name="Рисунок 5" descr="Рисунок1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928670"/>
            <a:ext cx="5143536" cy="322699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/>
          <a:lstStyle/>
          <a:p>
            <a:r>
              <a:rPr lang="ru-RU" sz="2800" dirty="0" smtClean="0"/>
              <a:t>1 год – Тема: «Они прославили Россию»</a:t>
            </a:r>
            <a:endParaRPr lang="ru-RU" sz="2800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3571876"/>
            <a:ext cx="3964893" cy="3143272"/>
          </a:xfrm>
        </p:spPr>
      </p:pic>
      <p:pic>
        <p:nvPicPr>
          <p:cNvPr id="5" name="Рисунок 4" descr="IMG_44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3500438"/>
            <a:ext cx="4286248" cy="3214686"/>
          </a:xfrm>
          <a:prstGeom prst="rect">
            <a:avLst/>
          </a:prstGeom>
        </p:spPr>
      </p:pic>
      <p:pic>
        <p:nvPicPr>
          <p:cNvPr id="6" name="Рисунок 5" descr="IMG_20190808_09215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5610748" y="785794"/>
            <a:ext cx="3390376" cy="2643206"/>
          </a:xfrm>
          <a:prstGeom prst="rect">
            <a:avLst/>
          </a:prstGeom>
        </p:spPr>
      </p:pic>
      <p:pic>
        <p:nvPicPr>
          <p:cNvPr id="8" name="Рисунок 7" descr="Безымянный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0" y="714356"/>
            <a:ext cx="3612356" cy="268911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928670"/>
          </a:xfrm>
        </p:spPr>
        <p:txBody>
          <a:bodyPr/>
          <a:lstStyle/>
          <a:p>
            <a:r>
              <a:rPr lang="ru-RU" sz="2800" dirty="0" smtClean="0"/>
              <a:t>1 год: Викторина «Как хорошо ты знаешь свой город»</a:t>
            </a:r>
            <a:endParaRPr lang="ru-RU" sz="2800" dirty="0"/>
          </a:p>
        </p:txBody>
      </p:sp>
      <p:pic>
        <p:nvPicPr>
          <p:cNvPr id="4" name="Содержимое 3" descr="P_20200117_11322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143372" y="1500174"/>
            <a:ext cx="2857520" cy="4272673"/>
          </a:xfrm>
        </p:spPr>
      </p:pic>
      <p:pic>
        <p:nvPicPr>
          <p:cNvPr id="5" name="Рисунок 4" descr="IMG_424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928670"/>
            <a:ext cx="3760231" cy="2857520"/>
          </a:xfrm>
          <a:prstGeom prst="rect">
            <a:avLst/>
          </a:prstGeom>
        </p:spPr>
      </p:pic>
      <p:pic>
        <p:nvPicPr>
          <p:cNvPr id="9" name="Рисунок 8" descr="IMG-20200526-WA001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143768" y="4000504"/>
            <a:ext cx="1837350" cy="2714644"/>
          </a:xfrm>
          <a:prstGeom prst="rect">
            <a:avLst/>
          </a:prstGeom>
        </p:spPr>
      </p:pic>
      <p:pic>
        <p:nvPicPr>
          <p:cNvPr id="12" name="Рисунок 11" descr="IMG-20200526-WA001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143768" y="857232"/>
            <a:ext cx="1870372" cy="2000264"/>
          </a:xfrm>
          <a:prstGeom prst="rect">
            <a:avLst/>
          </a:prstGeom>
        </p:spPr>
      </p:pic>
      <p:pic>
        <p:nvPicPr>
          <p:cNvPr id="8" name="Рисунок 7" descr="Рисунок20 - копия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4214818"/>
            <a:ext cx="3507706" cy="242411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2800" dirty="0" smtClean="0"/>
              <a:t>1 год: ООД «Россия – Родина моя»</a:t>
            </a:r>
            <a:endParaRPr lang="ru-RU" sz="2800" dirty="0"/>
          </a:p>
        </p:txBody>
      </p:sp>
      <p:pic>
        <p:nvPicPr>
          <p:cNvPr id="6" name="Содержимое 5" descr="ПЛАСТИЛ ФЛАГ РОССИИ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72066" y="3500438"/>
            <a:ext cx="3788662" cy="3168641"/>
          </a:xfrm>
        </p:spPr>
      </p:pic>
      <p:pic>
        <p:nvPicPr>
          <p:cNvPr id="7" name="Рисунок 6" descr="Слушаем гим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071546"/>
            <a:ext cx="4429124" cy="2277408"/>
          </a:xfrm>
          <a:prstGeom prst="rect">
            <a:avLst/>
          </a:prstGeom>
        </p:spPr>
      </p:pic>
      <p:pic>
        <p:nvPicPr>
          <p:cNvPr id="8" name="Рисунок 7" descr="IMG_20200117_10003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3929066"/>
            <a:ext cx="4698776" cy="2647742"/>
          </a:xfrm>
          <a:prstGeom prst="rect">
            <a:avLst/>
          </a:prstGeom>
        </p:spPr>
      </p:pic>
      <p:pic>
        <p:nvPicPr>
          <p:cNvPr id="9" name="Рисунок 8" descr="IMG_424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1071546"/>
            <a:ext cx="4063015" cy="228103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800" dirty="0" smtClean="0"/>
              <a:t>2 год – Тема: «История России»</a:t>
            </a:r>
            <a:endParaRPr lang="ru-RU" sz="2800" dirty="0"/>
          </a:p>
        </p:txBody>
      </p:sp>
      <p:pic>
        <p:nvPicPr>
          <p:cNvPr id="7" name="Рисунок 6" descr="ИГРА на конях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1285860"/>
            <a:ext cx="4406817" cy="1905868"/>
          </a:xfrm>
          <a:prstGeom prst="rect">
            <a:avLst/>
          </a:prstGeom>
        </p:spPr>
      </p:pic>
      <p:pic>
        <p:nvPicPr>
          <p:cNvPr id="8" name="Рисунок 7" descr="РИСОВАНИЕ богатыр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3714752"/>
            <a:ext cx="4038628" cy="2857520"/>
          </a:xfrm>
          <a:prstGeom prst="rect">
            <a:avLst/>
          </a:prstGeom>
        </p:spPr>
      </p:pic>
      <p:pic>
        <p:nvPicPr>
          <p:cNvPr id="9" name="Содержимое 3" descr="БОГАТЫР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42844" y="1071546"/>
            <a:ext cx="4361539" cy="254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ГРА канат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4429132"/>
            <a:ext cx="4643470" cy="178778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/>
          <a:lstStyle/>
          <a:p>
            <a:r>
              <a:rPr lang="ru-RU" sz="2800" dirty="0" smtClean="0"/>
              <a:t>2 год – Тема: «Природа России»</a:t>
            </a:r>
            <a:endParaRPr lang="ru-RU" sz="2800" dirty="0"/>
          </a:p>
        </p:txBody>
      </p:sp>
      <p:pic>
        <p:nvPicPr>
          <p:cNvPr id="10" name="Рисунок 9" descr="IMG_20190927_09021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857232"/>
            <a:ext cx="4373729" cy="2857520"/>
          </a:xfrm>
          <a:prstGeom prst="rect">
            <a:avLst/>
          </a:prstGeom>
        </p:spPr>
      </p:pic>
      <p:pic>
        <p:nvPicPr>
          <p:cNvPr id="7" name="Рисунок 6" descr="Рисунок21 - коп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3216" y="928670"/>
            <a:ext cx="3925518" cy="2500330"/>
          </a:xfrm>
          <a:prstGeom prst="rect">
            <a:avLst/>
          </a:prstGeom>
        </p:spPr>
      </p:pic>
      <p:pic>
        <p:nvPicPr>
          <p:cNvPr id="8" name="Рисунок 7" descr="Рисунок22 - коп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4010514"/>
            <a:ext cx="4351764" cy="2480783"/>
          </a:xfrm>
          <a:prstGeom prst="rect">
            <a:avLst/>
          </a:prstGeom>
        </p:spPr>
      </p:pic>
      <p:pic>
        <p:nvPicPr>
          <p:cNvPr id="9" name="Рисунок 8" descr="Рисунок23 - коп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3920862"/>
            <a:ext cx="3857652" cy="257995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800" dirty="0" smtClean="0"/>
              <a:t>2 год – Тема: «Государственная символика»</a:t>
            </a:r>
            <a:endParaRPr lang="ru-RU" sz="2800" dirty="0"/>
          </a:p>
        </p:txBody>
      </p:sp>
      <p:pic>
        <p:nvPicPr>
          <p:cNvPr id="4" name="Содержимое 3" descr="ФЛАГ изучаем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000108"/>
            <a:ext cx="3393169" cy="2500330"/>
          </a:xfrm>
        </p:spPr>
      </p:pic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4203834"/>
            <a:ext cx="4343369" cy="2505595"/>
          </a:xfrm>
          <a:prstGeom prst="rect">
            <a:avLst/>
          </a:prstGeom>
        </p:spPr>
      </p:pic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3643314"/>
            <a:ext cx="3435728" cy="3071834"/>
          </a:xfrm>
          <a:prstGeom prst="rect">
            <a:avLst/>
          </a:prstGeom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5" cstate="email">
            <a:lum bright="20000"/>
          </a:blip>
          <a:stretch>
            <a:fillRect/>
          </a:stretch>
        </p:blipFill>
        <p:spPr>
          <a:xfrm>
            <a:off x="4071934" y="928670"/>
            <a:ext cx="4864956" cy="314327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/>
          <a:lstStyle/>
          <a:p>
            <a:r>
              <a:rPr lang="ru-RU" sz="2800" dirty="0" smtClean="0"/>
              <a:t>2 год – Тема: «Главные города России»</a:t>
            </a:r>
            <a:endParaRPr lang="ru-RU" sz="2800" dirty="0"/>
          </a:p>
        </p:txBody>
      </p:sp>
      <p:pic>
        <p:nvPicPr>
          <p:cNvPr id="4" name="Содержимое 3" descr="КРЕМЛ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357950" y="3857628"/>
            <a:ext cx="2624836" cy="2870915"/>
          </a:xfrm>
        </p:spPr>
      </p:pic>
      <p:pic>
        <p:nvPicPr>
          <p:cNvPr id="5" name="Рисунок 4" descr="IMG_476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4643438" y="785794"/>
            <a:ext cx="4357718" cy="2928957"/>
          </a:xfrm>
          <a:prstGeom prst="rect">
            <a:avLst/>
          </a:prstGeom>
        </p:spPr>
      </p:pic>
      <p:pic>
        <p:nvPicPr>
          <p:cNvPr id="7" name="Рисунок 6" descr="ООД МОСКВ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785794"/>
            <a:ext cx="4360100" cy="2939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42844" y="3857628"/>
            <a:ext cx="2645669" cy="2841645"/>
          </a:xfrm>
          <a:prstGeom prst="rect">
            <a:avLst/>
          </a:prstGeom>
        </p:spPr>
      </p:pic>
      <p:pic>
        <p:nvPicPr>
          <p:cNvPr id="9" name="Рисунок 8" descr="Кремль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00364" y="3857628"/>
            <a:ext cx="3120534" cy="28283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28992" y="785794"/>
            <a:ext cx="102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Москва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43438" y="785794"/>
            <a:ext cx="212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Санкт - Петербург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/>
          <a:lstStyle/>
          <a:p>
            <a:r>
              <a:rPr lang="ru-RU" sz="2800" dirty="0" smtClean="0"/>
              <a:t>2 год – Тема: «Жизнь и быт крестьян»</a:t>
            </a:r>
            <a:endParaRPr lang="ru-RU" sz="2800" dirty="0"/>
          </a:p>
        </p:txBody>
      </p:sp>
      <p:pic>
        <p:nvPicPr>
          <p:cNvPr id="11" name="Рисунок 10" descr="русскаяизб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1" y="4000504"/>
            <a:ext cx="4030447" cy="2658348"/>
          </a:xfrm>
          <a:prstGeom prst="rect">
            <a:avLst/>
          </a:prstGeom>
        </p:spPr>
      </p:pic>
      <p:pic>
        <p:nvPicPr>
          <p:cNvPr id="6" name="Рисунок 5" descr="IMG_557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86446" y="3704110"/>
            <a:ext cx="3143272" cy="2987211"/>
          </a:xfrm>
          <a:prstGeom prst="rect">
            <a:avLst/>
          </a:prstGeom>
        </p:spPr>
      </p:pic>
      <p:pic>
        <p:nvPicPr>
          <p:cNvPr id="8" name="Содержимое 7" descr="Рисунок24 - копия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20" y="928670"/>
            <a:ext cx="4837848" cy="2786082"/>
          </a:xfrm>
        </p:spPr>
      </p:pic>
      <p:pic>
        <p:nvPicPr>
          <p:cNvPr id="9" name="Рисунок 8" descr="Рисунок25 - коп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4032" y="928670"/>
            <a:ext cx="3018028" cy="242889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001156" cy="1500198"/>
          </a:xfrm>
        </p:spPr>
        <p:txBody>
          <a:bodyPr/>
          <a:lstStyle/>
          <a:p>
            <a:r>
              <a:rPr lang="ru-RU" sz="2800" b="1" dirty="0" smtClean="0"/>
              <a:t>Проблема: </a:t>
            </a:r>
            <a:r>
              <a:rPr lang="ru-RU" sz="3200" dirty="0" smtClean="0"/>
              <a:t>Формирования высших нравственных чувств, к которым относится чувство патриотизма – это сложный и многогранный процесс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857364"/>
            <a:ext cx="9001156" cy="485778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Актуальность: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Требования ФГОС ДО: необходимость</a:t>
            </a:r>
          </a:p>
          <a:p>
            <a:pPr>
              <a:buNone/>
            </a:pPr>
            <a:r>
              <a:rPr lang="ru-RU" dirty="0" smtClean="0"/>
              <a:t>формирования у детей дошкольного возраста</a:t>
            </a:r>
          </a:p>
          <a:p>
            <a:pPr>
              <a:buNone/>
            </a:pPr>
            <a:r>
              <a:rPr lang="ru-RU" dirty="0" smtClean="0"/>
              <a:t>первичных представлений о своей родине, как</a:t>
            </a:r>
          </a:p>
          <a:p>
            <a:pPr>
              <a:buNone/>
            </a:pPr>
            <a:r>
              <a:rPr lang="ru-RU" dirty="0" smtClean="0"/>
              <a:t>основе патриотизма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Дошкольный возраст наиболее благоприятный период  для становления личности будущего патриота своей Родины</a:t>
            </a:r>
            <a:endParaRPr lang="ru-RU" dirty="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68346"/>
          </a:xfrm>
        </p:spPr>
        <p:txBody>
          <a:bodyPr/>
          <a:lstStyle/>
          <a:p>
            <a:r>
              <a:rPr lang="ru-RU" sz="2800" dirty="0" smtClean="0"/>
              <a:t>2 год – Тема: «Достопримечательности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г. Наро - Фоминска»</a:t>
            </a:r>
            <a:endParaRPr lang="ru-RU" sz="2800" dirty="0"/>
          </a:p>
        </p:txBody>
      </p:sp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071546"/>
            <a:ext cx="4214842" cy="2852605"/>
          </a:xfrm>
          <a:prstGeom prst="rect">
            <a:avLst/>
          </a:prstGeom>
        </p:spPr>
      </p:pic>
      <p:pic>
        <p:nvPicPr>
          <p:cNvPr id="14" name="Рисунок 13" descr="МАША IMG-20200526-WA0008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00808" y="1000108"/>
            <a:ext cx="2464611" cy="3286148"/>
          </a:xfrm>
          <a:prstGeom prst="rect">
            <a:avLst/>
          </a:prstGeom>
        </p:spPr>
      </p:pic>
      <p:pic>
        <p:nvPicPr>
          <p:cNvPr id="15" name="Рисунок 14" descr="ПАВРК IMG-20200524-WA00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75545" y="3857628"/>
            <a:ext cx="2143123" cy="2857496"/>
          </a:xfrm>
          <a:prstGeom prst="rect">
            <a:avLst/>
          </a:prstGeom>
        </p:spPr>
      </p:pic>
      <p:pic>
        <p:nvPicPr>
          <p:cNvPr id="8" name="Рисунок 7" descr="Рисунок26 - коп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4197794"/>
            <a:ext cx="2928958" cy="239827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800" dirty="0" smtClean="0"/>
              <a:t>2 год – Тема: «Знаменитые люди России»</a:t>
            </a:r>
            <a:endParaRPr lang="ru-RU" sz="2800" dirty="0"/>
          </a:p>
        </p:txBody>
      </p:sp>
      <p:pic>
        <p:nvPicPr>
          <p:cNvPr id="7" name="Содержимое 6" descr="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714876" y="3643314"/>
            <a:ext cx="4265032" cy="3054353"/>
          </a:xfr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928670"/>
            <a:ext cx="4500594" cy="2723168"/>
          </a:xfrm>
          <a:prstGeom prst="rect">
            <a:avLst/>
          </a:prstGeom>
        </p:spPr>
      </p:pic>
      <p:pic>
        <p:nvPicPr>
          <p:cNvPr id="5" name="Рисунок 4" descr="Безымянный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843974"/>
            <a:ext cx="3929090" cy="2869719"/>
          </a:xfrm>
          <a:prstGeom prst="rect">
            <a:avLst/>
          </a:prstGeom>
        </p:spPr>
      </p:pic>
      <p:pic>
        <p:nvPicPr>
          <p:cNvPr id="6" name="Рисунок 5" descr="по сказкам пушкина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12778" y="928670"/>
            <a:ext cx="3654536" cy="257176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642942"/>
          </a:xfrm>
        </p:spPr>
        <p:txBody>
          <a:bodyPr/>
          <a:lstStyle/>
          <a:p>
            <a:r>
              <a:rPr lang="ru-RU" sz="2800" dirty="0" smtClean="0"/>
              <a:t>2 год – Тема: «Знакомимся с культурой, традициями и праздниками русского народа»</a:t>
            </a:r>
            <a:endParaRPr lang="ru-RU" sz="2800" dirty="0"/>
          </a:p>
        </p:txBody>
      </p:sp>
      <p:pic>
        <p:nvPicPr>
          <p:cNvPr id="6" name="Содержимое 5" descr="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86314" y="3799917"/>
            <a:ext cx="1785950" cy="2915231"/>
          </a:xfrm>
        </p:spPr>
      </p:pic>
      <p:pic>
        <p:nvPicPr>
          <p:cNvPr id="4" name="Содержимое 3" descr="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14282" y="3786190"/>
            <a:ext cx="3929090" cy="29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IMG-20200118-WA00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643438" y="1000108"/>
            <a:ext cx="4274615" cy="265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929454" y="3786190"/>
            <a:ext cx="1928826" cy="2909050"/>
          </a:xfrm>
          <a:prstGeom prst="rect">
            <a:avLst/>
          </a:prstGeom>
        </p:spPr>
      </p:pic>
      <p:pic>
        <p:nvPicPr>
          <p:cNvPr id="8" name="Рисунок 7" descr="10 а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14282" y="928669"/>
            <a:ext cx="3571900" cy="270429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96908"/>
          </a:xfrm>
        </p:spPr>
        <p:txBody>
          <a:bodyPr/>
          <a:lstStyle/>
          <a:p>
            <a:r>
              <a:rPr lang="ru-RU" sz="2800" dirty="0" smtClean="0"/>
              <a:t>2 год – Тема: «Знакомство с народным творчеством России»</a:t>
            </a:r>
            <a:endParaRPr lang="ru-RU" sz="2800" dirty="0"/>
          </a:p>
        </p:txBody>
      </p:sp>
      <p:pic>
        <p:nvPicPr>
          <p:cNvPr id="10" name="Содержимое 9" descr="IMG-20190418-WA00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398440" y="1142984"/>
            <a:ext cx="4602716" cy="2911477"/>
          </a:xfrm>
        </p:spPr>
      </p:pic>
      <p:pic>
        <p:nvPicPr>
          <p:cNvPr id="11" name="Рисунок 10" descr="матрешки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42844" y="1142984"/>
            <a:ext cx="4143404" cy="2896340"/>
          </a:xfrm>
          <a:prstGeom prst="rect">
            <a:avLst/>
          </a:prstGeom>
        </p:spPr>
      </p:pic>
      <p:pic>
        <p:nvPicPr>
          <p:cNvPr id="12" name="Рисунок 11" descr="матрешки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929322" y="4643446"/>
            <a:ext cx="3071802" cy="1848518"/>
          </a:xfrm>
          <a:prstGeom prst="rect">
            <a:avLst/>
          </a:prstGeom>
        </p:spPr>
      </p:pic>
      <p:pic>
        <p:nvPicPr>
          <p:cNvPr id="13" name="Рисунок 12" descr="Стеша в музее матрешек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42843" y="4286256"/>
            <a:ext cx="5551753" cy="242889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96908"/>
          </a:xfrm>
        </p:spPr>
        <p:txBody>
          <a:bodyPr/>
          <a:lstStyle/>
          <a:p>
            <a:r>
              <a:rPr lang="ru-RU" sz="2800" dirty="0" smtClean="0"/>
              <a:t>2 год – Тема: «Знакомство с народным творчеством России»</a:t>
            </a:r>
            <a:endParaRPr lang="ru-RU" sz="2800" dirty="0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429124" y="4000504"/>
            <a:ext cx="3524274" cy="2643206"/>
          </a:xfrm>
        </p:spPr>
      </p:pic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1000108"/>
            <a:ext cx="4135082" cy="2357454"/>
          </a:xfrm>
          <a:prstGeom prst="rect">
            <a:avLst/>
          </a:prstGeom>
        </p:spPr>
      </p:pic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58016" y="946108"/>
            <a:ext cx="2112915" cy="2911496"/>
          </a:xfrm>
          <a:prstGeom prst="rect">
            <a:avLst/>
          </a:prstGeom>
        </p:spPr>
      </p:pic>
      <p:pic>
        <p:nvPicPr>
          <p:cNvPr id="8" name="Рисунок 7" descr="filimonovskaya-igrushka-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flipH="1">
            <a:off x="428596" y="3786190"/>
            <a:ext cx="1857389" cy="292895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928694"/>
          </a:xfrm>
        </p:spPr>
        <p:txBody>
          <a:bodyPr/>
          <a:lstStyle/>
          <a:p>
            <a:r>
              <a:rPr lang="ru-RU" sz="2800" dirty="0" smtClean="0"/>
              <a:t>2 год – Тема: «Мы помним и гордимся. </a:t>
            </a:r>
            <a:br>
              <a:rPr lang="ru-RU" sz="2800" dirty="0" smtClean="0"/>
            </a:br>
            <a:r>
              <a:rPr lang="ru-RU" sz="2800" dirty="0" smtClean="0"/>
              <a:t>Улицы г. Наро – Фоминска, названные именами героев ВОВ»</a:t>
            </a:r>
            <a:endParaRPr lang="ru-RU" sz="2800" dirty="0"/>
          </a:p>
        </p:txBody>
      </p:sp>
      <p:pic>
        <p:nvPicPr>
          <p:cNvPr id="4" name="Содержимое 3" descr="IMG_20200117_1125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214942" y="1357299"/>
            <a:ext cx="3624156" cy="3042668"/>
          </a:xfrm>
        </p:spPr>
      </p:pic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5" y="1357299"/>
            <a:ext cx="3857651" cy="2891710"/>
          </a:xfrm>
          <a:prstGeom prst="rect">
            <a:avLst/>
          </a:prstGeom>
        </p:spPr>
      </p:pic>
      <p:pic>
        <p:nvPicPr>
          <p:cNvPr id="5" name="Рисунок 4" descr="Б1езымянный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0760" y="4500570"/>
            <a:ext cx="2786082" cy="21902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14678" y="5143512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«Альбом памяти»</a:t>
            </a:r>
            <a:endParaRPr lang="ru-RU" dirty="0"/>
          </a:p>
        </p:txBody>
      </p:sp>
      <p:pic>
        <p:nvPicPr>
          <p:cNvPr id="10" name="Рисунок 9" descr="Рисунок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1" y="4429132"/>
            <a:ext cx="2637711" cy="214314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642942"/>
          </a:xfrm>
        </p:spPr>
        <p:txBody>
          <a:bodyPr/>
          <a:lstStyle/>
          <a:p>
            <a:r>
              <a:rPr lang="ru-RU" sz="2800" dirty="0" smtClean="0"/>
              <a:t>2 год – Тема: «Мы помним и гордимся. </a:t>
            </a:r>
            <a:br>
              <a:rPr lang="ru-RU" sz="2800" dirty="0" smtClean="0"/>
            </a:br>
            <a:r>
              <a:rPr lang="ru-RU" sz="2800" dirty="0" smtClean="0"/>
              <a:t>Города – герои России»</a:t>
            </a:r>
            <a:endParaRPr lang="ru-RU" sz="2800" dirty="0"/>
          </a:p>
        </p:txBody>
      </p:sp>
      <p:pic>
        <p:nvPicPr>
          <p:cNvPr id="4" name="Содержимое 3" descr="ПЛАТИЛИН КРЕМЛЬ САЛЮТ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00760" y="1071546"/>
            <a:ext cx="2391506" cy="3063034"/>
          </a:xfrm>
        </p:spPr>
      </p:pic>
      <p:pic>
        <p:nvPicPr>
          <p:cNvPr id="5" name="Рисунок 4" descr="защитники 1.jpg"/>
          <p:cNvPicPr>
            <a:picLocks noChangeAspect="1"/>
          </p:cNvPicPr>
          <p:nvPr/>
        </p:nvPicPr>
        <p:blipFill>
          <a:blip r:embed="rId3" cstate="email">
            <a:lum bright="16000"/>
          </a:blip>
          <a:srcRect/>
          <a:stretch>
            <a:fillRect/>
          </a:stretch>
        </p:blipFill>
        <p:spPr>
          <a:xfrm>
            <a:off x="5500694" y="4286256"/>
            <a:ext cx="3500462" cy="2366971"/>
          </a:xfrm>
          <a:prstGeom prst="rect">
            <a:avLst/>
          </a:prstGeom>
        </p:spPr>
      </p:pic>
      <p:pic>
        <p:nvPicPr>
          <p:cNvPr id="7" name="Рисунок 6" descr="Рисунок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643050"/>
            <a:ext cx="4999978" cy="378621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928694"/>
          </a:xfrm>
        </p:spPr>
        <p:txBody>
          <a:bodyPr/>
          <a:lstStyle/>
          <a:p>
            <a:r>
              <a:rPr lang="ru-RU" sz="2800" dirty="0" smtClean="0"/>
              <a:t>2 год: Викторина «г. Наро – Фоминск – город воинской славы»</a:t>
            </a:r>
            <a:endParaRPr lang="ru-RU" sz="2800" dirty="0"/>
          </a:p>
        </p:txBody>
      </p:sp>
      <p:pic>
        <p:nvPicPr>
          <p:cNvPr id="8" name="Рисунок 7" descr="IMG-20200526-WA000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15140" y="3143248"/>
            <a:ext cx="2303876" cy="3526986"/>
          </a:xfrm>
          <a:prstGeom prst="rect">
            <a:avLst/>
          </a:prstGeom>
        </p:spPr>
      </p:pic>
      <p:pic>
        <p:nvPicPr>
          <p:cNvPr id="10" name="Рисунок 9" descr="защитники родины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428992" y="4500570"/>
            <a:ext cx="3138242" cy="2142447"/>
          </a:xfrm>
          <a:prstGeom prst="rect">
            <a:avLst/>
          </a:prstGeom>
        </p:spPr>
      </p:pic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1" y="3286124"/>
            <a:ext cx="3073883" cy="3405200"/>
          </a:xfrm>
          <a:prstGeom prst="rect">
            <a:avLst/>
          </a:prstGeom>
        </p:spPr>
      </p:pic>
      <p:pic>
        <p:nvPicPr>
          <p:cNvPr id="13" name="Рисунок 12" descr="Рисунок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75" y="1142984"/>
            <a:ext cx="3714776" cy="178773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71504"/>
          </a:xfrm>
        </p:spPr>
        <p:txBody>
          <a:bodyPr/>
          <a:lstStyle/>
          <a:p>
            <a:r>
              <a:rPr lang="ru-RU" sz="2800" dirty="0" smtClean="0"/>
              <a:t>2 год: ООД «Я – гражданин России»</a:t>
            </a:r>
            <a:endParaRPr lang="ru-RU" sz="2800" dirty="0"/>
          </a:p>
        </p:txBody>
      </p:sp>
      <p:pic>
        <p:nvPicPr>
          <p:cNvPr id="4" name="Содержимое 3" descr="с мячом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259678" y="4500570"/>
            <a:ext cx="3670040" cy="2175618"/>
          </a:xfrm>
        </p:spPr>
      </p:pic>
      <p:pic>
        <p:nvPicPr>
          <p:cNvPr id="6" name="Рисунок 5" descr="IMG_48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3605" y="857232"/>
            <a:ext cx="3779981" cy="3500462"/>
          </a:xfrm>
          <a:prstGeom prst="rect">
            <a:avLst/>
          </a:prstGeom>
        </p:spPr>
      </p:pic>
      <p:pic>
        <p:nvPicPr>
          <p:cNvPr id="7" name="Рисунок 6" descr="IMG_20200313_09125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857232"/>
            <a:ext cx="3750638" cy="2609696"/>
          </a:xfrm>
          <a:prstGeom prst="rect">
            <a:avLst/>
          </a:prstGeom>
        </p:spPr>
      </p:pic>
      <p:pic>
        <p:nvPicPr>
          <p:cNvPr id="8" name="Рисунок 7" descr="Рисунок29 - коп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857628"/>
            <a:ext cx="4267200" cy="26955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928694"/>
          </a:xfrm>
        </p:spPr>
        <p:txBody>
          <a:bodyPr/>
          <a:lstStyle/>
          <a:p>
            <a:r>
              <a:rPr lang="ru-RU" sz="3600" dirty="0" smtClean="0"/>
              <a:t>Список использованной литературы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5429288"/>
          </a:xfrm>
        </p:spPr>
        <p:txBody>
          <a:bodyPr/>
          <a:lstStyle/>
          <a:p>
            <a:pPr lvl="0" algn="just">
              <a:lnSpc>
                <a:spcPts val="146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Алёшина Н.В. Патриотическое воспитание дошкольников. Конспекты</a:t>
            </a:r>
          </a:p>
          <a:p>
            <a:pPr marL="0" lvl="0" indent="0" algn="just">
              <a:lnSpc>
                <a:spcPts val="146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занятий. - М.: УЦ «Перспектива», 2008. – 248 с.</a:t>
            </a:r>
          </a:p>
          <a:p>
            <a:pPr marL="0" lvl="0" indent="0" algn="just">
              <a:lnSpc>
                <a:spcPts val="146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Алёшина Н.В. Знакомим дошкольников с родным городом: Конспекты</a:t>
            </a:r>
          </a:p>
          <a:p>
            <a:pPr marL="0" lvl="0" indent="0" algn="just">
              <a:lnSpc>
                <a:spcPts val="146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занятий, - М.: ТЦ «Сфера», 1999 – 112 с.</a:t>
            </a:r>
          </a:p>
          <a:p>
            <a:pPr marL="514350" lvl="0" indent="-514350" algn="just">
              <a:lnSpc>
                <a:spcPts val="146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Кондрыкинская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Л. А. Занятия по патриотическому </a:t>
            </a:r>
          </a:p>
          <a:p>
            <a:pPr marL="0" lvl="0" indent="0" algn="just">
              <a:lnSpc>
                <a:spcPts val="146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воспитанию    в ДОУ, - М.: ТЦ «Сфера», 2011 г. – 160 с.</a:t>
            </a:r>
          </a:p>
          <a:p>
            <a:pPr marL="0" lvl="0" indent="0" algn="just">
              <a:lnSpc>
                <a:spcPts val="146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Новицкая, М. Ю. Наследие: патриотическое воспитание в детском саду /М. Ю.</a:t>
            </a:r>
          </a:p>
          <a:p>
            <a:pPr marL="0" lvl="0" indent="0" algn="just">
              <a:lnSpc>
                <a:spcPts val="146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Новицкая. - Москва: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Линка-Пресс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2003. - 200 с.;</a:t>
            </a:r>
          </a:p>
          <a:p>
            <a:pPr marL="0" lvl="0" indent="0" algn="just">
              <a:lnSpc>
                <a:spcPct val="7000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Подрезова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Т. И. Планирование и конспекты занятий развитию  речи детей в </a:t>
            </a:r>
          </a:p>
          <a:p>
            <a:pPr marL="0" lvl="0" indent="0" algn="just">
              <a:lnSpc>
                <a:spcPct val="7000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ДОУ. Патриотическое воспитание Айрис-Пресс, Айрис-</a:t>
            </a:r>
          </a:p>
          <a:p>
            <a:pPr marL="0" lvl="0" indent="0" algn="just">
              <a:lnSpc>
                <a:spcPct val="7000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Дидактика, 2008.- 128 с.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939916"/>
          </a:xfrm>
        </p:spPr>
        <p:txBody>
          <a:bodyPr/>
          <a:lstStyle/>
          <a:p>
            <a:pPr algn="l"/>
            <a:r>
              <a:rPr lang="ru-RU" sz="2800" b="1" dirty="0" smtClean="0"/>
              <a:t>Гипотеза: </a:t>
            </a:r>
            <a:r>
              <a:rPr lang="ru-RU" sz="2400" dirty="0" smtClean="0"/>
              <a:t>Чтобы стать патриотом, человек должен ощутить духовную связь со своей Родиной, своим народом благодаря комплексному изучению темы «Родина»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07209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Цель: </a:t>
            </a:r>
            <a:r>
              <a:rPr lang="ru-RU" sz="2400" dirty="0" smtClean="0"/>
              <a:t>Создание условий для зарождения гражданственности и </a:t>
            </a:r>
          </a:p>
          <a:p>
            <a:pPr>
              <a:buNone/>
            </a:pPr>
            <a:r>
              <a:rPr lang="ru-RU" sz="2400" dirty="0" smtClean="0"/>
              <a:t>патриотических чувств по отношению к своей Родине.</a:t>
            </a:r>
          </a:p>
          <a:p>
            <a:pPr>
              <a:buNone/>
            </a:pPr>
            <a:r>
              <a:rPr lang="ru-RU" sz="2800" b="1" dirty="0" smtClean="0"/>
              <a:t>Задачи:</a:t>
            </a:r>
          </a:p>
          <a:p>
            <a:pPr lvl="0"/>
            <a:r>
              <a:rPr lang="ru-RU" sz="2400" dirty="0" smtClean="0"/>
              <a:t>Помочь уяснить понятия «большая родина», «малая родина»;</a:t>
            </a:r>
          </a:p>
          <a:p>
            <a:pPr lvl="0"/>
            <a:r>
              <a:rPr lang="ru-RU" sz="2400" dirty="0" smtClean="0"/>
              <a:t>Дать первоначальные знания детям о России;</a:t>
            </a:r>
          </a:p>
          <a:p>
            <a:r>
              <a:rPr lang="ru-RU" sz="2400" dirty="0" smtClean="0"/>
              <a:t>Формировать интерес к своей Родине (большой и малой);</a:t>
            </a:r>
          </a:p>
          <a:p>
            <a:r>
              <a:rPr lang="ru-RU" sz="2400" dirty="0" smtClean="0"/>
              <a:t>Формировать патриотическое сознание дошкольников в процессе исследования своей Родины; </a:t>
            </a:r>
          </a:p>
          <a:p>
            <a:r>
              <a:rPr lang="ru-RU" sz="2400" dirty="0" smtClean="0"/>
              <a:t>Содействовать развитию навыков продуктивной деятельности;</a:t>
            </a:r>
          </a:p>
          <a:p>
            <a:pPr lvl="0"/>
            <a:r>
              <a:rPr lang="ru-RU" sz="2400" dirty="0" smtClean="0"/>
              <a:t>Активизировать и расширять словарный запас детей.</a:t>
            </a:r>
          </a:p>
          <a:p>
            <a:pPr lvl="0"/>
            <a:r>
              <a:rPr lang="ru-RU" sz="2400" dirty="0" smtClean="0"/>
              <a:t>Воспитывать любовь, гордость к своей Родине.</a:t>
            </a:r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ctrTitle"/>
          </p:nvPr>
        </p:nvSpPr>
        <p:spPr>
          <a:xfrm>
            <a:off x="539552" y="5949280"/>
            <a:ext cx="8060432" cy="79208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СПАСИБО ЗА ВНИМАНИЕ!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28604"/>
            <a:ext cx="700092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Нет края на свете красивей,</a:t>
            </a:r>
            <a:br>
              <a:rPr lang="ru-RU" sz="2000" dirty="0" smtClean="0"/>
            </a:br>
            <a:r>
              <a:rPr lang="ru-RU" sz="2000" dirty="0" smtClean="0"/>
              <a:t>Нет Родины в мире светлей!</a:t>
            </a:r>
            <a:br>
              <a:rPr lang="ru-RU" sz="2000" dirty="0" smtClean="0"/>
            </a:br>
            <a:r>
              <a:rPr lang="ru-RU" sz="2000" dirty="0" smtClean="0"/>
              <a:t>Россия, Россия, Россия, –</a:t>
            </a:r>
            <a:br>
              <a:rPr lang="ru-RU" sz="2000" dirty="0" smtClean="0"/>
            </a:br>
            <a:r>
              <a:rPr lang="ru-RU" sz="2000" dirty="0" smtClean="0"/>
              <a:t>Что может быть сердцу милей?</a:t>
            </a:r>
            <a:br>
              <a:rPr lang="ru-RU" sz="2000" dirty="0" smtClean="0"/>
            </a:br>
            <a:r>
              <a:rPr lang="ru-RU" sz="2000" dirty="0" smtClean="0"/>
              <a:t>Кто был тебе равен по силе?</a:t>
            </a:r>
            <a:br>
              <a:rPr lang="ru-RU" sz="2000" dirty="0" smtClean="0"/>
            </a:br>
            <a:r>
              <a:rPr lang="ru-RU" sz="2000" dirty="0" smtClean="0"/>
              <a:t>Терпел пораженья любой!</a:t>
            </a:r>
            <a:br>
              <a:rPr lang="ru-RU" sz="2000" dirty="0" smtClean="0"/>
            </a:br>
            <a:r>
              <a:rPr lang="ru-RU" sz="2000" dirty="0" smtClean="0"/>
              <a:t>Россия, Россия, Россия, –</a:t>
            </a:r>
            <a:br>
              <a:rPr lang="ru-RU" sz="2000" dirty="0" smtClean="0"/>
            </a:br>
            <a:r>
              <a:rPr lang="ru-RU" sz="2000" dirty="0" smtClean="0"/>
              <a:t>Мы в горе и счастье – с тобой!</a:t>
            </a:r>
          </a:p>
          <a:p>
            <a:pPr algn="ctr"/>
            <a:r>
              <a:rPr lang="ru-RU" sz="2000" dirty="0" smtClean="0"/>
              <a:t>Россия! Как Синюю птицу,</a:t>
            </a:r>
            <a:br>
              <a:rPr lang="ru-RU" sz="2000" dirty="0" smtClean="0"/>
            </a:br>
            <a:r>
              <a:rPr lang="ru-RU" sz="2000" dirty="0" smtClean="0"/>
              <a:t>Тебя бережём мы и чтим,</a:t>
            </a:r>
            <a:br>
              <a:rPr lang="ru-RU" sz="2000" dirty="0" smtClean="0"/>
            </a:br>
            <a:r>
              <a:rPr lang="ru-RU" sz="2000" dirty="0" smtClean="0"/>
              <a:t>А если нарушат границу,</a:t>
            </a:r>
            <a:br>
              <a:rPr lang="ru-RU" sz="2000" dirty="0" smtClean="0"/>
            </a:br>
            <a:r>
              <a:rPr lang="ru-RU" sz="2000" dirty="0" smtClean="0"/>
              <a:t>Мы грудью тебя защитим!</a:t>
            </a:r>
          </a:p>
          <a:p>
            <a:pPr algn="ctr"/>
            <a:r>
              <a:rPr lang="ru-RU" sz="2000" dirty="0" smtClean="0"/>
              <a:t>И если бы нас вдруг спросили:</a:t>
            </a:r>
            <a:br>
              <a:rPr lang="ru-RU" sz="2000" dirty="0" smtClean="0"/>
            </a:br>
            <a:r>
              <a:rPr lang="ru-RU" sz="2000" dirty="0" smtClean="0"/>
              <a:t>«А чем дорога вам страна?»</a:t>
            </a:r>
            <a:br>
              <a:rPr lang="ru-RU" sz="2000" dirty="0" smtClean="0"/>
            </a:br>
            <a:r>
              <a:rPr lang="ru-RU" sz="2000" dirty="0" smtClean="0"/>
              <a:t>– Да тем, что для всех нас Россия,</a:t>
            </a:r>
            <a:br>
              <a:rPr lang="ru-RU" sz="2000" dirty="0" smtClean="0"/>
            </a:br>
            <a:r>
              <a:rPr lang="ru-RU" sz="2000" dirty="0" smtClean="0"/>
              <a:t>Как мама родная, – одна!</a:t>
            </a:r>
          </a:p>
          <a:p>
            <a:endParaRPr lang="ru-RU" sz="2000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sz="2800" dirty="0" smtClean="0"/>
              <a:t>1 год – Тема: «Страна, в которой мы живём»</a:t>
            </a:r>
            <a:endParaRPr lang="ru-RU" sz="2800" dirty="0"/>
          </a:p>
        </p:txBody>
      </p:sp>
      <p:pic>
        <p:nvPicPr>
          <p:cNvPr id="5" name="Содержимое 4" descr="IMG_52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785794"/>
            <a:ext cx="3702518" cy="3286148"/>
          </a:xfrm>
        </p:spPr>
      </p:pic>
      <p:pic>
        <p:nvPicPr>
          <p:cNvPr id="9" name="Рисунок 8" descr="IMG_48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4214818"/>
            <a:ext cx="4920469" cy="2537684"/>
          </a:xfrm>
          <a:prstGeom prst="rect">
            <a:avLst/>
          </a:prstGeom>
        </p:spPr>
      </p:pic>
      <p:pic>
        <p:nvPicPr>
          <p:cNvPr id="7" name="Рисунок 6" descr="Рисунок14 - коп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3910" y="1214422"/>
            <a:ext cx="3232456" cy="457203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sz="2800" dirty="0" smtClean="0"/>
              <a:t>1 год – Тема: «Природа нашей Родины»</a:t>
            </a:r>
            <a:endParaRPr lang="ru-RU" sz="2800" dirty="0"/>
          </a:p>
        </p:txBody>
      </p:sp>
      <p:pic>
        <p:nvPicPr>
          <p:cNvPr id="7" name="Содержимое 6" descr="наша стран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3" y="928670"/>
            <a:ext cx="4953034" cy="2786082"/>
          </a:xfrm>
        </p:spPr>
      </p:pic>
      <p:pic>
        <p:nvPicPr>
          <p:cNvPr id="10" name="Рисунок 9" descr="вес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57818" y="857232"/>
            <a:ext cx="3536976" cy="3000396"/>
          </a:xfrm>
          <a:prstGeom prst="rect">
            <a:avLst/>
          </a:prstGeom>
        </p:spPr>
      </p:pic>
      <p:pic>
        <p:nvPicPr>
          <p:cNvPr id="12" name="Рисунок 11" descr="13 с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29322" y="4143380"/>
            <a:ext cx="3010628" cy="2400296"/>
          </a:xfrm>
          <a:prstGeom prst="rect">
            <a:avLst/>
          </a:prstGeom>
        </p:spPr>
      </p:pic>
      <p:pic>
        <p:nvPicPr>
          <p:cNvPr id="13" name="Рисунок 12" descr="IMG_490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286116" y="3947976"/>
            <a:ext cx="2500330" cy="1838478"/>
          </a:xfrm>
          <a:prstGeom prst="rect">
            <a:avLst/>
          </a:prstGeom>
        </p:spPr>
      </p:pic>
      <p:pic>
        <p:nvPicPr>
          <p:cNvPr id="14" name="Рисунок 13" descr="IMG_20190920_16561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4282" y="4500570"/>
            <a:ext cx="2965586" cy="211009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/>
          <a:lstStyle/>
          <a:p>
            <a:r>
              <a:rPr lang="ru-RU" sz="2800" dirty="0" smtClean="0"/>
              <a:t>1 год – Тема: «Города и сёла»</a:t>
            </a:r>
            <a:endParaRPr lang="ru-RU" sz="2800" dirty="0"/>
          </a:p>
        </p:txBody>
      </p:sp>
      <p:pic>
        <p:nvPicPr>
          <p:cNvPr id="6" name="Рисунок 5" descr="дом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4" y="785794"/>
            <a:ext cx="3809546" cy="2571768"/>
          </a:xfrm>
          <a:prstGeom prst="rect">
            <a:avLst/>
          </a:prstGeom>
        </p:spPr>
      </p:pic>
      <p:pic>
        <p:nvPicPr>
          <p:cNvPr id="7" name="Рисунок 6" descr="д г 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5286388"/>
            <a:ext cx="3953906" cy="1448086"/>
          </a:xfrm>
          <a:prstGeom prst="rect">
            <a:avLst/>
          </a:prstGeom>
        </p:spPr>
      </p:pic>
      <p:pic>
        <p:nvPicPr>
          <p:cNvPr id="9" name="Содержимое 8" descr="дер и гор 1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214282" y="857232"/>
            <a:ext cx="3928019" cy="2697163"/>
          </a:xfrm>
        </p:spPr>
      </p:pic>
      <p:pic>
        <p:nvPicPr>
          <p:cNvPr id="8" name="Рисунок 7" descr="дом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0" y="3643314"/>
            <a:ext cx="3643338" cy="1562710"/>
          </a:xfrm>
          <a:prstGeom prst="rect">
            <a:avLst/>
          </a:prstGeom>
        </p:spPr>
      </p:pic>
      <p:pic>
        <p:nvPicPr>
          <p:cNvPr id="10" name="Рисунок 9" descr="Рисунок1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76" y="3732726"/>
            <a:ext cx="4205296" cy="290620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/>
          <a:lstStyle/>
          <a:p>
            <a:r>
              <a:rPr lang="ru-RU" sz="2800" dirty="0" smtClean="0"/>
              <a:t>1 год – Тема: «Москва – столица России»</a:t>
            </a:r>
            <a:endParaRPr lang="ru-RU" sz="2800" dirty="0"/>
          </a:p>
        </p:txBody>
      </p:sp>
      <p:pic>
        <p:nvPicPr>
          <p:cNvPr id="7" name="Содержимое 6" descr="АППЛИКАЦИЯ КРЕМЛ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214942" y="785794"/>
            <a:ext cx="3773473" cy="2954327"/>
          </a:xfrm>
        </p:spPr>
      </p:pic>
      <p:pic>
        <p:nvPicPr>
          <p:cNvPr id="9" name="Рисунок 8" descr="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1" y="3857628"/>
            <a:ext cx="4788355" cy="2738438"/>
          </a:xfrm>
          <a:prstGeom prst="rect">
            <a:avLst/>
          </a:prstGeom>
        </p:spPr>
      </p:pic>
      <p:pic>
        <p:nvPicPr>
          <p:cNvPr id="10" name="Рисунок 9" descr="IMG_48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785794"/>
            <a:ext cx="4952543" cy="2789168"/>
          </a:xfrm>
          <a:prstGeom prst="rect">
            <a:avLst/>
          </a:prstGeom>
        </p:spPr>
      </p:pic>
      <p:pic>
        <p:nvPicPr>
          <p:cNvPr id="11" name="Рисунок 10" descr="IMG_556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4942" y="4028193"/>
            <a:ext cx="3804276" cy="232976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642942"/>
          </a:xfrm>
        </p:spPr>
        <p:txBody>
          <a:bodyPr/>
          <a:lstStyle/>
          <a:p>
            <a:r>
              <a:rPr lang="ru-RU" sz="2800" dirty="0" smtClean="0"/>
              <a:t>1 год – Тема: «</a:t>
            </a:r>
            <a:r>
              <a:rPr lang="ru-RU" sz="2800" dirty="0" err="1" smtClean="0"/>
              <a:t>Знакомимчся</a:t>
            </a:r>
            <a:r>
              <a:rPr lang="ru-RU" sz="2800" dirty="0" smtClean="0"/>
              <a:t> с культурой, традициями и праздниками русского народа»</a:t>
            </a:r>
            <a:endParaRPr lang="ru-RU" sz="2800" dirty="0"/>
          </a:p>
        </p:txBody>
      </p:sp>
      <p:pic>
        <p:nvPicPr>
          <p:cNvPr id="12" name="Содержимое 11" descr="IMG_556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357686" y="1000108"/>
            <a:ext cx="4563726" cy="2697163"/>
          </a:xfrm>
        </p:spPr>
      </p:pic>
      <p:pic>
        <p:nvPicPr>
          <p:cNvPr id="14" name="Рисунок 13" descr="verb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000108"/>
            <a:ext cx="3483277" cy="2714643"/>
          </a:xfrm>
          <a:prstGeom prst="rect">
            <a:avLst/>
          </a:prstGeom>
        </p:spPr>
      </p:pic>
      <p:pic>
        <p:nvPicPr>
          <p:cNvPr id="15" name="Рисунок 14" descr="IMG_20200117_102441.jpg"/>
          <p:cNvPicPr>
            <a:picLocks noChangeAspect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>
          <a:xfrm>
            <a:off x="214282" y="3857628"/>
            <a:ext cx="4572000" cy="2819503"/>
          </a:xfrm>
          <a:prstGeom prst="rect">
            <a:avLst/>
          </a:prstGeom>
        </p:spPr>
      </p:pic>
      <p:pic>
        <p:nvPicPr>
          <p:cNvPr id="17" name="Рисунок 16" descr="IMG-20200416-WA004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977206" y="3857628"/>
            <a:ext cx="3952512" cy="273981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00132"/>
          </a:xfrm>
        </p:spPr>
        <p:txBody>
          <a:bodyPr/>
          <a:lstStyle/>
          <a:p>
            <a:r>
              <a:rPr lang="ru-RU" sz="2800" dirty="0" smtClean="0"/>
              <a:t>1 год – Тема: «Знакомство с народным творчеством России»</a:t>
            </a:r>
            <a:endParaRPr lang="ru-RU" sz="2800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0" y="4071942"/>
            <a:ext cx="4413257" cy="2612726"/>
          </a:xfr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98188" y="857232"/>
            <a:ext cx="1778592" cy="3071834"/>
          </a:xfrm>
          <a:prstGeom prst="rect">
            <a:avLst/>
          </a:prstGeom>
        </p:spPr>
      </p:pic>
      <p:pic>
        <p:nvPicPr>
          <p:cNvPr id="8" name="Рисунок 7" descr="IMG_47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3" y="1071546"/>
            <a:ext cx="6213993" cy="2857520"/>
          </a:xfrm>
          <a:prstGeom prst="rect">
            <a:avLst/>
          </a:prstGeom>
        </p:spPr>
      </p:pic>
      <p:pic>
        <p:nvPicPr>
          <p:cNvPr id="9" name="Рисунок 8" descr="IMG_481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4143379"/>
            <a:ext cx="4071966" cy="256920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2382</TotalTime>
  <Words>597</Words>
  <Application>Microsoft Office PowerPoint</Application>
  <PresentationFormat>Экран (4:3)</PresentationFormat>
  <Paragraphs>64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Проект  информационно - исследовательский, нравственно – патриотический с детьми 5 – 7 лет «Моя Родина»</vt:lpstr>
      <vt:lpstr>Проблема: Формирования высших нравственных чувств, к которым относится чувство патриотизма – это сложный и многогранный процесс</vt:lpstr>
      <vt:lpstr>Гипотеза: Чтобы стать патриотом, человек должен ощутить духовную связь со своей Родиной, своим народом благодаря комплексному изучению темы «Родина» </vt:lpstr>
      <vt:lpstr>1 год – Тема: «Страна, в которой мы живём»</vt:lpstr>
      <vt:lpstr>1 год – Тема: «Природа нашей Родины»</vt:lpstr>
      <vt:lpstr>1 год – Тема: «Города и сёла»</vt:lpstr>
      <vt:lpstr>1 год – Тема: «Москва – столица России»</vt:lpstr>
      <vt:lpstr>1 год – Тема: «Знакомимчся с культурой, традициями и праздниками русского народа»</vt:lpstr>
      <vt:lpstr>1 год – Тема: «Знакомство с народным творчеством России»</vt:lpstr>
      <vt:lpstr>1 год – Тема: «Знакомство с народным творчеством России»</vt:lpstr>
      <vt:lpstr>1 год – Тема: «Мы помним и гордимся»</vt:lpstr>
      <vt:lpstr>1 год – Тема: «Они прославили Россию»</vt:lpstr>
      <vt:lpstr>1 год: Викторина «Как хорошо ты знаешь свой город»</vt:lpstr>
      <vt:lpstr>1 год: ООД «Россия – Родина моя»</vt:lpstr>
      <vt:lpstr>2 год – Тема: «История России»</vt:lpstr>
      <vt:lpstr>2 год – Тема: «Природа России»</vt:lpstr>
      <vt:lpstr>2 год – Тема: «Государственная символика»</vt:lpstr>
      <vt:lpstr>2 год – Тема: «Главные города России»</vt:lpstr>
      <vt:lpstr>2 год – Тема: «Жизнь и быт крестьян»</vt:lpstr>
      <vt:lpstr>2 год – Тема: «Достопримечательности  г. Наро - Фоминска»</vt:lpstr>
      <vt:lpstr>2 год – Тема: «Знаменитые люди России»</vt:lpstr>
      <vt:lpstr>2 год – Тема: «Знакомимся с культурой, традициями и праздниками русского народа»</vt:lpstr>
      <vt:lpstr>2 год – Тема: «Знакомство с народным творчеством России»</vt:lpstr>
      <vt:lpstr>2 год – Тема: «Знакомство с народным творчеством России»</vt:lpstr>
      <vt:lpstr>2 год – Тема: «Мы помним и гордимся.  Улицы г. Наро – Фоминска, названные именами героев ВОВ»</vt:lpstr>
      <vt:lpstr>2 год – Тема: «Мы помним и гордимся.  Города – герои России»</vt:lpstr>
      <vt:lpstr>2 год: Викторина «г. Наро – Фоминск – город воинской славы»</vt:lpstr>
      <vt:lpstr>2 год: ООД «Я – гражданин России»</vt:lpstr>
      <vt:lpstr>Список использованной литературы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 - Россия</dc:title>
  <dc:creator>1</dc:creator>
  <cp:lastModifiedBy>Администратор</cp:lastModifiedBy>
  <cp:revision>292</cp:revision>
  <dcterms:created xsi:type="dcterms:W3CDTF">2012-10-19T05:56:22Z</dcterms:created>
  <dcterms:modified xsi:type="dcterms:W3CDTF">2020-07-01T07:17:44Z</dcterms:modified>
</cp:coreProperties>
</file>