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4" r:id="rId5"/>
    <p:sldId id="260" r:id="rId6"/>
    <p:sldId id="261" r:id="rId7"/>
    <p:sldId id="263" r:id="rId8"/>
    <p:sldId id="265" r:id="rId9"/>
    <p:sldId id="258" r:id="rId10"/>
    <p:sldId id="266" r:id="rId11"/>
    <p:sldId id="267" r:id="rId12"/>
    <p:sldId id="259" r:id="rId13"/>
    <p:sldId id="268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33C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7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279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7666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5952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0804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626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708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930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6565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10202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608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587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0FE3F-2E39-4CE1-82CF-8892B34DC3CA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D2CC8-E831-467F-91FC-A904B363AC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39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399" y="1324707"/>
            <a:ext cx="86281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smtClean="0">
                <a:solidFill>
                  <a:srgbClr val="FF0000"/>
                </a:solidFill>
                <a:latin typeface="AllodsWest" panose="02000000000000000000" pitchFamily="2" charset="0"/>
              </a:rPr>
              <a:t>Проект</a:t>
            </a:r>
          </a:p>
          <a:p>
            <a:pPr algn="ctr"/>
            <a:r>
              <a:rPr lang="ru-RU" sz="2000" b="1" i="1" smtClean="0">
                <a:solidFill>
                  <a:srgbClr val="FF0000"/>
                </a:solidFill>
                <a:latin typeface="AllodsWest" panose="02000000000000000000" pitchFamily="2" charset="0"/>
              </a:rPr>
              <a:t>(краткосрочный)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latin typeface="AllodsWest" panose="02000000000000000000" pitchFamily="2" charset="0"/>
            </a:endParaRPr>
          </a:p>
          <a:p>
            <a:pPr algn="ctr"/>
            <a:r>
              <a:rPr lang="ru-RU" sz="2800" i="1" dirty="0">
                <a:solidFill>
                  <a:srgbClr val="FF00FF"/>
                </a:solidFill>
                <a:latin typeface="AllodsWest" panose="02000000000000000000" pitchFamily="2" charset="0"/>
              </a:rPr>
              <a:t>г</a:t>
            </a:r>
            <a:r>
              <a:rPr lang="ru-RU" sz="2800" i="1" dirty="0" smtClean="0">
                <a:solidFill>
                  <a:srgbClr val="FF00FF"/>
                </a:solidFill>
                <a:latin typeface="AllodsWest" panose="02000000000000000000" pitchFamily="2" charset="0"/>
              </a:rPr>
              <a:t>руппы № 1 (</a:t>
            </a:r>
            <a:r>
              <a:rPr lang="ru-RU" sz="2000" i="1" dirty="0" smtClean="0">
                <a:solidFill>
                  <a:srgbClr val="FF00FF"/>
                </a:solidFill>
                <a:latin typeface="AllodsWest" panose="02000000000000000000" pitchFamily="2" charset="0"/>
              </a:rPr>
              <a:t>комбинированного вида)</a:t>
            </a:r>
          </a:p>
          <a:p>
            <a:pPr algn="ctr"/>
            <a:endParaRPr lang="ru-RU" sz="2000" i="1" dirty="0" smtClean="0">
              <a:solidFill>
                <a:srgbClr val="FF00FF"/>
              </a:solidFill>
              <a:latin typeface="AllodsWest" panose="02000000000000000000" pitchFamily="2" charset="0"/>
            </a:endParaRPr>
          </a:p>
          <a:p>
            <a:pPr algn="ctr"/>
            <a:endParaRPr lang="ru-RU" sz="2000" i="1" dirty="0" smtClean="0">
              <a:solidFill>
                <a:srgbClr val="FF00FF"/>
              </a:solidFill>
              <a:latin typeface="AllodsWest" panose="02000000000000000000" pitchFamily="2" charset="0"/>
            </a:endParaRPr>
          </a:p>
          <a:p>
            <a:pPr algn="ctr"/>
            <a:r>
              <a:rPr lang="ru-RU" sz="3200" b="1" i="1" u="sng" dirty="0" smtClean="0">
                <a:solidFill>
                  <a:srgbClr val="33CC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odsWest" panose="02000000000000000000" pitchFamily="2" charset="0"/>
              </a:rPr>
              <a:t>«БЕЗОПАСНОЕ ЛЕТО»</a:t>
            </a:r>
          </a:p>
          <a:p>
            <a:endParaRPr lang="ru-RU" b="1" u="sng" dirty="0">
              <a:solidFill>
                <a:srgbClr val="33CC1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046" y="128955"/>
            <a:ext cx="1110175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  <a:cs typeface="Times New Roman" pitchFamily="18" charset="0"/>
              </a:rPr>
              <a:t>Муниципальное казенное дошкольное образовательное учреждение города Новосибирска </a:t>
            </a:r>
            <a:endParaRPr lang="ru-RU" kern="0" smtClean="0">
              <a:solidFill>
                <a:prstClr val="black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llodsWest" panose="02000000000000000000" pitchFamily="2" charset="0"/>
              <a:cs typeface="Times New Roman" pitchFamily="18" charset="0"/>
            </a:endParaRPr>
          </a:p>
          <a:p>
            <a:pPr algn="ctr"/>
            <a:r>
              <a:rPr lang="ru-RU" kern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  <a:cs typeface="Times New Roman" pitchFamily="18" charset="0"/>
              </a:rPr>
              <a:t>"</a:t>
            </a:r>
            <a:r>
              <a:rPr lang="ru-RU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  <a:cs typeface="Times New Roman" pitchFamily="18" charset="0"/>
              </a:rPr>
              <a:t>Детский сад № 238 комбинированного вида"</a:t>
            </a:r>
            <a:r>
              <a:rPr lang="ru-RU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</a:rPr>
              <a:t/>
            </a:r>
            <a:br>
              <a:rPr lang="ru-RU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</a:rPr>
            </a:br>
            <a:r>
              <a:rPr lang="ru-RU" sz="4000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llodsWest" panose="02000000000000000000" pitchFamily="2" charset="0"/>
              </a:rPr>
              <a:t> </a:t>
            </a:r>
            <a:r>
              <a:rPr lang="ru-RU" sz="4000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/>
            </a:r>
            <a:br>
              <a:rPr lang="ru-RU" sz="4000" ker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</a:b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6491" y="6178060"/>
            <a:ext cx="2615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>
                <a:latin typeface="AllodsWest" panose="02000000000000000000" pitchFamily="2" charset="0"/>
              </a:rPr>
              <a:t>Выполнила:  Казакова О.В.</a:t>
            </a:r>
          </a:p>
          <a:p>
            <a:r>
              <a:rPr lang="ru-RU" sz="1400" smtClean="0">
                <a:latin typeface="AllodsWest" panose="02000000000000000000" pitchFamily="2" charset="0"/>
              </a:rPr>
              <a:t>                  Скрябина М.И.</a:t>
            </a:r>
            <a:endParaRPr lang="ru-RU" sz="1400">
              <a:latin typeface="AllodsWest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6424281"/>
            <a:ext cx="2309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smtClean="0">
                <a:latin typeface="AllodsWest" panose="02000000000000000000" pitchFamily="2" charset="0"/>
              </a:rPr>
              <a:t>Новосибирск 2020г.</a:t>
            </a:r>
            <a:endParaRPr lang="ru-RU" sz="1200"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7760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63" y="108286"/>
            <a:ext cx="5935578" cy="445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504" y="230607"/>
            <a:ext cx="5636126" cy="4227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420" y="3429000"/>
            <a:ext cx="4491790" cy="3368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753637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smtClean="0">
                <a:solidFill>
                  <a:srgbClr val="FF0000"/>
                </a:solidFill>
                <a:latin typeface="AllodsWest" panose="02000000000000000000" pitchFamily="2" charset="0"/>
              </a:rPr>
              <a:t>«Лекарственные и ядовитые растения»</a:t>
            </a:r>
          </a:p>
          <a:p>
            <a:endParaRPr lang="ru-RU" smtClean="0">
              <a:solidFill>
                <a:srgbClr val="002060"/>
              </a:solidFill>
              <a:latin typeface="AllodsWest" panose="02000000000000000000" pitchFamily="2" charset="0"/>
            </a:endParaRPr>
          </a:p>
          <a:p>
            <a:r>
              <a:rPr lang="ru-RU" sz="2000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 Цель: 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Сформировать навыки правил поведения и мерам безопасности в природе.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 </a:t>
            </a:r>
            <a:r>
              <a:rPr lang="ru-RU" sz="2000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Задачи: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1. Способствовать расширению и углублению знаний детей о лекарственных и ядовитых растениях;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2. Развивать любознательность, познавательный интерес.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3. Воспитывать стремление сохранять и оберегать природный мир, следовать доступным экологическим правилам в деятельности и поведении</a:t>
            </a:r>
          </a:p>
          <a:p>
            <a:r>
              <a:rPr lang="ru-RU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Раскраска: </a:t>
            </a:r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Растение </a:t>
            </a:r>
          </a:p>
          <a:p>
            <a:r>
              <a:rPr lang="ru-RU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Физкультминутка</a:t>
            </a:r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 «Грибы»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Утром дети в лес пошли (ходьба на месте)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И в лесу грибы нашли (размеренное приседание)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Наклонялись, собирали, (наклоны вперёд)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По дороге растеряли. (разведение рук в стороны 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Мама дальше всех пошла, (ходьба на месте)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Больше всех грибов нашла! (круговое движение рук)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Раз – грибок, два – грибок, три – грибок.( наклоны вперёд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Вот и полон кузовок! (вытягивание рук вперёд)</a:t>
            </a:r>
          </a:p>
          <a:p>
            <a:r>
              <a:rPr lang="ru-RU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Дидактические игры </a:t>
            </a:r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«Съедобные и несъедобные грибы».</a:t>
            </a:r>
          </a:p>
          <a:p>
            <a:r>
              <a:rPr lang="ru-RU" b="1" u="sng" smtClean="0">
                <a:solidFill>
                  <a:srgbClr val="002060"/>
                </a:solidFill>
                <a:latin typeface="AllodsWest" panose="02000000000000000000" pitchFamily="2" charset="0"/>
              </a:rPr>
              <a:t>Чтение художественной литературы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В. Г. Сутеев «Под грибом», А. Прокофьев «Боровик», Е. Трутнева «Грибы»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5795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793" y="679126"/>
            <a:ext cx="6905207" cy="51789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5131" y="1193219"/>
            <a:ext cx="6006384" cy="44715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37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3259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220ds.ru/upload/004/u450/b/e/zozh-picture-norm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wallpaper.wiki/wp-content/uploads/2017/04/wallpaper.wiki-Free-Download-Background-for-Kids-PIC-WPD005866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37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41693" y="160337"/>
            <a:ext cx="58320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AllodsWest" panose="02000000000000000000" pitchFamily="2" charset="0"/>
              </a:rPr>
              <a:t>Б</a:t>
            </a:r>
            <a:r>
              <a:rPr lang="ru-RU" sz="2400" smtClean="0">
                <a:solidFill>
                  <a:srgbClr val="FFFF00"/>
                </a:solidFill>
                <a:latin typeface="AllodsWest" panose="02000000000000000000" pitchFamily="2" charset="0"/>
              </a:rPr>
              <a:t>езопасного поведения на природе.</a:t>
            </a:r>
          </a:p>
          <a:p>
            <a:pPr algn="ctr"/>
            <a:r>
              <a:rPr lang="ru-RU" sz="2400" smtClean="0">
                <a:solidFill>
                  <a:srgbClr val="FFFF00"/>
                </a:solidFill>
                <a:latin typeface="AllodsWest" panose="02000000000000000000" pitchFamily="2" charset="0"/>
              </a:rPr>
              <a:t>СОЛНЦЕ, ВОДА, ПРИРОДА.</a:t>
            </a:r>
            <a:endParaRPr lang="ru-RU" sz="2400">
              <a:solidFill>
                <a:srgbClr val="FFFF00"/>
              </a:solidFill>
              <a:latin typeface="AllodsWest" panose="02000000000000000000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626" y="4539508"/>
            <a:ext cx="3570743" cy="21617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2774" y="1272752"/>
            <a:ext cx="1016752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sng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Консультация для родителей</a:t>
            </a:r>
            <a:r>
              <a:rPr lang="ru-RU" sz="2400" b="0" i="0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« Безопасность детей в летний период».</a:t>
            </a:r>
          </a:p>
          <a:p>
            <a:r>
              <a:rPr lang="ru-RU" sz="2400" i="0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Беседа «Солнце, воздух и вода».</a:t>
            </a:r>
          </a:p>
          <a:p>
            <a:r>
              <a:rPr lang="ru-RU" sz="2400" b="1" u="sng" smtClean="0">
                <a:solidFill>
                  <a:srgbClr val="C00000"/>
                </a:solidFill>
                <a:latin typeface="AllodsWest" panose="02000000000000000000" pitchFamily="2" charset="0"/>
              </a:rPr>
              <a:t>Подвижная игра </a:t>
            </a:r>
            <a:r>
              <a:rPr lang="ru-RU" sz="2400" smtClean="0">
                <a:solidFill>
                  <a:srgbClr val="C00000"/>
                </a:solidFill>
                <a:latin typeface="AllodsWest" panose="02000000000000000000" pitchFamily="2" charset="0"/>
              </a:rPr>
              <a:t>«Солнышко и дождик».</a:t>
            </a:r>
          </a:p>
          <a:p>
            <a:r>
              <a:rPr lang="ru-RU" sz="2400" smtClean="0">
                <a:solidFill>
                  <a:srgbClr val="C00000"/>
                </a:solidFill>
                <a:latin typeface="AllodsWest" panose="02000000000000000000" pitchFamily="2" charset="0"/>
              </a:rPr>
              <a:t>Чтение художественной литературы</a:t>
            </a:r>
          </a:p>
          <a:p>
            <a:r>
              <a:rPr lang="ru-RU" sz="2400" smtClean="0">
                <a:solidFill>
                  <a:srgbClr val="C00000"/>
                </a:solidFill>
                <a:latin typeface="AllodsWest" panose="02000000000000000000" pitchFamily="2" charset="0"/>
              </a:rPr>
              <a:t>К. Чуковский «Краденое солнце», заучивание стихотворения «А у солнца сто забот»</a:t>
            </a:r>
          </a:p>
          <a:p>
            <a:r>
              <a:rPr lang="ru-RU" sz="2400" b="1" u="sng" smtClean="0">
                <a:solidFill>
                  <a:srgbClr val="C00000"/>
                </a:solidFill>
                <a:latin typeface="AllodsWest" panose="02000000000000000000" pitchFamily="2" charset="0"/>
              </a:rPr>
              <a:t>Учим правила прогулки в жаркую погоду</a:t>
            </a:r>
            <a:r>
              <a:rPr lang="ru-RU" sz="2400" b="1" u="sng" smtClean="0">
                <a:solidFill>
                  <a:schemeClr val="accent5">
                    <a:lumMod val="50000"/>
                  </a:schemeClr>
                </a:solidFill>
                <a:latin typeface="AllodsWest" panose="02000000000000000000" pitchFamily="2" charset="0"/>
              </a:rPr>
              <a:t>.</a:t>
            </a:r>
          </a:p>
          <a:p>
            <a:r>
              <a:rPr lang="ru-RU" sz="2400" b="1" i="0" u="sng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Аппликация в технике коллажа по теме </a:t>
            </a:r>
            <a:r>
              <a:rPr lang="ru-RU" sz="2400" b="0" i="0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«Безопасное поведение на водоеме в летнее время года». Цель: сформировать у детей представление о правильном, безопасном поведении на воде.</a:t>
            </a:r>
          </a:p>
          <a:p>
            <a:r>
              <a:rPr lang="ru-RU" sz="2400" b="1" i="0" u="sng" err="1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Игротерапия</a:t>
            </a:r>
            <a:r>
              <a:rPr lang="ru-RU" sz="2400" b="0" i="0" smtClean="0">
                <a:solidFill>
                  <a:srgbClr val="C00000"/>
                </a:solidFill>
                <a:effectLst/>
                <a:latin typeface="AllodsWest" panose="02000000000000000000" pitchFamily="2" charset="0"/>
              </a:rPr>
              <a:t> «Пузырь».</a:t>
            </a:r>
            <a:endParaRPr lang="ru-RU" sz="2400" b="0" i="0">
              <a:solidFill>
                <a:srgbClr val="C00000"/>
              </a:solidFill>
              <a:effectLst/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5981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13287" y="1815508"/>
            <a:ext cx="6256423" cy="28900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12" y="2950554"/>
            <a:ext cx="3524634" cy="3907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11" y="132335"/>
            <a:ext cx="3597135" cy="3221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1574" y="3429000"/>
            <a:ext cx="4570294" cy="2752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659" y="327281"/>
            <a:ext cx="4680209" cy="2831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000196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rada-gov.com.ua/wp-content/uploads/2018/06/maxresdefaul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105942" y="133415"/>
            <a:ext cx="6086058" cy="2811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7587" y="212235"/>
            <a:ext cx="5915429" cy="2732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76531"/>
            <a:ext cx="4489742" cy="2854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290" y="3927162"/>
            <a:ext cx="5332710" cy="2865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350" y="2199102"/>
            <a:ext cx="4090738" cy="2739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248833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35242" y="632664"/>
            <a:ext cx="9930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rgbClr val="FF0000"/>
                </a:solidFill>
                <a:latin typeface="AllodsWest" panose="02000000000000000000" pitchFamily="2" charset="0"/>
              </a:rPr>
              <a:t>«ПРАВИЛО ДОРОЖНОГО ДВИЖЕНИЯ»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324" y="1094329"/>
            <a:ext cx="4741676" cy="3060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275" y="1094329"/>
            <a:ext cx="4796487" cy="4022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983834" y="4616755"/>
            <a:ext cx="71868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mtClean="0">
                <a:solidFill>
                  <a:srgbClr val="0070C0"/>
                </a:solidFill>
                <a:latin typeface="AllodsWest" panose="02000000000000000000" pitchFamily="2" charset="0"/>
              </a:rPr>
              <a:t>Тематическая беседа</a:t>
            </a:r>
          </a:p>
          <a:p>
            <a:r>
              <a:rPr lang="ru-RU" sz="2000" smtClean="0">
                <a:solidFill>
                  <a:srgbClr val="0070C0"/>
                </a:solidFill>
                <a:latin typeface="AllodsWest" panose="02000000000000000000" pitchFamily="2" charset="0"/>
              </a:rPr>
              <a:t> «Я к дороге подхожу и её перехожу»</a:t>
            </a:r>
          </a:p>
          <a:p>
            <a:r>
              <a:rPr lang="ru-RU" sz="2000" smtClean="0">
                <a:solidFill>
                  <a:srgbClr val="0070C0"/>
                </a:solidFill>
                <a:latin typeface="AllodsWest" panose="02000000000000000000" pitchFamily="2" charset="0"/>
              </a:rPr>
              <a:t>Чтение С. Яковлев «Читает книжку». </a:t>
            </a:r>
          </a:p>
          <a:p>
            <a:r>
              <a:rPr lang="ru-RU" sz="2000" smtClean="0">
                <a:solidFill>
                  <a:srgbClr val="0070C0"/>
                </a:solidFill>
                <a:latin typeface="AllodsWest" panose="02000000000000000000" pitchFamily="2" charset="0"/>
              </a:rPr>
              <a:t>Игра-путешествие « Правила дорожного движения»</a:t>
            </a:r>
            <a:endParaRPr lang="ru-RU" sz="2000">
              <a:solidFill>
                <a:srgbClr val="0070C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405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7390" y="288759"/>
            <a:ext cx="4892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solidFill>
                  <a:srgbClr val="FF0000"/>
                </a:solidFill>
                <a:latin typeface="AllodsWest" panose="02000000000000000000" pitchFamily="2" charset="0"/>
              </a:rPr>
              <a:t>НАША ВЫСТАВКА.</a:t>
            </a:r>
            <a:endParaRPr lang="ru-RU" sz="2400">
              <a:solidFill>
                <a:srgbClr val="FF0000"/>
              </a:solidFill>
              <a:latin typeface="AllodsWest" panose="020000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71"/>
          <a:stretch>
            <a:fillRect/>
          </a:stretch>
        </p:blipFill>
        <p:spPr>
          <a:xfrm rot="5400000">
            <a:off x="5244001" y="1730784"/>
            <a:ext cx="4547630" cy="302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8" y="1016407"/>
            <a:ext cx="5807242" cy="2682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8" y="3840182"/>
            <a:ext cx="5939759" cy="2348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94550" y="1730785"/>
            <a:ext cx="4502080" cy="3027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898055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34653" y="2245895"/>
            <a:ext cx="7058525" cy="7539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sz="3600" b="1" smtClean="0">
                <a:ln w="9525">
                  <a:solidFill>
                    <a:srgbClr val="FF00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lodsWest" panose="02000000000000000000" pitchFamily="2" charset="0"/>
              </a:rPr>
              <a:t>СПАСИБО ЗА ВНИМАНИЕ!</a:t>
            </a:r>
            <a:endParaRPr lang="ru-RU" sz="3600" b="1">
              <a:ln w="9525">
                <a:solidFill>
                  <a:srgbClr val="FF00FF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llodsWest" panose="02000000000000000000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2126" y="2454442"/>
            <a:ext cx="7828546" cy="4606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89" y="320550"/>
            <a:ext cx="2313842" cy="2313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20" y="3692244"/>
            <a:ext cx="2313842" cy="23138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01528" y="2931927"/>
            <a:ext cx="2313842" cy="23138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50600" y="62279"/>
            <a:ext cx="2183616" cy="218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135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7570" y="269630"/>
            <a:ext cx="88860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smtClean="0">
                <a:solidFill>
                  <a:srgbClr val="FF0000"/>
                </a:solidFill>
                <a:effectLst/>
                <a:latin typeface="AllodsWest" panose="02000000000000000000" pitchFamily="2" charset="0"/>
              </a:rPr>
              <a:t>Актуальность темы: </a:t>
            </a:r>
          </a:p>
          <a:p>
            <a:pPr algn="ctr"/>
            <a:endParaRPr lang="ru-RU" b="0" i="0" smtClean="0">
              <a:solidFill>
                <a:srgbClr val="000000"/>
              </a:solidFill>
              <a:effectLst/>
              <a:latin typeface="AllodsWest" panose="02000000000000000000" pitchFamily="2" charset="0"/>
            </a:endParaRPr>
          </a:p>
          <a:p>
            <a:pPr algn="just"/>
            <a:r>
              <a:rPr lang="ru-RU" b="0" i="0" smtClean="0">
                <a:solidFill>
                  <a:srgbClr val="000000"/>
                </a:solidFill>
                <a:effectLst/>
                <a:latin typeface="AllodsWest" panose="02000000000000000000" pitchFamily="2" charset="0"/>
              </a:rPr>
              <a:t>	</a:t>
            </a:r>
            <a:r>
              <a:rPr lang="ru-RU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Современные дети растут в мире высоких технологий развивающиеся стремительно и бесповоротно. Они активны и любознательны. Социальное образование начинается со знакомства объектами ближайшего окружения, с которыми ребенок сталкивается каждый день. Ведь если опираться на статические данные, то мы увидим, насколько современный мир опасен для маленького человека. В связи с этим, в целях предупреждения опасного поведения ребёнка в летний период, необходимо научить ребенка правильно вести себя в опасных ситуациях. Наша работа нацелена на разъяснения навыков безопасности самого дошкольника, что приведёт к снижению количества несчастных случаев во время их летнего отдыха.</a:t>
            </a:r>
            <a:endParaRPr lang="ru-RU" b="0" i="0">
              <a:solidFill>
                <a:srgbClr val="002060"/>
              </a:solidFill>
              <a:effectLst/>
              <a:latin typeface="AllodsWest" panose="02000000000000000000" pitchFamily="2" charset="0"/>
            </a:endParaRPr>
          </a:p>
        </p:txBody>
      </p:sp>
      <p:sp>
        <p:nvSpPr>
          <p:cNvPr id="7" name="AutoShape 2" descr="https://i.pinimg.com/originals/42/1c/84/421c84a48166b21499dec10d33b7e67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7209">
            <a:off x="760590" y="4239948"/>
            <a:ext cx="3121158" cy="22646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47952" flipH="1">
            <a:off x="9356856" y="138732"/>
            <a:ext cx="1685192" cy="168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24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4246" y="913618"/>
            <a:ext cx="7678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smtClean="0">
                <a:solidFill>
                  <a:srgbClr val="C00000"/>
                </a:solidFill>
                <a:latin typeface="AllodsWest" panose="02000000000000000000" pitchFamily="2" charset="0"/>
              </a:rPr>
              <a:t>Участники проекта:</a:t>
            </a:r>
          </a:p>
          <a:p>
            <a:endParaRPr lang="ru-RU" altLang="ru-RU" sz="2400" b="1" i="1">
              <a:solidFill>
                <a:srgbClr val="C00000"/>
              </a:solidFill>
              <a:latin typeface="AllodsWest" panose="02000000000000000000" pitchFamily="2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2400" b="1" smtClean="0">
                <a:solidFill>
                  <a:srgbClr val="002060"/>
                </a:solidFill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1. Воспитатели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2400" b="1" smtClean="0">
                <a:solidFill>
                  <a:srgbClr val="002060"/>
                </a:solidFill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2. Дети и их родители</a:t>
            </a:r>
          </a:p>
          <a:p>
            <a:pPr>
              <a:spcBef>
                <a:spcPct val="0"/>
              </a:spcBef>
              <a:buNone/>
            </a:pPr>
            <a:endParaRPr lang="ru-RU" altLang="ru-RU" sz="2400" b="1" smtClean="0">
              <a:solidFill>
                <a:srgbClr val="002060"/>
              </a:solidFill>
              <a:latin typeface="AllodsWest" panose="02000000000000000000" pitchFamily="2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ru-RU" sz="2400" b="1" i="1" smtClean="0">
                <a:solidFill>
                  <a:srgbClr val="C0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</a:rPr>
              <a:t>    </a:t>
            </a:r>
            <a:r>
              <a:rPr lang="ru-RU" sz="2400" b="1" i="1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</a:rPr>
              <a:t>Продолжительность проекта:</a:t>
            </a:r>
          </a:p>
          <a:p>
            <a:pPr algn="ctr"/>
            <a:endParaRPr lang="ru-RU" sz="2400" smtClean="0">
              <a:solidFill>
                <a:srgbClr val="C00000"/>
              </a:solidFill>
              <a:latin typeface="AllodsWest" panose="02000000000000000000" pitchFamily="2" charset="0"/>
            </a:endParaRPr>
          </a:p>
          <a:p>
            <a:r>
              <a:rPr lang="ru-RU" sz="2400" smtClean="0">
                <a:effectLst/>
                <a:latin typeface="AllodsWest" panose="02000000000000000000" pitchFamily="2" charset="0"/>
                <a:ea typeface="Calibri" panose="020F0502020204030204" pitchFamily="34" charset="0"/>
              </a:rPr>
              <a:t> - краткосрочный (с 15.06.2020 - 19.06.2020г.)</a:t>
            </a:r>
            <a:endParaRPr lang="ru-RU" sz="2400" smtClean="0">
              <a:latin typeface="AllodsWest" panose="02000000000000000000" pitchFamily="2" charset="0"/>
            </a:endParaRPr>
          </a:p>
          <a:p>
            <a:r>
              <a:rPr lang="ru-RU" altLang="ru-RU" sz="2400" b="1" smtClean="0">
                <a:solidFill>
                  <a:srgbClr val="6C0000"/>
                </a:solidFill>
                <a:latin typeface="AllodsWest" panose="02000000000000000000" pitchFamily="2" charset="0"/>
              </a:rPr>
              <a:t/>
            </a:r>
            <a:br>
              <a:rPr lang="ru-RU" altLang="ru-RU" sz="2400" b="1" smtClean="0">
                <a:solidFill>
                  <a:srgbClr val="6C0000"/>
                </a:solidFill>
                <a:latin typeface="AllodsWest" panose="02000000000000000000" pitchFamily="2" charset="0"/>
              </a:rPr>
            </a:br>
            <a:endParaRPr lang="ru-RU" sz="2400"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0492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723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56891" y="679938"/>
            <a:ext cx="549812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rgbClr val="FF0000"/>
                </a:solidFill>
                <a:latin typeface="AllodsWest" panose="02000000000000000000" pitchFamily="2" charset="0"/>
              </a:rPr>
              <a:t>Цель проекта:</a:t>
            </a:r>
          </a:p>
          <a:p>
            <a:pPr algn="ctr"/>
            <a:endParaRPr lang="ru-RU" sz="2400" smtClean="0">
              <a:solidFill>
                <a:srgbClr val="FF0000"/>
              </a:solidFill>
              <a:latin typeface="AllodsWest" panose="02000000000000000000" pitchFamily="2" charset="0"/>
            </a:endParaRPr>
          </a:p>
          <a:p>
            <a:pPr algn="just"/>
            <a:r>
              <a:rPr lang="ru-RU" smtClean="0">
                <a:solidFill>
                  <a:srgbClr val="0070C0"/>
                </a:solidFill>
                <a:latin typeface="AllodsWest" panose="02000000000000000000" pitchFamily="2" charset="0"/>
              </a:rPr>
              <a:t>	Продолжать формирование у детей представлений о безопасном поведении в городе и в природе; формирование у детей осознанного выполнения правил поведения, обеспечивающих сохранность их жизни и здоровья в современных условиях улицы, транспорта, природы, быта. </a:t>
            </a:r>
            <a:endParaRPr lang="ru-RU">
              <a:solidFill>
                <a:srgbClr val="0070C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6598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538" y="183347"/>
            <a:ext cx="7842739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smtClean="0">
                <a:solidFill>
                  <a:srgbClr val="FF0000"/>
                </a:solidFill>
                <a:effectLst/>
                <a:latin typeface="AllodsWest" panose="02000000000000000000" pitchFamily="2" charset="0"/>
              </a:rPr>
              <a:t>Задачи проекта:</a:t>
            </a:r>
          </a:p>
          <a:p>
            <a:pPr algn="ctr"/>
            <a:endParaRPr lang="ru-RU" sz="1400" b="0" i="0" smtClean="0">
              <a:solidFill>
                <a:srgbClr val="000000"/>
              </a:solidFill>
              <a:effectLst/>
              <a:latin typeface="AllodsWest" panose="02000000000000000000" pitchFamily="2" charset="0"/>
            </a:endParaRP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продолжать знакомить детей с бытовыми источниками опасности;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формирование у детей представлений о способах безопасного поведения в быту;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воспитание детей как грамотных участников дорожного движения;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воспитание у детей чувства взаимопомощи и товарищества;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воспитание у детей желания беречь и охранять природу;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формирование у детей умения различать съедобные и несъедобные грибы;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совершенствование знаний детей о том, как правильно вести себя в опасных ситуациях;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формирование у детей представлений о пожарной безопасности, об опасности разжигания костров для окружающей среды и собственного здоровья;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расширение у детей представлений о причинах и последствиях неосторожного обращения с огнем;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- формирование у детей навыков личной безопасности.</a:t>
            </a:r>
          </a:p>
          <a:p>
            <a:pPr algn="just"/>
            <a:r>
              <a:rPr lang="ru-RU" sz="1400" b="0" i="0" u="sng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Предполагаемые результаты реализации проекта: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У детей сформируется понимание того, какие предметы, растения, животные могут быть опасными.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У детей сформируется понимание того, какое их поведение может быть опасным.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Дети овладеют навыками безопасного поведения в различных опасных ситуациях.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У детей сформируется интерес к проблеме собственной безопасности.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Дети научатся бережно относиться к природе.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Повысится уровень компетентности родителей в вопросах воспитания безопасного поведения детей.</a:t>
            </a:r>
          </a:p>
          <a:p>
            <a:pPr algn="just"/>
            <a:r>
              <a:rPr lang="ru-RU" sz="1400" b="0" i="0" smtClean="0">
                <a:solidFill>
                  <a:srgbClr val="002060"/>
                </a:solidFill>
                <a:effectLst/>
                <a:latin typeface="AllodsWest" panose="02000000000000000000" pitchFamily="2" charset="0"/>
              </a:rPr>
              <a:t>Уголок безопасности в группе пополнится необходимым материалом: наглядность по безопасному поведению детей, картотека дидактических и настольно-печатных игр по теме, консультации и памятки для детей и родителей, фотоальбом и альбом детских работ.</a:t>
            </a:r>
            <a:endParaRPr lang="ru-RU" sz="1400" b="0" i="0">
              <a:solidFill>
                <a:srgbClr val="002060"/>
              </a:solidFill>
              <a:effectLst/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26829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30060" y="668216"/>
            <a:ext cx="695178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rgbClr val="FF0000"/>
                </a:solidFill>
                <a:latin typeface="AllodsWest" panose="02000000000000000000" pitchFamily="2" charset="0"/>
              </a:rPr>
              <a:t>       Предполагаемый результат:</a:t>
            </a:r>
          </a:p>
          <a:p>
            <a:endParaRPr lang="ru-RU" smtClean="0">
              <a:latin typeface="AllodsWest" panose="02000000000000000000" pitchFamily="2" charset="0"/>
            </a:endParaRPr>
          </a:p>
          <a:p>
            <a:r>
              <a:rPr lang="ru-RU" smtClean="0">
                <a:latin typeface="AllodsWest" panose="02000000000000000000" pitchFamily="2" charset="0"/>
              </a:rPr>
              <a:t> </a:t>
            </a:r>
            <a:r>
              <a:rPr lang="ru-RU" smtClean="0">
                <a:solidFill>
                  <a:srgbClr val="0070C0"/>
                </a:solidFill>
                <a:latin typeface="AllodsWest" panose="02000000000000000000" pitchFamily="2" charset="0"/>
              </a:rPr>
              <a:t>Освоение детьми основных правил безопасности.</a:t>
            </a:r>
          </a:p>
          <a:p>
            <a:endParaRPr lang="ru-RU" smtClean="0">
              <a:solidFill>
                <a:srgbClr val="0070C0"/>
              </a:solidFill>
              <a:latin typeface="AllodsWest" panose="02000000000000000000" pitchFamily="2" charset="0"/>
            </a:endParaRPr>
          </a:p>
          <a:p>
            <a:pPr algn="ctr"/>
            <a:r>
              <a:rPr lang="ru-RU" smtClean="0">
                <a:latin typeface="AllodsWest" panose="02000000000000000000" pitchFamily="2" charset="0"/>
              </a:rPr>
              <a:t> </a:t>
            </a:r>
            <a:r>
              <a:rPr lang="ru-RU" smtClean="0">
                <a:solidFill>
                  <a:srgbClr val="00B050"/>
                </a:solidFill>
                <a:latin typeface="AllodsWest" panose="02000000000000000000" pitchFamily="2" charset="0"/>
              </a:rPr>
              <a:t>Этапы проекта:</a:t>
            </a:r>
          </a:p>
          <a:p>
            <a:pPr algn="ctr"/>
            <a:endParaRPr lang="ru-RU" smtClean="0">
              <a:solidFill>
                <a:srgbClr val="002060"/>
              </a:solidFill>
              <a:latin typeface="AllodsWest" panose="02000000000000000000" pitchFamily="2" charset="0"/>
            </a:endParaRP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1. Подготовительный этап: Постановка цели и задач.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Подборка наглядного материала, просмотр мультфильмов, чтение художественной литературы.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Подбор информации для родителей.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2. Основной этап: организационно – практический.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Совместная деятельность детей, а т.ж. родителей и воспитателей в соответствии с поставленной задачей.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Работа с родителями.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3. Заключительный этап:</a:t>
            </a:r>
          </a:p>
          <a:p>
            <a:r>
              <a:rPr lang="ru-RU" smtClean="0">
                <a:solidFill>
                  <a:srgbClr val="002060"/>
                </a:solidFill>
                <a:latin typeface="AllodsWest" panose="02000000000000000000" pitchFamily="2" charset="0"/>
              </a:rPr>
              <a:t>Презентация проекта. Выставка детских работ.</a:t>
            </a:r>
            <a:endParaRPr lang="ru-RU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89" y="320550"/>
            <a:ext cx="2313842" cy="2313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577753" y="320550"/>
            <a:ext cx="2313842" cy="231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235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46364" y="-1"/>
            <a:ext cx="9652907" cy="4310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smtClean="0">
                <a:solidFill>
                  <a:srgbClr val="002060"/>
                </a:solidFill>
                <a:latin typeface="AllodsWest" panose="02000000000000000000" pitchFamily="2" charset="0"/>
              </a:rPr>
              <a:t>	В ходе реализации проекта при совместной деятельности детей и педагогов: у детей начало формироваться чувство ответственности за себя и за окружающих, дети более внимательно стали относится к окружающему их миру. У них начало складываться понимание того, что, соблюдая основные правила безопасности, они многое могут избежать. Дети научились чувствовать, анализировать, делать выводы.</a:t>
            </a:r>
          </a:p>
          <a:p>
            <a:pPr algn="just"/>
            <a:r>
              <a:rPr lang="ru-RU" sz="2400" smtClean="0">
                <a:solidFill>
                  <a:srgbClr val="002060"/>
                </a:solidFill>
                <a:latin typeface="AllodsWest" panose="02000000000000000000" pitchFamily="2" charset="0"/>
              </a:rPr>
              <a:t>Данный проект затронул все сферы развития личности ребенка познавательную, эмоциональную, практическую сферу личности ребенка.</a:t>
            </a:r>
            <a:endParaRPr lang="ru-RU" sz="2400">
              <a:solidFill>
                <a:srgbClr val="002060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8557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69968" y="292587"/>
            <a:ext cx="4419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  <a:latin typeface="AllodsWest" panose="02000000000000000000" pitchFamily="2" charset="0"/>
              </a:rPr>
              <a:t>Этапы реализации проекта:</a:t>
            </a:r>
            <a:endParaRPr lang="ru-RU" sz="2400" b="1">
              <a:solidFill>
                <a:srgbClr val="C00000"/>
              </a:solidFill>
              <a:latin typeface="AllodsWest" panose="02000000000000000000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0474" y="886144"/>
            <a:ext cx="3381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mtClean="0">
                <a:solidFill>
                  <a:srgbClr val="FF0000"/>
                </a:solidFill>
                <a:latin typeface="AllodsWest" panose="02000000000000000000" pitchFamily="2" charset="0"/>
              </a:rPr>
              <a:t>I </a:t>
            </a:r>
            <a:r>
              <a:rPr lang="ru-RU" smtClean="0">
                <a:solidFill>
                  <a:srgbClr val="FF0000"/>
                </a:solidFill>
                <a:latin typeface="AllodsWest" panose="02000000000000000000" pitchFamily="2" charset="0"/>
              </a:rPr>
              <a:t>этап – подготовительный:</a:t>
            </a:r>
          </a:p>
          <a:p>
            <a:pPr algn="ctr"/>
            <a:endParaRPr lang="ru-RU">
              <a:solidFill>
                <a:srgbClr val="FF0000"/>
              </a:solidFill>
              <a:latin typeface="AllodsWest" panose="02000000000000000000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3557" y="1363579"/>
            <a:ext cx="1174282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Обсуждение проблемы, вживание в игровую ситуацию. 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Проблемная ситуация – метод 3-х вопросов.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Что мы знаем о безопасности в летний период?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Грибы бывают съедобные и несъедобные.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Насекомые бывают опасные (жалящие) и безобидные.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Растения бывают лекарственными.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Что приносит солнце: вред или пользу?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Что мы хотим узнать?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•	Как нужно себя вести с насекомыми?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•	Какую пользу приносят лекарственные растения?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•	Как вести себя в жару?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•	Какие нужно знать правила сбора грибов?</a:t>
            </a:r>
          </a:p>
          <a:p>
            <a:endParaRPr lang="ru-RU" sz="1400" smtClean="0">
              <a:solidFill>
                <a:srgbClr val="FF00FF"/>
              </a:solidFill>
              <a:latin typeface="AllodsWest" panose="02000000000000000000" pitchFamily="2" charset="0"/>
            </a:endParaRP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Что для этого необходимо сделать?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Обратиться за информацией к разным источникам.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Разработать проект.</a:t>
            </a:r>
          </a:p>
          <a:p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Задачи этапа: Выявить уровень знаний детей о безопасности в летний период</a:t>
            </a:r>
            <a:r>
              <a:rPr lang="ru-RU" smtClean="0">
                <a:solidFill>
                  <a:srgbClr val="FF00FF"/>
                </a:solidFill>
                <a:latin typeface="AllodsWest" panose="02000000000000000000" pitchFamily="2" charset="0"/>
              </a:rPr>
              <a:t>.</a:t>
            </a:r>
          </a:p>
          <a:p>
            <a:r>
              <a:rPr lang="ru-RU" sz="1400">
                <a:solidFill>
                  <a:srgbClr val="FF00FF"/>
                </a:solidFill>
                <a:latin typeface="AllodsWest" panose="02000000000000000000" pitchFamily="2" charset="0"/>
              </a:rPr>
              <a:t>Беседа с родителями (обсуждение </a:t>
            </a:r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темы </a:t>
            </a:r>
            <a:r>
              <a:rPr lang="ru-RU" sz="1400">
                <a:solidFill>
                  <a:srgbClr val="FF00FF"/>
                </a:solidFill>
                <a:latin typeface="AllodsWest" panose="02000000000000000000" pitchFamily="2" charset="0"/>
              </a:rPr>
              <a:t>проекта, его актуальности для конкретной группы детей).</a:t>
            </a:r>
          </a:p>
          <a:p>
            <a:r>
              <a:rPr lang="ru-RU" sz="1400">
                <a:solidFill>
                  <a:srgbClr val="FF00FF"/>
                </a:solidFill>
                <a:latin typeface="AllodsWest" panose="02000000000000000000" pitchFamily="2" charset="0"/>
              </a:rPr>
              <a:t>Принять участие в </a:t>
            </a:r>
            <a:r>
              <a:rPr lang="ru-RU" sz="1400" smtClean="0">
                <a:solidFill>
                  <a:srgbClr val="FF00FF"/>
                </a:solidFill>
                <a:latin typeface="AllodsWest" panose="02000000000000000000" pitchFamily="2" charset="0"/>
              </a:rPr>
              <a:t>выставке рисунков, фото-коллаж,  либо книжки-малышки.</a:t>
            </a:r>
            <a:endParaRPr lang="ru-RU" sz="1400">
              <a:solidFill>
                <a:srgbClr val="FF00FF"/>
              </a:solidFill>
              <a:latin typeface="AllodsWes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42231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938" y="0"/>
            <a:ext cx="1227406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62762" y="228418"/>
            <a:ext cx="40254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</a:rPr>
              <a:t>II</a:t>
            </a:r>
            <a:r>
              <a:rPr lang="ru-RU" sz="3200" b="1" smtClean="0">
                <a:solidFill>
                  <a:srgbClr val="FF000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</a:rPr>
              <a:t> этап – основной</a:t>
            </a:r>
          </a:p>
          <a:p>
            <a:endParaRPr lang="ru-RU" sz="3200" b="1" smtClean="0">
              <a:solidFill>
                <a:srgbClr val="FF0000"/>
              </a:solidFill>
              <a:effectLst/>
              <a:latin typeface="AllodsWest" panose="02000000000000000000" pitchFamily="2" charset="0"/>
              <a:ea typeface="Calibri" panose="020F0502020204030204" pitchFamily="34" charset="0"/>
            </a:endParaRPr>
          </a:p>
          <a:p>
            <a:endParaRPr lang="ru-RU" sz="3200">
              <a:solidFill>
                <a:srgbClr val="FF0000"/>
              </a:solidFill>
              <a:latin typeface="AllodsWest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716" y="609600"/>
            <a:ext cx="11742821" cy="748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2400" b="1" i="1" smtClean="0">
                <a:solidFill>
                  <a:srgbClr val="7030A0"/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День насекомых.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b="1" i="1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Беседа-рассуждение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 «Насекомые: опасные и безвредные»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1. Раскрашивание картинок «Насекомые»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2. Аппликация «Божья коровка». Изготовление аппликации из бумаги.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b="1" u="sng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Физкультминутка «Стрекоза</a:t>
            </a:r>
            <a:r>
              <a:rPr lang="ru-RU" u="sng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»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Вот какая стрекоза - очень круглые глаза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(Руки в стороны, затем круговые движения кулачков на уровне глаз)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Вертится как вертолет: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Вправо, влево, взад, вперед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(Руки в стороны, движения вокруг своей оси, затем руки на пояс, наклоны)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Поднимайте плечики,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Прыгайте кузнечики.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Прыг- скок, прыг- скок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Сели, сели, травушку покушали,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Тишину послушали</a:t>
            </a:r>
            <a:r>
              <a:rPr lang="ru-RU" smtClean="0"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b="1" u="sng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Чтение художественной литературы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  <a:effectLst/>
                <a:latin typeface="AllodsWest" panose="02000000000000000000" pitchFamily="2" charset="0"/>
                <a:ea typeface="Calibri" panose="020F0502020204030204" pitchFamily="34" charset="0"/>
                <a:cs typeface="Times New Roman" pitchFamily="18" charset="0"/>
              </a:rPr>
              <a:t>А. Бианки «Как муравьишка домой спешил», «Паучок – пилот», Г. Глушнёв «Кузнечик и кузнечики», Г. Скребицкий «Счастливый жучок», В. Зотов из книги «Лесная мозайка» («Божья коровка», «Кузнечик», «Майский жук»), К. Ушинский «Пчёлки на разведках»</a:t>
            </a: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endParaRPr lang="ru-RU" smtClean="0"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endParaRPr lang="ru-RU" smtClean="0"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endParaRPr lang="ru-RU" smtClean="0">
              <a:effectLst/>
              <a:latin typeface="AllodsWest" panose="02000000000000000000" pitchFamily="2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ct val="0"/>
              </a:spcAft>
            </a:pPr>
            <a:endParaRPr lang="ru-RU" sz="16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70117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931</Words>
  <Application>Microsoft Office PowerPoint</Application>
  <PresentationFormat>Широкоэкранный</PresentationFormat>
  <Paragraphs>142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AllodsWest</vt:lpstr>
      <vt:lpstr>Arial</vt:lpstr>
      <vt:lpstr>Calibri</vt:lpstr>
      <vt:lpstr>Calibri Light</vt:lpstr>
      <vt:lpstr>Corbel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Скрябин</dc:creator>
  <cp:lastModifiedBy>Игорь Скрябин</cp:lastModifiedBy>
  <cp:revision>28</cp:revision>
  <cp:lastPrinted>2020-07-02T07:49:54Z</cp:lastPrinted>
  <dcterms:created xsi:type="dcterms:W3CDTF">2020-07-02T02:58:35Z</dcterms:created>
  <dcterms:modified xsi:type="dcterms:W3CDTF">2020-07-02T10:56:11Z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3508788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