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9"/>
  </p:notesMasterIdLst>
  <p:sldIdLst>
    <p:sldId id="270" r:id="rId2"/>
    <p:sldId id="269" r:id="rId3"/>
    <p:sldId id="257" r:id="rId4"/>
    <p:sldId id="266" r:id="rId5"/>
    <p:sldId id="263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>
        <p:scale>
          <a:sx n="66" d="100"/>
          <a:sy n="66" d="100"/>
        </p:scale>
        <p:origin x="-48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529BD-A82E-46C0-9068-BD922303BCF5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559622-27AF-4E7B-A97B-6C085B387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29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8088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smtClean="0"/>
              <a:t>Преподаватель </a:t>
            </a:r>
            <a:r>
              <a:rPr lang="ru-RU" sz="1800" dirty="0" err="1" smtClean="0"/>
              <a:t>Сеничев</a:t>
            </a:r>
            <a:r>
              <a:rPr lang="ru-RU" sz="1800" dirty="0" smtClean="0"/>
              <a:t> Сергей Георгиевич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2636912"/>
            <a:ext cx="7175351" cy="1793167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«Эффективность применения схем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веерного типа базирующихся на навигации, основанной на характеристиках (PBN)»</a:t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0688"/>
            <a:ext cx="56578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34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7" y="476672"/>
            <a:ext cx="7108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94364" y="1763524"/>
            <a:ext cx="8709812" cy="369332"/>
            <a:chOff x="194364" y="2418310"/>
            <a:chExt cx="8709812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683568" y="2418310"/>
              <a:ext cx="822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Общие сведения о схемах веерного типа.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6" name="Стрелка вправо 5"/>
            <p:cNvSpPr/>
            <p:nvPr/>
          </p:nvSpPr>
          <p:spPr>
            <a:xfrm>
              <a:off x="194364" y="2538612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9512" y="2486182"/>
            <a:ext cx="8709812" cy="646331"/>
            <a:chOff x="194364" y="2409018"/>
            <a:chExt cx="8709812" cy="646331"/>
          </a:xfrm>
        </p:grpSpPr>
        <p:sp>
          <p:nvSpPr>
            <p:cNvPr id="8" name="TextBox 7"/>
            <p:cNvSpPr txBox="1"/>
            <p:nvPr/>
          </p:nvSpPr>
          <p:spPr>
            <a:xfrm>
              <a:off x="683568" y="2409018"/>
              <a:ext cx="8220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Применение схем веерного типа в воздушном пространстве района аэродрома Гейдар </a:t>
              </a:r>
              <a:r>
                <a:rPr lang="ru-RU" dirty="0">
                  <a:solidFill>
                    <a:schemeClr val="tx2"/>
                  </a:solidFill>
                </a:rPr>
                <a:t>А</a:t>
              </a:r>
              <a:r>
                <a:rPr lang="ru-RU" dirty="0" smtClean="0">
                  <a:solidFill>
                    <a:schemeClr val="tx2"/>
                  </a:solidFill>
                </a:rPr>
                <a:t>лиев.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194364" y="2477544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u="sng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79512" y="3215554"/>
            <a:ext cx="8709812" cy="369332"/>
            <a:chOff x="194364" y="2418310"/>
            <a:chExt cx="8709812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683568" y="2418310"/>
              <a:ext cx="822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Разделение потоков ВС.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194364" y="2490318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u="sng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79512" y="3804392"/>
            <a:ext cx="8709812" cy="369332"/>
            <a:chOff x="194364" y="2418310"/>
            <a:chExt cx="8709812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683568" y="2418310"/>
              <a:ext cx="822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Этап симуляции и тестирования.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15" name="Стрелка вправо 14"/>
            <p:cNvSpPr/>
            <p:nvPr/>
          </p:nvSpPr>
          <p:spPr>
            <a:xfrm>
              <a:off x="194364" y="2477544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04593" y="4367682"/>
            <a:ext cx="8709812" cy="369332"/>
            <a:chOff x="194364" y="2418310"/>
            <a:chExt cx="8709812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683568" y="2418310"/>
              <a:ext cx="822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Тренинг персонала УВД.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18" name="Стрелка вправо 17"/>
            <p:cNvSpPr/>
            <p:nvPr/>
          </p:nvSpPr>
          <p:spPr>
            <a:xfrm>
              <a:off x="194364" y="2490318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95746" y="4905509"/>
            <a:ext cx="8709812" cy="369332"/>
            <a:chOff x="194364" y="2418310"/>
            <a:chExt cx="8709812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683568" y="2418310"/>
              <a:ext cx="822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Воздушная обстановка РА Гейдар Алиев после вступления в силу новых схем.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21" name="Стрелка вправо 20"/>
            <p:cNvSpPr/>
            <p:nvPr/>
          </p:nvSpPr>
          <p:spPr>
            <a:xfrm>
              <a:off x="194364" y="2499610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3732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" y="1557042"/>
            <a:ext cx="9144427" cy="53283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988" y="194737"/>
            <a:ext cx="7855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о схемах веерного типа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92149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Схема веерного типа для захода на посадку </a:t>
            </a:r>
            <a:r>
              <a:rPr lang="ru-RU" dirty="0" smtClean="0"/>
              <a:t>– это систематизированный метод слияния потоков прибывающих  ВС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48478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Данный метод был разработан центром развития Евроконтроля в 2006 году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20608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Согласно документу ИКАО 9931, этот метод является частью Блока системной оптимизации, способствующей применению методик бесступенчатого </a:t>
            </a:r>
            <a:r>
              <a:rPr lang="ru-RU" i="1" dirty="0"/>
              <a:t>снижения </a:t>
            </a:r>
            <a:r>
              <a:rPr lang="ru-RU" i="1" dirty="0" smtClean="0"/>
              <a:t>и набора.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1229" y="3140968"/>
            <a:ext cx="247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2011 год – Осло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1229" y="3429000"/>
            <a:ext cx="2832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2012 год – Дублин, Сеул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71229" y="3789040"/>
            <a:ext cx="2616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2013 год – Париж 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</a:rPr>
              <a:t>ACC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5" y="4149080"/>
            <a:ext cx="46085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2014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год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Канарские острова,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Логос,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Гановер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endParaRPr lang="ru-RU" dirty="0"/>
          </a:p>
          <a:p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Куала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–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Лумпур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3 региональных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аэропорта в Норвегии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56612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2015 год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– Баку, … 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256076" y="3788585"/>
            <a:ext cx="45719" cy="516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16" idx="5"/>
          </p:cNvCxnSpPr>
          <p:nvPr/>
        </p:nvCxnSpPr>
        <p:spPr>
          <a:xfrm>
            <a:off x="5295100" y="3832699"/>
            <a:ext cx="68988" cy="37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364088" y="3861048"/>
            <a:ext cx="360040" cy="9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01795" y="3729787"/>
            <a:ext cx="50847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b="1" dirty="0" smtClean="0"/>
              <a:t>Baku - UBBB</a:t>
            </a:r>
            <a:endParaRPr lang="ru-RU" sz="5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411222" y="3835787"/>
            <a:ext cx="31290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b="1" dirty="0" smtClean="0"/>
              <a:t>2015</a:t>
            </a:r>
            <a:endParaRPr lang="ru-RU" sz="5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22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988" y="194737"/>
            <a:ext cx="7855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 схем веерного типа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57" y="779512"/>
            <a:ext cx="6092245" cy="3009528"/>
          </a:xfrm>
          <a:prstGeom prst="rect">
            <a:avLst/>
          </a:prstGeom>
        </p:spPr>
      </p:pic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789040"/>
            <a:ext cx="5982257" cy="2996815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988" y="194737"/>
            <a:ext cx="7855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персонала УВД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56490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Все диспетчера УВД были разделены на группы, которые начиная с января 2015 года,</a:t>
            </a:r>
          </a:p>
          <a:p>
            <a:pPr algn="ctr"/>
            <a:r>
              <a:rPr lang="ru-RU" dirty="0" smtClean="0"/>
              <a:t>Начали прохождение теоретической части по новым схемам прибытия  и вылета.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51868" y="3441774"/>
            <a:ext cx="9195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 завершению теоретической части, на тренажерном комплексе </a:t>
            </a:r>
          </a:p>
          <a:p>
            <a:pPr algn="ctr"/>
            <a:r>
              <a:rPr lang="ru-RU" dirty="0" smtClean="0"/>
              <a:t>УВД «</a:t>
            </a:r>
            <a:r>
              <a:rPr lang="ru-RU" dirty="0" err="1" smtClean="0"/>
              <a:t>Азераэронавигация</a:t>
            </a:r>
            <a:r>
              <a:rPr lang="ru-RU" dirty="0" smtClean="0"/>
              <a:t>» каждая смена отработала упражнения для освоения</a:t>
            </a:r>
          </a:p>
          <a:p>
            <a:pPr algn="ctr"/>
            <a:r>
              <a:rPr lang="ru-RU" dirty="0" smtClean="0"/>
              <a:t>практических навыков использования новых схем.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141277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 ноябрю </a:t>
            </a:r>
            <a:r>
              <a:rPr lang="ru-RU" dirty="0" smtClean="0"/>
              <a:t>2019 </a:t>
            </a:r>
            <a:r>
              <a:rPr lang="ru-RU" dirty="0" smtClean="0"/>
              <a:t>года, были определены инструктора, задачей которых является</a:t>
            </a:r>
          </a:p>
          <a:p>
            <a:pPr algn="ctr"/>
            <a:r>
              <a:rPr lang="ru-RU" dirty="0"/>
              <a:t>о</a:t>
            </a:r>
            <a:r>
              <a:rPr lang="ru-RU" dirty="0" smtClean="0"/>
              <a:t>своение теоретической и практической части по новым схемам прибытия и вылета с целью дальнейшего обучения персонала УВД.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4593902"/>
            <a:ext cx="9195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 каждому диспетчеру УВД был создан отчет об уровне освоения новых схем.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-36512" y="5157192"/>
            <a:ext cx="9195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30 апреля 2015 года новые схемы введены в эксплуатацию. 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66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217" y="1947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Предварительные результаты</a:t>
            </a:r>
            <a:endParaRPr lang="ru-RU" sz="4000" dirty="0">
              <a:solidFill>
                <a:srgbClr val="FFC00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94364" y="1763524"/>
            <a:ext cx="8709812" cy="646331"/>
            <a:chOff x="194364" y="2418310"/>
            <a:chExt cx="8709812" cy="646331"/>
          </a:xfrm>
        </p:grpSpPr>
        <p:sp>
          <p:nvSpPr>
            <p:cNvPr id="4" name="TextBox 3"/>
            <p:cNvSpPr txBox="1"/>
            <p:nvPr/>
          </p:nvSpPr>
          <p:spPr>
            <a:xfrm>
              <a:off x="683568" y="2418310"/>
              <a:ext cx="8220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Использование схемах веерного типа позволяет более гибко использовать ВП в РА Гейдар Алиев.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5" name="Стрелка вправо 4"/>
            <p:cNvSpPr/>
            <p:nvPr/>
          </p:nvSpPr>
          <p:spPr>
            <a:xfrm>
              <a:off x="194364" y="2538612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79512" y="2486182"/>
            <a:ext cx="8709812" cy="646331"/>
            <a:chOff x="194364" y="2409018"/>
            <a:chExt cx="8709812" cy="646331"/>
          </a:xfrm>
        </p:grpSpPr>
        <p:sp>
          <p:nvSpPr>
            <p:cNvPr id="7" name="TextBox 6"/>
            <p:cNvSpPr txBox="1"/>
            <p:nvPr/>
          </p:nvSpPr>
          <p:spPr>
            <a:xfrm>
              <a:off x="683568" y="2409018"/>
              <a:ext cx="8220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Количество потенциальных конфликтных ситуаций в РА Гейдар Алиев сведено к минимально возможным.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8" name="Стрелка вправо 7"/>
            <p:cNvSpPr/>
            <p:nvPr/>
          </p:nvSpPr>
          <p:spPr>
            <a:xfrm>
              <a:off x="194364" y="2477544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u="sng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2" y="3215554"/>
            <a:ext cx="8709812" cy="646331"/>
            <a:chOff x="194364" y="2418310"/>
            <a:chExt cx="8709812" cy="646331"/>
          </a:xfrm>
        </p:grpSpPr>
        <p:sp>
          <p:nvSpPr>
            <p:cNvPr id="10" name="TextBox 9"/>
            <p:cNvSpPr txBox="1"/>
            <p:nvPr/>
          </p:nvSpPr>
          <p:spPr>
            <a:xfrm>
              <a:off x="683568" y="2418310"/>
              <a:ext cx="8220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Разделение потоков ВС и создание интервалов происходит с минимальными затратами ресурсов диспетчера УВД.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11" name="Стрелка вправо 10"/>
            <p:cNvSpPr/>
            <p:nvPr/>
          </p:nvSpPr>
          <p:spPr>
            <a:xfrm>
              <a:off x="194364" y="2490318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u="sng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79512" y="3934797"/>
            <a:ext cx="8709812" cy="646331"/>
            <a:chOff x="194364" y="2418310"/>
            <a:chExt cx="8709812" cy="646331"/>
          </a:xfrm>
        </p:grpSpPr>
        <p:sp>
          <p:nvSpPr>
            <p:cNvPr id="13" name="TextBox 12"/>
            <p:cNvSpPr txBox="1"/>
            <p:nvPr/>
          </p:nvSpPr>
          <p:spPr>
            <a:xfrm>
              <a:off x="683568" y="2418310"/>
              <a:ext cx="8220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schemeClr val="tx2"/>
                  </a:solidFill>
                </a:rPr>
                <a:t>Возможность приема большего количества ВС за равный промежуток времени.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14" name="Стрелка вправо 13"/>
            <p:cNvSpPr/>
            <p:nvPr/>
          </p:nvSpPr>
          <p:spPr>
            <a:xfrm>
              <a:off x="194364" y="2477544"/>
              <a:ext cx="489204" cy="2423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8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217" y="2498993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Спасибо за Внимание!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513202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Вопросы?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56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310</TotalTime>
  <Words>323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«Эффективность применения схем  веерного типа базирующихся на навигации, основанной на характеристиках (PBN)»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«Эффективность применения схем веерного типа на основе навигации, основанной на характеристиках (PBN)»</dc:title>
  <dc:creator>Aleks</dc:creator>
  <cp:lastModifiedBy>Андрей Крашаков</cp:lastModifiedBy>
  <cp:revision>33</cp:revision>
  <dcterms:created xsi:type="dcterms:W3CDTF">2015-08-31T06:38:09Z</dcterms:created>
  <dcterms:modified xsi:type="dcterms:W3CDTF">2020-07-02T20:39:38Z</dcterms:modified>
</cp:coreProperties>
</file>