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B2C0C-123B-49EC-BAF0-A2CA9A9FEF67}" type="datetimeFigureOut">
              <a:rPr lang="ru-RU"/>
              <a:pPr>
                <a:defRPr/>
              </a:pPr>
              <a:t>02.09.2014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2224B0D-6A37-429C-A153-0D39522A1D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F27EB-956C-46C1-A6FB-9A810E999FD5}" type="datetimeFigureOut">
              <a:rPr lang="ru-RU"/>
              <a:pPr>
                <a:defRPr/>
              </a:pPr>
              <a:t>02.09.2014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EF850-D73A-4F5F-9797-89D5B7C67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44027-AC04-423A-A900-B72DA45D4075}" type="datetimeFigureOut">
              <a:rPr lang="ru-RU"/>
              <a:pPr>
                <a:defRPr/>
              </a:pPr>
              <a:t>02.09.2014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A8038-DEFE-46C9-8D19-5E489C09C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B9E53-F076-4AD9-A892-07FC883576DE}" type="datetimeFigureOut">
              <a:rPr lang="ru-RU"/>
              <a:pPr>
                <a:defRPr/>
              </a:pPr>
              <a:t>02.09.2014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1DCE0-239A-41A2-A8B6-3843C40D1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51CDD-F3CE-4798-BD3B-3B451F7C5E41}" type="datetimeFigureOut">
              <a:rPr lang="ru-RU"/>
              <a:pPr>
                <a:defRPr/>
              </a:pPr>
              <a:t>02.09.2014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FBCA0-AC11-446C-BFB9-93B031D90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998AC-E06F-4AEE-A17D-829E82EBA77E}" type="datetimeFigureOut">
              <a:rPr lang="ru-RU"/>
              <a:pPr>
                <a:defRPr/>
              </a:pPr>
              <a:t>02.09.2014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0686A-845E-4868-878B-D123F491B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E4D3103-D5E7-490D-A221-521ECD2B4E12}" type="datetimeFigureOut">
              <a:rPr lang="ru-RU"/>
              <a:pPr>
                <a:defRPr/>
              </a:pPr>
              <a:t>02.09.2014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30BAAB0-71AC-456C-A402-8F6EE34D2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25385-B3BF-414A-8ED1-E198BEE92C9B}" type="datetimeFigureOut">
              <a:rPr lang="ru-RU"/>
              <a:pPr>
                <a:defRPr/>
              </a:pPr>
              <a:t>02.09.2014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D35C2-CD39-44D5-ABAE-60F1C5E0C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FFF3C-AAC8-40DE-AF59-92728C2FE53A}" type="datetimeFigureOut">
              <a:rPr lang="ru-RU"/>
              <a:pPr>
                <a:defRPr/>
              </a:pPr>
              <a:t>02.09.2014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E2887-ED28-41FD-856B-E7891F8D2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1AD59-2F45-45FD-A8BA-58EB720F6D4D}" type="datetimeFigureOut">
              <a:rPr lang="ru-RU"/>
              <a:pPr>
                <a:defRPr/>
              </a:pPr>
              <a:t>02.09.2014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1A5EF-F4BC-4B76-A3D3-2339E0B9F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090CE-7030-4585-A3D8-8B47C4AAA0DD}" type="datetimeFigureOut">
              <a:rPr lang="ru-RU"/>
              <a:pPr>
                <a:defRPr/>
              </a:pPr>
              <a:t>02.09.2014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E6867-2BD8-4E89-9AFA-26BBBF311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AA116FCB-CE5C-4629-ACA3-E2DB8A8456EC}" type="datetimeFigureOut">
              <a:rPr lang="ru-RU"/>
              <a:pPr>
                <a:defRPr/>
              </a:pPr>
              <a:t>02.09.2014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965A733-D0B4-43FA-B1DF-620783DEEE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73" r:id="rId5"/>
    <p:sldLayoutId id="2147483674" r:id="rId6"/>
    <p:sldLayoutId id="2147483668" r:id="rId7"/>
    <p:sldLayoutId id="2147483667" r:id="rId8"/>
    <p:sldLayoutId id="2147483666" r:id="rId9"/>
    <p:sldLayoutId id="2147483665" r:id="rId10"/>
    <p:sldLayoutId id="2147483664" r:id="rId11"/>
  </p:sldLayoutIdLst>
  <p:transition>
    <p:wipe dir="r"/>
  </p:transition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EB641B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EB641B"/>
        </a:buClr>
        <a:buFont typeface="Georgia" pitchFamily="18" charset="0"/>
        <a:buChar char="▫"/>
        <a:defRPr sz="2000" kern="1200">
          <a:solidFill>
            <a:srgbClr val="EB641B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oleObject" Target="../embeddings/_____Microsoft_Excel_97-20031.xls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38" y="692696"/>
            <a:ext cx="678656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ГРАНИЦЫ РОССИИ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84213" y="6237288"/>
            <a:ext cx="7345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Площадь России 17,1 млн км кв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72816"/>
            <a:ext cx="7929562" cy="3933063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ACER\Desktop\8 класс фото\я_на_работ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011238"/>
            <a:ext cx="8402637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75" y="1000125"/>
            <a:ext cx="77152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Соседи первого порядка </a:t>
            </a:r>
            <a:r>
              <a:rPr lang="ru-RU" dirty="0">
                <a:latin typeface="+mn-lt"/>
              </a:rPr>
              <a:t>– </a:t>
            </a:r>
            <a:r>
              <a:rPr lang="ru-RU" b="1" dirty="0">
                <a:latin typeface="+mn-lt"/>
              </a:rPr>
              <a:t>непосредственные соседи</a:t>
            </a:r>
          </a:p>
        </p:txBody>
      </p:sp>
      <p:sp>
        <p:nvSpPr>
          <p:cNvPr id="23554" name="TextBox 9"/>
          <p:cNvSpPr txBox="1">
            <a:spLocks noChangeArrowheads="1"/>
          </p:cNvSpPr>
          <p:nvPr/>
        </p:nvSpPr>
        <p:spPr bwMode="auto">
          <a:xfrm>
            <a:off x="714375" y="1643063"/>
            <a:ext cx="7715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Работа с атласом. Назвать соседей первого порядка.</a:t>
            </a:r>
          </a:p>
          <a:p>
            <a:endParaRPr lang="ru-RU">
              <a:latin typeface="Georgia" pitchFamily="18" charset="0"/>
            </a:endParaRPr>
          </a:p>
          <a:p>
            <a:r>
              <a:rPr lang="ru-RU">
                <a:solidFill>
                  <a:srgbClr val="006600"/>
                </a:solidFill>
                <a:latin typeface="Georgia" pitchFamily="18" charset="0"/>
              </a:rPr>
              <a:t>Практическая работа на контурной карте (страница 6 – 7) подписать соседей первого порядка)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7250" y="3429000"/>
            <a:ext cx="7286625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Соседи второго порядка – соседи наших соседей первого порядка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</a:rPr>
              <a:t>Работа с атласом. Назвать соседей второго порядка.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3556" name="TextBox 11"/>
          <p:cNvSpPr txBox="1">
            <a:spLocks noChangeArrowheads="1"/>
          </p:cNvSpPr>
          <p:nvPr/>
        </p:nvSpPr>
        <p:spPr bwMode="auto">
          <a:xfrm>
            <a:off x="857250" y="5357813"/>
            <a:ext cx="7143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Georgia" pitchFamily="18" charset="0"/>
              </a:rPr>
              <a:t>Сдать контурные карты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500" y="1643063"/>
            <a:ext cx="6357938" cy="4370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+mn-lt"/>
              </a:rPr>
              <a:t>Домашнее задание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Учебник урок </a:t>
            </a:r>
            <a:r>
              <a:rPr lang="ru-RU" sz="2800" b="1" dirty="0">
                <a:latin typeface="+mn-lt"/>
              </a:rPr>
              <a:t>1</a:t>
            </a:r>
            <a:r>
              <a:rPr lang="ru-RU" sz="2800" dirty="0">
                <a:latin typeface="+mn-lt"/>
              </a:rPr>
              <a:t> страница 8-9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Вопросы и задания – устно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Мои географические исследования  страница 9 - </a:t>
            </a:r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письменно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pic>
        <p:nvPicPr>
          <p:cNvPr id="24578" name="Picture 2" descr="D:\ирина\гифы и картинки\baby0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0" y="2643188"/>
            <a:ext cx="2286000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1071563" y="785813"/>
            <a:ext cx="70723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u="sng">
                <a:latin typeface="Georgia" pitchFamily="18" charset="0"/>
              </a:rPr>
              <a:t>Государственная граница России </a:t>
            </a:r>
            <a:r>
              <a:rPr lang="ru-RU">
                <a:latin typeface="Georgia" pitchFamily="18" charset="0"/>
              </a:rPr>
              <a:t>– </a:t>
            </a:r>
            <a:r>
              <a:rPr lang="ru-RU" b="1">
                <a:latin typeface="Georgia" pitchFamily="18" charset="0"/>
              </a:rPr>
              <a:t>это линия, определяющая пределы ее государственной территории</a:t>
            </a:r>
            <a:r>
              <a:rPr lang="ru-RU">
                <a:latin typeface="Georgia" pitchFamily="18" charset="0"/>
              </a:rPr>
              <a:t>.</a:t>
            </a:r>
          </a:p>
          <a:p>
            <a:pPr algn="just"/>
            <a:endParaRPr lang="ru-RU">
              <a:latin typeface="Georgia" pitchFamily="18" charset="0"/>
            </a:endParaRPr>
          </a:p>
          <a:p>
            <a:pPr algn="just"/>
            <a:r>
              <a:rPr lang="ru-RU">
                <a:latin typeface="Georgia" pitchFamily="18" charset="0"/>
              </a:rPr>
              <a:t>Линия границы и проходящая через нее вертикальная поверхность, которая простирается в атмосферу (до 100 км) и литосферу, ограничивают пределы государственной территории страны</a:t>
            </a:r>
          </a:p>
        </p:txBody>
      </p:sp>
      <p:pic>
        <p:nvPicPr>
          <p:cNvPr id="14338" name="Picture 2" descr="C:\Users\ACER\Desktop\8 класс фото\PogranSto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0" y="2857500"/>
            <a:ext cx="2743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C:\Users\ACER\Desktop\2009-09-04\Scan100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63" y="3071813"/>
            <a:ext cx="3535362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ACER\Desktop\8 класс фото\1297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313"/>
            <a:ext cx="6357938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3" descr="C:\Users\ACER\Desktop\8 класс фото\puumala001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13" y="1928813"/>
            <a:ext cx="235743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714375" y="5786438"/>
            <a:ext cx="7215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6600"/>
                </a:solidFill>
                <a:latin typeface="Georgia" pitchFamily="18" charset="0"/>
              </a:rPr>
              <a:t>Практическая работа на контурной карте (страница 6-7)</a:t>
            </a:r>
          </a:p>
          <a:p>
            <a:pPr algn="ctr"/>
            <a:r>
              <a:rPr lang="ru-RU">
                <a:solidFill>
                  <a:srgbClr val="006600"/>
                </a:solidFill>
                <a:latin typeface="Georgia" pitchFamily="18" charset="0"/>
              </a:rPr>
              <a:t>отметить </a:t>
            </a:r>
            <a:r>
              <a:rPr lang="ru-RU">
                <a:solidFill>
                  <a:srgbClr val="FF0000"/>
                </a:solidFill>
                <a:latin typeface="Georgia" pitchFamily="18" charset="0"/>
              </a:rPr>
              <a:t>государственную границу </a:t>
            </a:r>
            <a:r>
              <a:rPr lang="ru-RU">
                <a:solidFill>
                  <a:srgbClr val="006600"/>
                </a:solidFill>
                <a:latin typeface="Georgia" pitchFamily="18" charset="0"/>
              </a:rPr>
              <a:t>России </a:t>
            </a:r>
            <a:r>
              <a:rPr lang="ru-RU" b="1">
                <a:solidFill>
                  <a:srgbClr val="FF0000"/>
                </a:solidFill>
                <a:latin typeface="Georgia" pitchFamily="18" charset="0"/>
              </a:rPr>
              <a:t>(красным цветом)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1071563" y="642938"/>
            <a:ext cx="7072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Georgia" pitchFamily="18" charset="0"/>
              </a:rPr>
              <a:t>Государственная территория России </a:t>
            </a:r>
            <a:r>
              <a:rPr lang="ru-RU">
                <a:latin typeface="Georgia" pitchFamily="18" charset="0"/>
              </a:rPr>
              <a:t>– это часть земной поверхности, на которую распространяется действие ее законов. </a:t>
            </a:r>
          </a:p>
          <a:p>
            <a:pPr algn="just"/>
            <a:endParaRPr lang="ru-RU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500" y="1785938"/>
            <a:ext cx="68580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Государственная территория включает в себя: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поверхность суши находящуюся в ее пределах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 недра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 внутренние воды суши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 внутренние морские воды (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  <a:latin typeface="+mn-lt"/>
              </a:rPr>
              <a:t>воды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 портов, заливов, бухт)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 территориальные воды(простирающиеся от побережья страны, включая острова 12 морских миль (22,2 км)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воздушное пространство </a:t>
            </a:r>
          </a:p>
        </p:txBody>
      </p:sp>
      <p:pic>
        <p:nvPicPr>
          <p:cNvPr id="16387" name="Picture 2" descr="C:\Users\ACER\Desktop\8 класс фото\1687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688" y="3500438"/>
            <a:ext cx="2214562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38" y="4357688"/>
            <a:ext cx="7929562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Исключительная экономическая зона </a:t>
            </a:r>
            <a:r>
              <a:rPr lang="ru-RU" dirty="0">
                <a:latin typeface="+mn-lt"/>
              </a:rPr>
              <a:t>–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зона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за границей территориальных вод. 200 миль (370 км).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Она не относится к государственной границе страны и открыта для движения судов других государств, прокладки линий связи, трубопроводов.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Хозяйственная деятельность (разведка и разработка ресурсов, лов рыбы) для иностранцев здесь запрещена.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Исключительная экономическая зона России более 4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млн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км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кв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7410" name="Picture 2" descr="C:\Users\ACER\Desktop\Scan100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500063"/>
            <a:ext cx="7358062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3" name="Диаграмма 2"/>
          <p:cNvGraphicFramePr>
            <a:graphicFrameLocks/>
          </p:cNvGraphicFramePr>
          <p:nvPr/>
        </p:nvGraphicFramePr>
        <p:xfrm>
          <a:off x="0" y="214313"/>
          <a:ext cx="6000750" cy="435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r:id="rId4" imgW="5998984" imgH="4359018" progId="Excel.Chart.8">
                  <p:embed/>
                </p:oleObj>
              </mc:Choice>
              <mc:Fallback>
                <p:oleObj r:id="rId4" imgW="5998984" imgH="4359018" progId="Excel.Chart.8">
                  <p:embed/>
                  <p:pic>
                    <p:nvPicPr>
                      <p:cNvPr id="0" name="Диаграмма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14313"/>
                        <a:ext cx="6000750" cy="4357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0" y="4000500"/>
            <a:ext cx="5857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Arial Black" pitchFamily="34" charset="0"/>
              </a:rPr>
              <a:t>Общая протяженность границ РФ 60 933 км</a:t>
            </a:r>
          </a:p>
        </p:txBody>
      </p:sp>
      <p:pic>
        <p:nvPicPr>
          <p:cNvPr id="18435" name="Picture 2" descr="C:\Users\ACER\Desktop\8 класс фото\кораблим в территориальных водах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41988" y="1928813"/>
            <a:ext cx="32162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42938" y="5357813"/>
            <a:ext cx="75723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Самая протяженная граница России – морская 38808 км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ACER\Desktop\8 класс фото\военный кораб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500063"/>
            <a:ext cx="8262938" cy="619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ACER\Desktop\8 класс фото\DCS04-246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500063"/>
            <a:ext cx="8704262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88" y="571500"/>
            <a:ext cx="60007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Соседи России</a:t>
            </a:r>
          </a:p>
        </p:txBody>
      </p:sp>
      <p:pic>
        <p:nvPicPr>
          <p:cNvPr id="21506" name="Picture 2" descr="C:\Users\ACER\Desktop\8 класс фото\ф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214438"/>
            <a:ext cx="814387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145</TotalTime>
  <Words>278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Georgia</vt:lpstr>
      <vt:lpstr>Trebuchet MS</vt:lpstr>
      <vt:lpstr>Wingdings 2</vt:lpstr>
      <vt:lpstr>Городская</vt:lpstr>
      <vt:lpstr>Диаграмма Microsoft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Vasileva</cp:lastModifiedBy>
  <cp:revision>19</cp:revision>
  <dcterms:created xsi:type="dcterms:W3CDTF">2009-09-03T18:41:09Z</dcterms:created>
  <dcterms:modified xsi:type="dcterms:W3CDTF">2014-09-02T04:55:33Z</dcterms:modified>
</cp:coreProperties>
</file>