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5" r:id="rId3"/>
    <p:sldId id="258" r:id="rId4"/>
    <p:sldId id="267" r:id="rId5"/>
    <p:sldId id="272" r:id="rId6"/>
    <p:sldId id="257" r:id="rId7"/>
    <p:sldId id="280" r:id="rId8"/>
    <p:sldId id="270" r:id="rId9"/>
    <p:sldId id="259" r:id="rId10"/>
    <p:sldId id="271" r:id="rId11"/>
    <p:sldId id="262" r:id="rId12"/>
    <p:sldId id="277" r:id="rId13"/>
    <p:sldId id="269" r:id="rId14"/>
    <p:sldId id="278" r:id="rId15"/>
    <p:sldId id="268" r:id="rId16"/>
    <p:sldId id="260" r:id="rId17"/>
    <p:sldId id="276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CC"/>
    <a:srgbClr val="3399FF"/>
    <a:srgbClr val="800000"/>
    <a:srgbClr val="CCFFFF"/>
    <a:srgbClr val="CCECFF"/>
    <a:srgbClr val="66CC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AFABD-F762-4194-BA7C-6CBEF1E746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23962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80620-058A-40CA-A47F-13B2E67BC6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664434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4A756-07C9-4A58-8CA7-5B8AF0C12F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336244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A1C53-2DD0-4BDF-B2D1-0211125A3A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910862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4C08F-A442-4873-834B-753CA62326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809023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13EAD-5419-4971-B420-3E590FBB4F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26887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CC9DC-F157-49DC-9C33-AB0A75C719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139235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9B6CA-03BA-4577-A535-C248EB6CC5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291025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5506A-FEB8-48F5-913E-D662B3B413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925120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0072D-CB10-4455-8C2C-BD1BBA2771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845843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A034E-2A7B-40DE-BD1F-58382AA4A8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003688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285828-867A-4469-86B3-D2DE47655A0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8436" name="Picture 4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37" name="Picture 5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442" name="Picture 10" descr="11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752600"/>
            <a:ext cx="19939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3" name="Picture 11" descr="Без имени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8675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676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524000" y="3810000"/>
            <a:ext cx="6248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выражает </a:t>
            </a:r>
            <a:br>
              <a:rPr lang="ru-RU" altLang="ru-RU" sz="2400" b="1"/>
            </a:br>
            <a:r>
              <a:rPr lang="ru-RU" altLang="ru-RU" sz="2400" b="1"/>
              <a:t>чувства,</a:t>
            </a:r>
          </a:p>
          <a:p>
            <a:pPr algn="ctr"/>
            <a:r>
              <a:rPr lang="ru-RU" altLang="ru-RU" sz="2400" b="1"/>
              <a:t>побуждения, </a:t>
            </a:r>
            <a:br>
              <a:rPr lang="ru-RU" altLang="ru-RU" sz="2400" b="1"/>
            </a:br>
            <a:r>
              <a:rPr lang="ru-RU" altLang="ru-RU" sz="2400" b="1"/>
              <a:t>НО не называет их!</a:t>
            </a:r>
          </a:p>
        </p:txBody>
      </p:sp>
      <p:pic>
        <p:nvPicPr>
          <p:cNvPr id="28681" name="Picture 9" descr="emblem-downloads85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862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 descr="star2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4196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3" name="Picture 11" descr="star26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1148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4" name="Picture 12" descr="Без имени-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8" name="Picture 16" descr="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676400"/>
            <a:ext cx="1876425" cy="1905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9" name="AutoShape 17"/>
          <p:cNvSpPr>
            <a:spLocks/>
          </p:cNvSpPr>
          <p:nvPr/>
        </p:nvSpPr>
        <p:spPr bwMode="auto">
          <a:xfrm>
            <a:off x="5943600" y="1600200"/>
            <a:ext cx="2286000" cy="1916113"/>
          </a:xfrm>
          <a:prstGeom prst="borderCallout1">
            <a:avLst>
              <a:gd name="adj1" fmla="val 5963"/>
              <a:gd name="adj2" fmla="val -3333"/>
              <a:gd name="adj3" fmla="val 17815"/>
              <a:gd name="adj4" fmla="val -21667"/>
            </a:avLst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b="1" u="sng"/>
              <a:t>Одно</a:t>
            </a:r>
            <a:r>
              <a:rPr lang="ru-RU" altLang="ru-RU"/>
              <a:t> междометие может выражать </a:t>
            </a:r>
            <a:r>
              <a:rPr lang="ru-RU" altLang="ru-RU" b="1" u="sng"/>
              <a:t>разные чувства</a:t>
            </a:r>
            <a:r>
              <a:rPr lang="ru-RU" altLang="ru-RU"/>
              <a:t>, если произнесено </a:t>
            </a:r>
            <a:r>
              <a:rPr lang="ru-RU" altLang="ru-RU" b="1" u="sng"/>
              <a:t>с разной интонацией</a:t>
            </a:r>
            <a:r>
              <a:rPr lang="ru-RU" altLang="ru-RU"/>
              <a:t>!</a:t>
            </a: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1371600" y="1600200"/>
            <a:ext cx="1828800" cy="19812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Возможно,</a:t>
            </a:r>
            <a:b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самая </a:t>
            </a:r>
          </a:p>
          <a:p>
            <a:pPr algn="ctr"/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древняя </a:t>
            </a:r>
          </a:p>
          <a:p>
            <a:pPr algn="ctr"/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часть </a:t>
            </a:r>
          </a:p>
          <a:p>
            <a:pPr algn="ctr"/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речи!!!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2291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92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293" name="Picture 5" descr="филин"/>
          <p:cNvPicPr>
            <a:picLocks noChangeAspect="1" noChangeArrowheads="1"/>
          </p:cNvPicPr>
          <p:nvPr/>
        </p:nvPicPr>
        <p:blipFill>
          <a:blip r:embed="rId4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5029200" cy="3535363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762000" y="2286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Какое важное напоминание о междометии </a:t>
            </a:r>
            <a:br>
              <a:rPr lang="ru-RU" altLang="ru-RU" sz="2400" b="1"/>
            </a:br>
            <a:r>
              <a:rPr lang="ru-RU" altLang="ru-RU" sz="2400" b="1"/>
              <a:t>иллюстрирует этот пример из сказки?</a:t>
            </a:r>
          </a:p>
        </p:txBody>
      </p:sp>
      <p:pic>
        <p:nvPicPr>
          <p:cNvPr id="12297" name="Picture 9" descr="филин"/>
          <p:cNvPicPr>
            <a:picLocks noChangeAspect="1" noChangeArrowheads="1"/>
          </p:cNvPicPr>
          <p:nvPr/>
        </p:nvPicPr>
        <p:blipFill>
          <a:blip r:embed="rId4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3200400" cy="2251075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301" name="Group 13"/>
          <p:cNvGrpSpPr>
            <a:grpSpLocks/>
          </p:cNvGrpSpPr>
          <p:nvPr/>
        </p:nvGrpSpPr>
        <p:grpSpPr bwMode="auto">
          <a:xfrm>
            <a:off x="4038600" y="914400"/>
            <a:ext cx="3962400" cy="4525963"/>
            <a:chOff x="2544" y="576"/>
            <a:chExt cx="2496" cy="2851"/>
          </a:xfrm>
        </p:grpSpPr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2544" y="576"/>
              <a:ext cx="2496" cy="28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buFontTx/>
                <a:buNone/>
              </a:pPr>
              <a:r>
                <a:rPr lang="ru-RU" altLang="ru-RU" sz="2400" b="1">
                  <a:solidFill>
                    <a:srgbClr val="800000"/>
                  </a:solidFill>
                </a:rPr>
                <a:t>Не путай</a:t>
              </a:r>
            </a:p>
            <a:p>
              <a:pPr>
                <a:buFontTx/>
                <a:buNone/>
              </a:pPr>
              <a:r>
                <a:rPr lang="ru-RU" altLang="ru-RU" sz="2400" b="1"/>
                <a:t>междометия </a:t>
              </a:r>
            </a:p>
            <a:p>
              <a:pPr>
                <a:buFontTx/>
                <a:buNone/>
              </a:pPr>
              <a:r>
                <a:rPr lang="ru-RU" altLang="ru-RU" sz="2400" b="1"/>
                <a:t>и звукоподражательные </a:t>
              </a:r>
              <a:br>
                <a:rPr lang="ru-RU" altLang="ru-RU" sz="2400" b="1"/>
              </a:br>
              <a:r>
                <a:rPr lang="ru-RU" altLang="ru-RU" sz="2400" b="1"/>
                <a:t>                              слова</a:t>
              </a:r>
            </a:p>
            <a:p>
              <a:pPr>
                <a:buFontTx/>
                <a:buNone/>
              </a:pPr>
              <a:endParaRPr lang="ru-RU" altLang="ru-RU" sz="2400" b="1"/>
            </a:p>
            <a:p>
              <a:pPr>
                <a:buFontTx/>
                <a:buNone/>
              </a:pPr>
              <a:endParaRPr lang="ru-RU" altLang="ru-RU" sz="2400" b="1"/>
            </a:p>
            <a:p>
              <a:pPr>
                <a:buFontTx/>
                <a:buNone/>
              </a:pPr>
              <a:endParaRPr lang="ru-RU" altLang="ru-RU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4368" y="864"/>
              <a:ext cx="624" cy="2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altLang="ru-RU" sz="2400" b="1"/>
                <a:t>Ух!</a:t>
              </a: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>
              <a:off x="4080" y="1680"/>
              <a:ext cx="898" cy="2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2400" b="1"/>
                <a:t>Ух-ух-ух</a:t>
              </a:r>
            </a:p>
          </p:txBody>
        </p:sp>
      </p:grpSp>
      <p:grpSp>
        <p:nvGrpSpPr>
          <p:cNvPr id="12313" name="Group 25"/>
          <p:cNvGrpSpPr>
            <a:grpSpLocks/>
          </p:cNvGrpSpPr>
          <p:nvPr/>
        </p:nvGrpSpPr>
        <p:grpSpPr bwMode="auto">
          <a:xfrm>
            <a:off x="1066800" y="3810000"/>
            <a:ext cx="7162800" cy="914400"/>
            <a:chOff x="1008" y="2400"/>
            <a:chExt cx="4512" cy="576"/>
          </a:xfrm>
        </p:grpSpPr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1008" y="2640"/>
              <a:ext cx="4512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altLang="ru-RU" sz="2400" b="1"/>
                <a:t>ухать      ух   (суффиксальный)</a:t>
              </a:r>
            </a:p>
            <a:p>
              <a:endParaRPr lang="ru-RU" altLang="ru-RU" sz="2400" b="1"/>
            </a:p>
            <a:p>
              <a:r>
                <a:rPr lang="ru-RU" altLang="ru-RU" sz="2400" b="1"/>
                <a:t>а это уже глагол!</a:t>
              </a:r>
            </a:p>
          </p:txBody>
        </p:sp>
        <p:sp>
          <p:nvSpPr>
            <p:cNvPr id="12303" name="Line 15"/>
            <p:cNvSpPr>
              <a:spLocks noChangeShapeType="1"/>
            </p:cNvSpPr>
            <p:nvPr/>
          </p:nvSpPr>
          <p:spPr bwMode="auto">
            <a:xfrm flipH="1">
              <a:off x="1632" y="259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Line 16"/>
            <p:cNvSpPr>
              <a:spLocks noChangeShapeType="1"/>
            </p:cNvSpPr>
            <p:nvPr/>
          </p:nvSpPr>
          <p:spPr bwMode="auto">
            <a:xfrm>
              <a:off x="2160" y="2640"/>
              <a:ext cx="0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Line 17"/>
            <p:cNvSpPr>
              <a:spLocks noChangeShapeType="1"/>
            </p:cNvSpPr>
            <p:nvPr/>
          </p:nvSpPr>
          <p:spPr bwMode="auto">
            <a:xfrm flipH="1">
              <a:off x="1872" y="2736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6" name="Line 18"/>
            <p:cNvSpPr>
              <a:spLocks noChangeShapeType="1"/>
            </p:cNvSpPr>
            <p:nvPr/>
          </p:nvSpPr>
          <p:spPr bwMode="auto">
            <a:xfrm>
              <a:off x="1872" y="2640"/>
              <a:ext cx="0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309" name="Group 21"/>
            <p:cNvGrpSpPr>
              <a:grpSpLocks/>
            </p:cNvGrpSpPr>
            <p:nvPr/>
          </p:nvGrpSpPr>
          <p:grpSpPr bwMode="auto">
            <a:xfrm>
              <a:off x="1296" y="2400"/>
              <a:ext cx="96" cy="144"/>
              <a:chOff x="1488" y="3552"/>
              <a:chExt cx="96" cy="144"/>
            </a:xfrm>
          </p:grpSpPr>
          <p:sp>
            <p:nvSpPr>
              <p:cNvPr id="12307" name="Line 19"/>
              <p:cNvSpPr>
                <a:spLocks noChangeShapeType="1"/>
              </p:cNvSpPr>
              <p:nvPr/>
            </p:nvSpPr>
            <p:spPr bwMode="auto">
              <a:xfrm flipH="1" flipV="1">
                <a:off x="1536" y="3552"/>
                <a:ext cx="48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8" name="Line 20"/>
              <p:cNvSpPr>
                <a:spLocks noChangeShapeType="1"/>
              </p:cNvSpPr>
              <p:nvPr/>
            </p:nvSpPr>
            <p:spPr bwMode="auto">
              <a:xfrm flipV="1">
                <a:off x="1488" y="3552"/>
                <a:ext cx="48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10" name="AutoShape 22"/>
            <p:cNvSpPr>
              <a:spLocks noChangeArrowheads="1"/>
            </p:cNvSpPr>
            <p:nvPr/>
          </p:nvSpPr>
          <p:spPr bwMode="auto">
            <a:xfrm>
              <a:off x="1104" y="2784"/>
              <a:ext cx="432" cy="144"/>
            </a:xfrm>
            <a:prstGeom prst="upArrow">
              <a:avLst>
                <a:gd name="adj1" fmla="val 53241"/>
                <a:gd name="adj2" fmla="val 58333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2314" name="Picture 26" descr="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62400"/>
            <a:ext cx="2133600" cy="107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Без имени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3012" name="Picture 4" descr="карандаш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13" name="Picture 5" descr="карандаши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3021" name="Picture 13" descr="Без имени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24" name="Line 16"/>
          <p:cNvSpPr>
            <a:spLocks noChangeShapeType="1"/>
          </p:cNvSpPr>
          <p:nvPr/>
        </p:nvSpPr>
        <p:spPr bwMode="auto">
          <a:xfrm flipH="1">
            <a:off x="2514600" y="2971800"/>
            <a:ext cx="6858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5" name="Line 17"/>
          <p:cNvSpPr>
            <a:spLocks noChangeShapeType="1"/>
          </p:cNvSpPr>
          <p:nvPr/>
        </p:nvSpPr>
        <p:spPr bwMode="auto">
          <a:xfrm>
            <a:off x="5791200" y="2971800"/>
            <a:ext cx="6858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7" name="AutoShape 19"/>
          <p:cNvSpPr>
            <a:spLocks noChangeArrowheads="1"/>
          </p:cNvSpPr>
          <p:nvPr/>
        </p:nvSpPr>
        <p:spPr bwMode="auto">
          <a:xfrm>
            <a:off x="5791200" y="3657600"/>
            <a:ext cx="2286000" cy="533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A50021"/>
                </a:solidFill>
              </a:rPr>
              <a:t>НЕ</a:t>
            </a:r>
            <a:r>
              <a:rPr lang="ru-RU" altLang="ru-RU" b="1"/>
              <a:t>ПРОИЗВОДНЫЕ</a:t>
            </a:r>
          </a:p>
        </p:txBody>
      </p:sp>
      <p:sp>
        <p:nvSpPr>
          <p:cNvPr id="43030" name="AutoShape 22"/>
          <p:cNvSpPr>
            <a:spLocks noChangeArrowheads="1"/>
          </p:cNvSpPr>
          <p:nvPr/>
        </p:nvSpPr>
        <p:spPr bwMode="auto">
          <a:xfrm>
            <a:off x="1066800" y="3657600"/>
            <a:ext cx="2286000" cy="533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/>
              <a:t>ПРОИЗВОДНЫЕ</a:t>
            </a:r>
          </a:p>
        </p:txBody>
      </p:sp>
      <p:sp>
        <p:nvSpPr>
          <p:cNvPr id="43031" name="Rectangle 23"/>
          <p:cNvSpPr>
            <a:spLocks noChangeArrowheads="1"/>
          </p:cNvSpPr>
          <p:nvPr/>
        </p:nvSpPr>
        <p:spPr bwMode="auto">
          <a:xfrm>
            <a:off x="990600" y="2895600"/>
            <a:ext cx="7467600" cy="205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3015" name="Picture 7" descr="vopros-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166211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6" name="AutoShape 8"/>
          <p:cNvSpPr>
            <a:spLocks noChangeArrowheads="1"/>
          </p:cNvSpPr>
          <p:nvPr/>
        </p:nvSpPr>
        <p:spPr bwMode="auto">
          <a:xfrm>
            <a:off x="2743200" y="1676400"/>
            <a:ext cx="4038600" cy="1219200"/>
          </a:xfrm>
          <a:prstGeom prst="wedgeRoundRectCallout">
            <a:avLst>
              <a:gd name="adj1" fmla="val -73389"/>
              <a:gd name="adj2" fmla="val -29296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000" b="1"/>
              <a:t>Какие есть две их группы</a:t>
            </a:r>
          </a:p>
          <a:p>
            <a:pPr algn="ctr"/>
            <a:r>
              <a:rPr lang="ru-RU" altLang="ru-RU" sz="2000" b="1"/>
              <a:t>по происхождению? Объясни.</a:t>
            </a:r>
          </a:p>
          <a:p>
            <a:pPr algn="ctr"/>
            <a:endParaRPr lang="ru-RU" altLang="ru-RU" sz="2000" b="1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2531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32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2533" name="Picture 5" descr="Без имени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7467600" cy="3048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altLang="ru-RU" sz="2400"/>
              <a:t>  </a:t>
            </a:r>
            <a:r>
              <a:rPr lang="ru-RU" altLang="ru-RU" sz="2400" b="1"/>
              <a:t>«</a:t>
            </a:r>
            <a:r>
              <a:rPr lang="ru-RU" altLang="ru-RU" sz="2400" b="1">
                <a:solidFill>
                  <a:srgbClr val="A50021"/>
                </a:solidFill>
              </a:rPr>
              <a:t>Третий лишний</a:t>
            </a:r>
            <a:r>
              <a:rPr lang="ru-RU" altLang="ru-RU" sz="2400" b="1"/>
              <a:t>». </a:t>
            </a:r>
            <a:br>
              <a:rPr lang="ru-RU" altLang="ru-RU" sz="2400" b="1"/>
            </a:br>
            <a:r>
              <a:rPr lang="ru-RU" altLang="ru-RU" sz="2400" b="1"/>
              <a:t>Подчеркни в каждой строке междометие, </a:t>
            </a:r>
            <a:br>
              <a:rPr lang="ru-RU" altLang="ru-RU" sz="2400" b="1"/>
            </a:br>
            <a:r>
              <a:rPr lang="ru-RU" altLang="ru-RU" sz="2400" b="1"/>
              <a:t>лишнее с точки зрения его происхождения.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ой, караул, ага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на, подумаешь, кыш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еще чего, тпру, ого-го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ура, эй-эй, ужас</a:t>
            </a:r>
          </a:p>
        </p:txBody>
      </p:sp>
      <p:pic>
        <p:nvPicPr>
          <p:cNvPr id="22536" name="Picture 8" descr="istock_000012490741xsmal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838200" cy="83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4035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036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037" name="Line 5"/>
          <p:cNvSpPr>
            <a:spLocks noChangeShapeType="1"/>
          </p:cNvSpPr>
          <p:nvPr/>
        </p:nvSpPr>
        <p:spPr bwMode="auto">
          <a:xfrm flipH="1">
            <a:off x="2590800" y="1524000"/>
            <a:ext cx="6858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5867400" y="1524000"/>
            <a:ext cx="6858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3429000" y="1524000"/>
            <a:ext cx="2286000" cy="533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/>
              <a:t>по происхождению</a:t>
            </a:r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5867400" y="2209800"/>
            <a:ext cx="2286000" cy="533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>
                <a:solidFill>
                  <a:srgbClr val="A50021"/>
                </a:solidFill>
              </a:rPr>
              <a:t>НЕ</a:t>
            </a:r>
            <a:r>
              <a:rPr lang="ru-RU" altLang="ru-RU" b="1"/>
              <a:t>ПРОИЗВОДНЫЕ</a:t>
            </a:r>
          </a:p>
        </p:txBody>
      </p:sp>
      <p:sp>
        <p:nvSpPr>
          <p:cNvPr id="4404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895600" y="2819400"/>
            <a:ext cx="2438400" cy="2286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000" b="1"/>
              <a:t>образовались </a:t>
            </a:r>
          </a:p>
          <a:p>
            <a:pPr algn="ctr">
              <a:buFontTx/>
              <a:buNone/>
            </a:pPr>
            <a:r>
              <a:rPr lang="ru-RU" altLang="ru-RU" sz="2000" b="1"/>
              <a:t>способом </a:t>
            </a:r>
          </a:p>
          <a:p>
            <a:pPr algn="ctr">
              <a:buFontTx/>
              <a:buNone/>
            </a:pPr>
            <a:r>
              <a:rPr lang="ru-RU" altLang="ru-RU" sz="2000" b="1"/>
              <a:t>перехода </a:t>
            </a:r>
          </a:p>
          <a:p>
            <a:pPr algn="ctr">
              <a:buFontTx/>
              <a:buNone/>
            </a:pPr>
            <a:r>
              <a:rPr lang="ru-RU" altLang="ru-RU" sz="2000" b="1"/>
              <a:t>из какой-либо </a:t>
            </a:r>
          </a:p>
          <a:p>
            <a:pPr algn="ctr">
              <a:buFontTx/>
              <a:buNone/>
            </a:pPr>
            <a:r>
              <a:rPr lang="ru-RU" altLang="ru-RU" sz="2000" b="1"/>
              <a:t>др. части речи</a:t>
            </a:r>
          </a:p>
        </p:txBody>
      </p:sp>
      <p:sp>
        <p:nvSpPr>
          <p:cNvPr id="44042" name="AutoShape 10"/>
          <p:cNvSpPr>
            <a:spLocks/>
          </p:cNvSpPr>
          <p:nvPr/>
        </p:nvSpPr>
        <p:spPr bwMode="auto">
          <a:xfrm>
            <a:off x="2895600" y="2819400"/>
            <a:ext cx="304800" cy="1981200"/>
          </a:xfrm>
          <a:prstGeom prst="rightBrace">
            <a:avLst>
              <a:gd name="adj1" fmla="val 5416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1066800" y="2819400"/>
            <a:ext cx="2362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ru-RU" altLang="ru-RU" sz="2400" b="1"/>
              <a:t>караул,</a:t>
            </a:r>
          </a:p>
          <a:p>
            <a:pPr>
              <a:buFontTx/>
              <a:buNone/>
            </a:pPr>
            <a:r>
              <a:rPr lang="ru-RU" altLang="ru-RU" sz="2400" b="1"/>
              <a:t>подумаешь,</a:t>
            </a:r>
          </a:p>
          <a:p>
            <a:pPr>
              <a:buFontTx/>
              <a:buNone/>
            </a:pPr>
            <a:r>
              <a:rPr lang="ru-RU" altLang="ru-RU" sz="2400" b="1"/>
              <a:t>еще чего,</a:t>
            </a:r>
          </a:p>
          <a:p>
            <a:pPr>
              <a:buFontTx/>
              <a:buNone/>
            </a:pPr>
            <a:r>
              <a:rPr lang="ru-RU" altLang="ru-RU" sz="2400" b="1"/>
              <a:t>ужас</a:t>
            </a:r>
          </a:p>
          <a:p>
            <a:pPr>
              <a:buFontTx/>
              <a:buNone/>
            </a:pPr>
            <a:endParaRPr lang="ru-RU" altLang="ru-RU" sz="2400" b="1"/>
          </a:p>
          <a:p>
            <a:pPr>
              <a:buFontTx/>
              <a:buNone/>
            </a:pPr>
            <a:endParaRPr lang="ru-RU" altLang="ru-RU">
              <a:solidFill>
                <a:srgbClr val="006600"/>
              </a:solidFill>
            </a:endParaRP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5943600" y="2743200"/>
            <a:ext cx="25146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ru-RU" altLang="ru-RU">
                <a:solidFill>
                  <a:srgbClr val="A50021"/>
                </a:solidFill>
              </a:rPr>
              <a:t>   </a:t>
            </a:r>
            <a:r>
              <a:rPr lang="ru-RU" altLang="ru-RU" sz="2400" b="1">
                <a:solidFill>
                  <a:srgbClr val="A50021"/>
                </a:solidFill>
              </a:rPr>
              <a:t>ой, ура, кыш, на, ого-го, тпру, эй-эй, ага</a:t>
            </a:r>
            <a:r>
              <a:rPr lang="ru-RU" altLang="ru-RU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44045" name="Picture 13" descr="Без имени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914400" y="2743200"/>
            <a:ext cx="4114800" cy="266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47" name="AutoShape 15"/>
          <p:cNvSpPr>
            <a:spLocks noChangeArrowheads="1"/>
          </p:cNvSpPr>
          <p:nvPr/>
        </p:nvSpPr>
        <p:spPr bwMode="auto">
          <a:xfrm>
            <a:off x="1143000" y="2209800"/>
            <a:ext cx="2286000" cy="533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/>
              <a:t>ПРОИЗВОДНЫЕ</a:t>
            </a:r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5791200" y="2819400"/>
            <a:ext cx="2514600" cy="266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6" grpId="0" animBg="1"/>
      <p:bldP spid="440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1507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08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509" name="Picture 5" descr="Без имени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3" name="Picture 9" descr="vopros-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166211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4" name="AutoShape 10"/>
          <p:cNvSpPr>
            <a:spLocks noChangeArrowheads="1"/>
          </p:cNvSpPr>
          <p:nvPr/>
        </p:nvSpPr>
        <p:spPr bwMode="auto">
          <a:xfrm>
            <a:off x="2667000" y="1676400"/>
            <a:ext cx="5181600" cy="762000"/>
          </a:xfrm>
          <a:prstGeom prst="wedgeRoundRectCallout">
            <a:avLst>
              <a:gd name="adj1" fmla="val -68231"/>
              <a:gd name="adj2" fmla="val -16875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000" b="1"/>
              <a:t>Является ли членом предложения?</a:t>
            </a:r>
          </a:p>
          <a:p>
            <a:pPr algn="ctr"/>
            <a:r>
              <a:rPr lang="ru-RU" altLang="ru-RU" sz="2000" b="1"/>
              <a:t>Объясните на данных примерах.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259080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400" b="1">
                <a:solidFill>
                  <a:srgbClr val="000099"/>
                </a:solidFill>
              </a:rPr>
              <a:t>«Ау!» - перекликались мы в лесу.</a:t>
            </a:r>
          </a:p>
          <a:p>
            <a:pPr algn="ctr">
              <a:buFontTx/>
              <a:buNone/>
            </a:pPr>
            <a:r>
              <a:rPr lang="ru-RU" altLang="ru-RU" sz="2400" b="1">
                <a:solidFill>
                  <a:srgbClr val="000099"/>
                </a:solidFill>
              </a:rPr>
              <a:t/>
            </a:r>
            <a:br>
              <a:rPr lang="ru-RU" altLang="ru-RU" sz="2400" b="1">
                <a:solidFill>
                  <a:srgbClr val="000099"/>
                </a:solidFill>
              </a:rPr>
            </a:br>
            <a:r>
              <a:rPr lang="ru-RU" altLang="ru-RU" sz="2400" b="1">
                <a:solidFill>
                  <a:srgbClr val="000099"/>
                </a:solidFill>
              </a:rPr>
              <a:t>Вот раздалося «ау» вдалеке. (Н.Некрасов)</a:t>
            </a:r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4343400" y="38862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1525" name="Group 21"/>
          <p:cNvGrpSpPr>
            <a:grpSpLocks/>
          </p:cNvGrpSpPr>
          <p:nvPr/>
        </p:nvGrpSpPr>
        <p:grpSpPr bwMode="auto">
          <a:xfrm>
            <a:off x="2590800" y="2971800"/>
            <a:ext cx="2057400" cy="990600"/>
            <a:chOff x="1632" y="1872"/>
            <a:chExt cx="1296" cy="624"/>
          </a:xfrm>
        </p:grpSpPr>
        <p:grpSp>
          <p:nvGrpSpPr>
            <p:cNvPr id="21523" name="Group 19"/>
            <p:cNvGrpSpPr>
              <a:grpSpLocks/>
            </p:cNvGrpSpPr>
            <p:nvPr/>
          </p:nvGrpSpPr>
          <p:grpSpPr bwMode="auto">
            <a:xfrm>
              <a:off x="2112" y="1872"/>
              <a:ext cx="816" cy="336"/>
              <a:chOff x="2112" y="1872"/>
              <a:chExt cx="816" cy="336"/>
            </a:xfrm>
          </p:grpSpPr>
          <p:sp>
            <p:nvSpPr>
              <p:cNvPr id="21516" name="Line 12"/>
              <p:cNvSpPr>
                <a:spLocks noChangeShapeType="1"/>
              </p:cNvSpPr>
              <p:nvPr/>
            </p:nvSpPr>
            <p:spPr bwMode="auto">
              <a:xfrm>
                <a:off x="2112" y="206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Line 13"/>
              <p:cNvSpPr>
                <a:spLocks noChangeShapeType="1"/>
              </p:cNvSpPr>
              <p:nvPr/>
            </p:nvSpPr>
            <p:spPr bwMode="auto">
              <a:xfrm flipH="1">
                <a:off x="2112" y="2064"/>
                <a:ext cx="81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Line 14"/>
              <p:cNvSpPr>
                <a:spLocks noChangeShapeType="1"/>
              </p:cNvSpPr>
              <p:nvPr/>
            </p:nvSpPr>
            <p:spPr bwMode="auto">
              <a:xfrm>
                <a:off x="2928" y="2064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9" name="Rectangle 15"/>
              <p:cNvSpPr>
                <a:spLocks noChangeArrowheads="1"/>
              </p:cNvSpPr>
              <p:nvPr/>
            </p:nvSpPr>
            <p:spPr bwMode="auto">
              <a:xfrm>
                <a:off x="2208" y="1872"/>
                <a:ext cx="672" cy="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ru-RU" altLang="ru-RU" b="1"/>
                  <a:t>что?</a:t>
                </a:r>
              </a:p>
            </p:txBody>
          </p:sp>
        </p:grpSp>
        <p:grpSp>
          <p:nvGrpSpPr>
            <p:cNvPr id="21524" name="Group 20"/>
            <p:cNvGrpSpPr>
              <a:grpSpLocks/>
            </p:cNvGrpSpPr>
            <p:nvPr/>
          </p:nvGrpSpPr>
          <p:grpSpPr bwMode="auto">
            <a:xfrm>
              <a:off x="1632" y="2448"/>
              <a:ext cx="1008" cy="48"/>
              <a:chOff x="1632" y="2448"/>
              <a:chExt cx="1008" cy="48"/>
            </a:xfrm>
          </p:grpSpPr>
          <p:sp>
            <p:nvSpPr>
              <p:cNvPr id="21521" name="Line 17"/>
              <p:cNvSpPr>
                <a:spLocks noChangeShapeType="1"/>
              </p:cNvSpPr>
              <p:nvPr/>
            </p:nvSpPr>
            <p:spPr bwMode="auto">
              <a:xfrm>
                <a:off x="1632" y="2448"/>
                <a:ext cx="10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2" name="Line 18"/>
              <p:cNvSpPr>
                <a:spLocks noChangeShapeType="1"/>
              </p:cNvSpPr>
              <p:nvPr/>
            </p:nvSpPr>
            <p:spPr bwMode="auto">
              <a:xfrm>
                <a:off x="1632" y="2496"/>
                <a:ext cx="10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685800" y="4114800"/>
            <a:ext cx="78486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FontTx/>
              <a:buNone/>
            </a:pPr>
            <a:r>
              <a:rPr lang="ru-RU" altLang="ru-RU" sz="2400" b="1">
                <a:solidFill>
                  <a:srgbClr val="800000"/>
                </a:solidFill>
              </a:rPr>
              <a:t>НЕ является членом предложения</a:t>
            </a:r>
            <a:r>
              <a:rPr lang="ru-RU" altLang="ru-RU" sz="2400" b="1"/>
              <a:t>, </a:t>
            </a:r>
          </a:p>
          <a:p>
            <a:pPr algn="ctr">
              <a:buFontTx/>
              <a:buNone/>
            </a:pPr>
            <a:r>
              <a:rPr lang="ru-RU" altLang="ru-RU" sz="2400" b="1"/>
              <a:t>НО</a:t>
            </a:r>
          </a:p>
          <a:p>
            <a:pPr algn="ctr">
              <a:buFontTx/>
              <a:buNone/>
            </a:pPr>
            <a:r>
              <a:rPr lang="ru-RU" altLang="ru-RU" sz="2400" b="1"/>
              <a:t>может употребляться в значении др. части речи </a:t>
            </a:r>
            <a:br>
              <a:rPr lang="ru-RU" altLang="ru-RU" sz="2400" b="1"/>
            </a:br>
            <a:r>
              <a:rPr lang="ru-RU" altLang="ru-RU" sz="2400" b="1"/>
              <a:t>и тогда стать членом предложения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5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5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0" grpId="0" animBg="1"/>
      <p:bldP spid="21526" grpId="1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0243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4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2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altLang="ru-RU"/>
              <a:t>     </a:t>
            </a:r>
            <a:r>
              <a:rPr lang="ru-RU" altLang="ru-RU" sz="2400" b="1"/>
              <a:t>если</a:t>
            </a:r>
            <a:r>
              <a:rPr lang="ru-RU" altLang="ru-RU"/>
              <a:t> </a:t>
            </a:r>
            <a:r>
              <a:rPr lang="ru-RU" altLang="ru-RU" sz="2400" b="1"/>
              <a:t>образовано повторением основ , </a:t>
            </a:r>
            <a:br>
              <a:rPr lang="ru-RU" altLang="ru-RU" sz="2400" b="1"/>
            </a:br>
            <a:r>
              <a:rPr lang="ru-RU" altLang="ru-RU" sz="2400" b="1"/>
              <a:t>пишется через дефис   (например,</a:t>
            </a:r>
            <a:r>
              <a:rPr lang="ru-RU" altLang="ru-RU" sz="2400" b="1">
                <a:solidFill>
                  <a:srgbClr val="000099"/>
                </a:solidFill>
              </a:rPr>
              <a:t> </a:t>
            </a:r>
            <a:r>
              <a:rPr lang="ru-RU" altLang="ru-RU" sz="2400" b="1" i="1">
                <a:solidFill>
                  <a:srgbClr val="000099"/>
                </a:solidFill>
              </a:rPr>
              <a:t>ха</a:t>
            </a:r>
            <a:r>
              <a:rPr lang="ru-RU" altLang="ru-RU" sz="2400" b="1" i="1">
                <a:solidFill>
                  <a:srgbClr val="A50021"/>
                </a:solidFill>
              </a:rPr>
              <a:t>-</a:t>
            </a:r>
            <a:r>
              <a:rPr lang="ru-RU" altLang="ru-RU" sz="2400" b="1" i="1">
                <a:solidFill>
                  <a:srgbClr val="000099"/>
                </a:solidFill>
              </a:rPr>
              <a:t>ха</a:t>
            </a:r>
            <a:r>
              <a:rPr lang="ru-RU" altLang="ru-RU" sz="2400" b="1" i="1">
                <a:solidFill>
                  <a:srgbClr val="A50021"/>
                </a:solidFill>
              </a:rPr>
              <a:t>-</a:t>
            </a:r>
            <a:r>
              <a:rPr lang="ru-RU" altLang="ru-RU" sz="2400" b="1" i="1">
                <a:solidFill>
                  <a:srgbClr val="000099"/>
                </a:solidFill>
              </a:rPr>
              <a:t>ха</a:t>
            </a:r>
            <a:r>
              <a:rPr lang="ru-RU" altLang="ru-RU" sz="2400" b="1"/>
              <a:t> )</a:t>
            </a:r>
          </a:p>
          <a:p>
            <a:pPr marL="609600" indent="-609600">
              <a:buFontTx/>
              <a:buNone/>
            </a:pPr>
            <a:r>
              <a:rPr lang="ru-RU" altLang="ru-RU" sz="2400" b="1"/>
              <a:t>       на письме выделяется  «     »   или   «     » </a:t>
            </a:r>
          </a:p>
          <a:p>
            <a:pPr marL="609600" indent="-609600">
              <a:buFontTx/>
              <a:buNone/>
            </a:pPr>
            <a:r>
              <a:rPr lang="ru-RU" altLang="ru-RU" sz="2400" b="1"/>
              <a:t>       в зависимости от интонации :</a:t>
            </a:r>
          </a:p>
          <a:p>
            <a:pPr marL="609600" indent="-609600">
              <a:buFontTx/>
              <a:buNone/>
            </a:pPr>
            <a:r>
              <a:rPr lang="ru-RU" altLang="ru-RU" sz="2400" b="1"/>
              <a:t>                       </a:t>
            </a:r>
            <a:r>
              <a:rPr lang="ru-RU" altLang="ru-RU" sz="2400" b="1" i="1">
                <a:solidFill>
                  <a:srgbClr val="000099"/>
                </a:solidFill>
              </a:rPr>
              <a:t>Ну</a:t>
            </a:r>
            <a:r>
              <a:rPr lang="ru-RU" altLang="ru-RU" sz="2400" b="1" i="1">
                <a:solidFill>
                  <a:srgbClr val="A50021"/>
                </a:solidFill>
              </a:rPr>
              <a:t>, </a:t>
            </a:r>
            <a:r>
              <a:rPr lang="ru-RU" altLang="ru-RU" sz="2400" b="1" i="1">
                <a:solidFill>
                  <a:srgbClr val="000099"/>
                </a:solidFill>
              </a:rPr>
              <a:t>ты принес тетрадь? </a:t>
            </a:r>
            <a:br>
              <a:rPr lang="ru-RU" altLang="ru-RU" sz="2400" b="1" i="1">
                <a:solidFill>
                  <a:srgbClr val="000099"/>
                </a:solidFill>
              </a:rPr>
            </a:br>
            <a:r>
              <a:rPr lang="ru-RU" altLang="ru-RU" sz="2400" b="1" i="1">
                <a:solidFill>
                  <a:srgbClr val="000099"/>
                </a:solidFill>
              </a:rPr>
              <a:t>                Ура</a:t>
            </a:r>
            <a:r>
              <a:rPr lang="ru-RU" altLang="ru-RU" sz="2400" b="1" i="1">
                <a:solidFill>
                  <a:srgbClr val="A50021"/>
                </a:solidFill>
              </a:rPr>
              <a:t>!</a:t>
            </a:r>
            <a:r>
              <a:rPr lang="ru-RU" altLang="ru-RU" sz="2400" b="1" i="1">
                <a:solidFill>
                  <a:srgbClr val="000099"/>
                </a:solidFill>
              </a:rPr>
              <a:t> Каникулы!!!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3276600" y="1676400"/>
            <a:ext cx="2590800" cy="5334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помни два правила</a:t>
            </a:r>
          </a:p>
        </p:txBody>
      </p:sp>
      <p:sp>
        <p:nvSpPr>
          <p:cNvPr id="10250" name="WordArt 10"/>
          <p:cNvSpPr>
            <a:spLocks noChangeArrowheads="1" noChangeShapeType="1" noTextEdit="1"/>
          </p:cNvSpPr>
          <p:nvPr/>
        </p:nvSpPr>
        <p:spPr bwMode="auto">
          <a:xfrm>
            <a:off x="5029200" y="3124200"/>
            <a:ext cx="228600" cy="381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Bookman Old Style"/>
              </a:rPr>
              <a:t>,</a:t>
            </a:r>
          </a:p>
        </p:txBody>
      </p:sp>
      <p:sp>
        <p:nvSpPr>
          <p:cNvPr id="10251" name="WordArt 11"/>
          <p:cNvSpPr>
            <a:spLocks noChangeArrowheads="1" noChangeShapeType="1" noTextEdit="1"/>
          </p:cNvSpPr>
          <p:nvPr/>
        </p:nvSpPr>
        <p:spPr bwMode="auto">
          <a:xfrm>
            <a:off x="6934200" y="3048000"/>
            <a:ext cx="1524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Bookman Old Style"/>
              </a:rPr>
              <a:t>!</a:t>
            </a:r>
          </a:p>
        </p:txBody>
      </p:sp>
      <p:pic>
        <p:nvPicPr>
          <p:cNvPr id="10253" name="Picture 13" descr="star2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004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star2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622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3810000" y="2286000"/>
            <a:ext cx="3048000" cy="304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/>
              <a:t>как?</a:t>
            </a: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4800600" y="3048000"/>
            <a:ext cx="838200" cy="457200"/>
          </a:xfrm>
          <a:prstGeom prst="rect">
            <a:avLst/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/>
              <a:t>чем?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6629400" y="3048000"/>
            <a:ext cx="838200" cy="457200"/>
          </a:xfrm>
          <a:prstGeom prst="rect">
            <a:avLst/>
          </a:prstGeom>
          <a:solidFill>
            <a:srgbClr val="FFFFCC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/>
              <a:t>чем?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3886200" y="3505200"/>
            <a:ext cx="1676400" cy="3810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/>
              <a:t>чего?</a:t>
            </a:r>
          </a:p>
        </p:txBody>
      </p:sp>
      <p:pic>
        <p:nvPicPr>
          <p:cNvPr id="10259" name="Picture 19" descr="man_with_question_mark-blu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0" name="AutoShape 20"/>
          <p:cNvSpPr>
            <a:spLocks noChangeArrowheads="1"/>
          </p:cNvSpPr>
          <p:nvPr/>
        </p:nvSpPr>
        <p:spPr bwMode="auto">
          <a:xfrm>
            <a:off x="2286000" y="152400"/>
            <a:ext cx="6096000" cy="1295400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Расскажи правила </a:t>
            </a:r>
            <a:br>
              <a:rPr lang="ru-RU" altLang="ru-RU" sz="2400" b="1"/>
            </a:br>
            <a:r>
              <a:rPr lang="ru-RU" altLang="ru-RU" sz="2400" b="1"/>
              <a:t>о </a:t>
            </a:r>
            <a:r>
              <a:rPr lang="ru-RU" altLang="ru-RU" sz="2400" b="1">
                <a:solidFill>
                  <a:srgbClr val="800000"/>
                </a:solidFill>
              </a:rPr>
              <a:t>правописании междометий</a:t>
            </a:r>
            <a:r>
              <a:rPr lang="ru-RU" altLang="ru-RU" sz="2400" b="1"/>
              <a:t>, </a:t>
            </a:r>
          </a:p>
          <a:p>
            <a:pPr algn="ctr"/>
            <a:r>
              <a:rPr lang="ru-RU" altLang="ru-RU" sz="2400" b="1"/>
              <a:t>вставляя пропущенные слова: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5" grpId="0" animBg="1"/>
      <p:bldP spid="10256" grpId="0" animBg="1"/>
      <p:bldP spid="10257" grpId="0" animBg="1"/>
      <p:bldP spid="1025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altLang="ru-RU" sz="2400" b="1">
                <a:solidFill>
                  <a:srgbClr val="CC0000"/>
                </a:solidFill>
              </a:rPr>
              <a:t>        </a:t>
            </a:r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нужно повторить для проверки знаний: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определение (особенности)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различие их и звукоподражательных слов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происхождение, образование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роль в предложении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правописание</a:t>
            </a:r>
          </a:p>
          <a:p>
            <a:pPr marL="609600" indent="-609600">
              <a:buFontTx/>
              <a:buAutoNum type="arabicPeriod"/>
            </a:pPr>
            <a:endParaRPr lang="ru-RU" altLang="ru-RU" sz="2400" b="1"/>
          </a:p>
        </p:txBody>
      </p:sp>
      <p:grpSp>
        <p:nvGrpSpPr>
          <p:cNvPr id="41987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988" name="Picture 4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989" name="Picture 5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995" name="Picture 11" descr="Без имени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004" name="WordArt 20"/>
          <p:cNvSpPr>
            <a:spLocks noChangeArrowheads="1" noChangeShapeType="1" noTextEdit="1"/>
          </p:cNvSpPr>
          <p:nvPr/>
        </p:nvSpPr>
        <p:spPr bwMode="auto">
          <a:xfrm>
            <a:off x="2895600" y="5867400"/>
            <a:ext cx="3048000" cy="228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ПОДВЕДЕМ ИТОГ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6867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68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6871" name="Picture 7" descr="чу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"/>
            <a:ext cx="29464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5" name="irc_mi" descr="chur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8600"/>
            <a:ext cx="23812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914400" y="1295400"/>
            <a:ext cx="4495800" cy="1828800"/>
          </a:xfrm>
        </p:spPr>
        <p:txBody>
          <a:bodyPr/>
          <a:lstStyle/>
          <a:p>
            <a:pPr algn="r">
              <a:lnSpc>
                <a:spcPct val="80000"/>
              </a:lnSpc>
            </a:pPr>
            <a:endParaRPr lang="ru-RU" altLang="ru-RU" sz="2000" b="1"/>
          </a:p>
          <a:p>
            <a:pPr algn="r">
              <a:lnSpc>
                <a:spcPct val="80000"/>
              </a:lnSpc>
            </a:pPr>
            <a:r>
              <a:rPr lang="ru-RU" altLang="ru-RU" sz="2000" b="1"/>
              <a:t> Чур – на Руси языческий дух вроде домового, дух рода, живущего в избе. </a:t>
            </a:r>
            <a:br>
              <a:rPr lang="ru-RU" altLang="ru-RU" sz="2000" b="1"/>
            </a:br>
            <a:r>
              <a:rPr lang="ru-RU" altLang="ru-RU" sz="2000" b="1"/>
              <a:t>Например, «чур меня!», т.е «оберегай меня».</a:t>
            </a:r>
          </a:p>
        </p:txBody>
      </p:sp>
      <p:sp>
        <p:nvSpPr>
          <p:cNvPr id="36878" name="WordArt 14"/>
          <p:cNvSpPr>
            <a:spLocks noChangeArrowheads="1" noChangeShapeType="1" noTextEdit="1"/>
          </p:cNvSpPr>
          <p:nvPr/>
        </p:nvSpPr>
        <p:spPr bwMode="auto">
          <a:xfrm>
            <a:off x="838200" y="6400800"/>
            <a:ext cx="3048000" cy="228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занимательный факт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altLang="ru-RU" sz="2400" b="1">
                <a:solidFill>
                  <a:srgbClr val="CC0000"/>
                </a:solidFill>
              </a:rPr>
              <a:t>        </a:t>
            </a:r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нужно повторить для проверки знаний?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определение (особенности)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различие их и звукоподражательных слов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происхождение, образование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роль в предложении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2400" b="1"/>
              <a:t>правописание</a:t>
            </a:r>
          </a:p>
          <a:p>
            <a:pPr marL="609600" indent="-609600">
              <a:buFontTx/>
              <a:buAutoNum type="arabicPeriod"/>
            </a:pPr>
            <a:endParaRPr lang="ru-RU" altLang="ru-RU" sz="2400" b="1"/>
          </a:p>
        </p:txBody>
      </p:sp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9939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940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609600" y="2057400"/>
            <a:ext cx="784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609600" y="2514600"/>
            <a:ext cx="784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609600" y="2971800"/>
            <a:ext cx="784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609600" y="3352800"/>
            <a:ext cx="784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609600" y="3810000"/>
            <a:ext cx="784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9950" name="Picture 14" descr="Без имени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5" grpId="0" animBg="1"/>
      <p:bldP spid="39946" grpId="0" animBg="1"/>
      <p:bldP spid="39947" grpId="0" animBg="1"/>
      <p:bldP spid="39948" grpId="0" animBg="1"/>
      <p:bldP spid="399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Без имени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4" name="Picture 6" descr="карандаш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5" name="Picture 7" descr="карандаши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184" name="Group 16"/>
          <p:cNvGrpSpPr>
            <a:grpSpLocks/>
          </p:cNvGrpSpPr>
          <p:nvPr/>
        </p:nvGrpSpPr>
        <p:grpSpPr bwMode="auto">
          <a:xfrm>
            <a:off x="762000" y="1676400"/>
            <a:ext cx="5943600" cy="2209800"/>
            <a:chOff x="480" y="1248"/>
            <a:chExt cx="3744" cy="1392"/>
          </a:xfrm>
        </p:grpSpPr>
        <p:pic>
          <p:nvPicPr>
            <p:cNvPr id="7176" name="Picture 8" descr="vopros-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1248"/>
              <a:ext cx="1047" cy="1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78" name="AutoShape 10"/>
            <p:cNvSpPr>
              <a:spLocks noChangeArrowheads="1"/>
            </p:cNvSpPr>
            <p:nvPr/>
          </p:nvSpPr>
          <p:spPr bwMode="auto">
            <a:xfrm>
              <a:off x="1680" y="1584"/>
              <a:ext cx="2544" cy="768"/>
            </a:xfrm>
            <a:prstGeom prst="wedgeRoundRectCallout">
              <a:avLst>
                <a:gd name="adj1" fmla="val -73389"/>
                <a:gd name="adj2" fmla="val -29296"/>
                <a:gd name="adj3" fmla="val 16667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altLang="ru-RU" sz="2000" b="1"/>
                <a:t>Какое место занимает среди </a:t>
              </a:r>
            </a:p>
            <a:p>
              <a:pPr algn="ctr"/>
              <a:r>
                <a:rPr lang="ru-RU" altLang="ru-RU" sz="2000" b="1"/>
                <a:t>других частей речи?</a:t>
              </a:r>
            </a:p>
            <a:p>
              <a:pPr algn="ctr"/>
              <a:endParaRPr lang="ru-RU" altLang="ru-RU" sz="2000" b="1"/>
            </a:p>
          </p:txBody>
        </p:sp>
      </p:grpSp>
      <p:sp>
        <p:nvSpPr>
          <p:cNvPr id="718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667000" y="1600200"/>
            <a:ext cx="4038600" cy="609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400" b="1"/>
              <a:t>- особая часть речи</a:t>
            </a:r>
          </a:p>
        </p:txBody>
      </p:sp>
      <p:grpSp>
        <p:nvGrpSpPr>
          <p:cNvPr id="7183" name="Group 15"/>
          <p:cNvGrpSpPr>
            <a:grpSpLocks/>
          </p:cNvGrpSpPr>
          <p:nvPr/>
        </p:nvGrpSpPr>
        <p:grpSpPr bwMode="auto">
          <a:xfrm>
            <a:off x="1524000" y="3581400"/>
            <a:ext cx="6248400" cy="990600"/>
            <a:chOff x="960" y="2496"/>
            <a:chExt cx="3936" cy="624"/>
          </a:xfrm>
        </p:grpSpPr>
        <p:sp>
          <p:nvSpPr>
            <p:cNvPr id="7181" name="Rectangle 13"/>
            <p:cNvSpPr>
              <a:spLocks noChangeArrowheads="1"/>
            </p:cNvSpPr>
            <p:nvPr/>
          </p:nvSpPr>
          <p:spPr bwMode="auto">
            <a:xfrm>
              <a:off x="960" y="2496"/>
              <a:ext cx="3936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altLang="ru-RU" sz="2400" b="1"/>
                <a:t>не относится </a:t>
              </a:r>
              <a:br>
                <a:rPr lang="ru-RU" altLang="ru-RU" sz="2400" b="1"/>
              </a:br>
              <a:r>
                <a:rPr lang="ru-RU" altLang="ru-RU" sz="2400" b="1"/>
                <a:t>ни к самостоятельным, </a:t>
              </a:r>
              <a:br>
                <a:rPr lang="ru-RU" altLang="ru-RU" sz="2400" b="1"/>
              </a:br>
              <a:r>
                <a:rPr lang="ru-RU" altLang="ru-RU" sz="2400" b="1"/>
                <a:t>ни к служебным</a:t>
              </a:r>
            </a:p>
          </p:txBody>
        </p:sp>
        <p:pic>
          <p:nvPicPr>
            <p:cNvPr id="7182" name="Picture 14" descr="emblem-downloads852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00" y="2592"/>
              <a:ext cx="528" cy="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189" name="Picture 21" descr="Без имени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0484" name="Picture 4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485" name="Picture 5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486" name="Group 6"/>
          <p:cNvGrpSpPr>
            <a:grpSpLocks/>
          </p:cNvGrpSpPr>
          <p:nvPr/>
        </p:nvGrpSpPr>
        <p:grpSpPr bwMode="auto">
          <a:xfrm>
            <a:off x="762000" y="1676400"/>
            <a:ext cx="5943600" cy="2209800"/>
            <a:chOff x="480" y="1248"/>
            <a:chExt cx="3744" cy="1392"/>
          </a:xfrm>
        </p:grpSpPr>
        <p:pic>
          <p:nvPicPr>
            <p:cNvPr id="20487" name="Picture 7" descr="vopros-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1248"/>
              <a:ext cx="1047" cy="1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AutoShape 8"/>
            <p:cNvSpPr>
              <a:spLocks noChangeArrowheads="1"/>
            </p:cNvSpPr>
            <p:nvPr/>
          </p:nvSpPr>
          <p:spPr bwMode="auto">
            <a:xfrm>
              <a:off x="1680" y="1584"/>
              <a:ext cx="2544" cy="768"/>
            </a:xfrm>
            <a:prstGeom prst="wedgeRoundRectCallout">
              <a:avLst>
                <a:gd name="adj1" fmla="val -73389"/>
                <a:gd name="adj2" fmla="val -29296"/>
                <a:gd name="adj3" fmla="val 16667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altLang="ru-RU" sz="2000" b="1"/>
                <a:t>В чем главная</a:t>
              </a:r>
              <a:br>
                <a:rPr lang="ru-RU" altLang="ru-RU" sz="2000" b="1"/>
              </a:br>
              <a:r>
                <a:rPr lang="ru-RU" altLang="ru-RU" sz="2000" b="1"/>
                <a:t> особенность </a:t>
              </a:r>
              <a:br>
                <a:rPr lang="ru-RU" altLang="ru-RU" sz="2000" b="1"/>
              </a:br>
              <a:r>
                <a:rPr lang="ru-RU" altLang="ru-RU" sz="2000" b="1"/>
                <a:t>слов-междометий?</a:t>
              </a:r>
            </a:p>
            <a:p>
              <a:pPr algn="ctr"/>
              <a:endParaRPr lang="ru-RU" altLang="ru-RU" sz="2000" b="1"/>
            </a:p>
          </p:txBody>
        </p:sp>
      </p:grp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524000" y="3810000"/>
            <a:ext cx="6248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выражает </a:t>
            </a:r>
            <a:br>
              <a:rPr lang="ru-RU" altLang="ru-RU" sz="2400" b="1"/>
            </a:br>
            <a:r>
              <a:rPr lang="ru-RU" altLang="ru-RU" sz="2400" b="1"/>
              <a:t>чувства,</a:t>
            </a:r>
          </a:p>
          <a:p>
            <a:pPr algn="ctr"/>
            <a:r>
              <a:rPr lang="ru-RU" altLang="ru-RU" sz="2400" b="1"/>
              <a:t>побуждения, </a:t>
            </a:r>
            <a:br>
              <a:rPr lang="ru-RU" altLang="ru-RU" sz="2400" b="1"/>
            </a:br>
            <a:r>
              <a:rPr lang="ru-RU" altLang="ru-RU" sz="2400" b="1"/>
              <a:t>НО не называет их!</a:t>
            </a:r>
          </a:p>
        </p:txBody>
      </p:sp>
      <p:pic>
        <p:nvPicPr>
          <p:cNvPr id="20492" name="Picture 12" descr="emblem-downloads85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862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3" name="Picture 13" descr="star25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4196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4" name="Picture 14" descr="star2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1148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6" name="Picture 16" descr="Без имени-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2667000" y="1600200"/>
            <a:ext cx="4038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FontTx/>
              <a:buNone/>
            </a:pPr>
            <a:r>
              <a:rPr lang="ru-RU" altLang="ru-RU" sz="2400" b="1"/>
              <a:t>- особая часть речи</a:t>
            </a: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5638800" y="4038600"/>
            <a:ext cx="2362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i="1">
                <a:solidFill>
                  <a:srgbClr val="000099"/>
                </a:solidFill>
              </a:rPr>
              <a:t>Ах! Ай-ай! Батюшки!</a:t>
            </a: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5638800" y="4343400"/>
            <a:ext cx="2362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i="1">
                <a:solidFill>
                  <a:srgbClr val="000099"/>
                </a:solidFill>
              </a:rPr>
              <a:t>Шш-шш! Брось!</a:t>
            </a: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1447800" y="3657600"/>
            <a:ext cx="67818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066800" y="1828800"/>
            <a:ext cx="6248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выражает </a:t>
            </a:r>
            <a:br>
              <a:rPr lang="ru-RU" altLang="ru-RU" sz="2400" b="1"/>
            </a:br>
            <a:r>
              <a:rPr lang="ru-RU" altLang="ru-RU" sz="2400" b="1"/>
              <a:t>чувства,</a:t>
            </a:r>
          </a:p>
          <a:p>
            <a:pPr algn="ctr"/>
            <a:r>
              <a:rPr lang="ru-RU" altLang="ru-RU" sz="2400" b="1"/>
              <a:t>побуждения, </a:t>
            </a:r>
            <a:br>
              <a:rPr lang="ru-RU" altLang="ru-RU" sz="2400" b="1"/>
            </a:br>
            <a:r>
              <a:rPr lang="ru-RU" altLang="ru-RU" sz="2400" b="1"/>
              <a:t>НО не называет их!</a:t>
            </a:r>
          </a:p>
        </p:txBody>
      </p:sp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9699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700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9703" name="Picture 7" descr="star2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4384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4" name="Picture 8" descr="star2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5" name="Picture 9" descr="Без имени-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066800" y="3200400"/>
            <a:ext cx="6248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8000"/>
                </a:solidFill>
              </a:rPr>
              <a:t>+</a:t>
            </a:r>
            <a:r>
              <a:rPr lang="ru-RU" altLang="ru-RU" sz="2400" b="1"/>
              <a:t> еще бывают </a:t>
            </a:r>
            <a:br>
              <a:rPr lang="ru-RU" altLang="ru-RU" sz="2400" b="1"/>
            </a:br>
            <a:r>
              <a:rPr lang="ru-RU" altLang="ru-RU" sz="2400" b="1"/>
              <a:t>ЭТИКЕТНЫЕ </a:t>
            </a:r>
            <a:br>
              <a:rPr lang="ru-RU" altLang="ru-RU" sz="2400" b="1"/>
            </a:br>
            <a:r>
              <a:rPr lang="ru-RU" altLang="ru-RU" sz="2400" b="1"/>
              <a:t>междометия</a:t>
            </a:r>
          </a:p>
        </p:txBody>
      </p:sp>
      <p:pic>
        <p:nvPicPr>
          <p:cNvPr id="29711" name="Picture 15" descr="cov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" r="2950"/>
          <a:stretch>
            <a:fillRect/>
          </a:stretch>
        </p:blipFill>
        <p:spPr bwMode="auto">
          <a:xfrm>
            <a:off x="685800" y="1447800"/>
            <a:ext cx="17811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2" name="Picture 16" descr="111"/>
          <p:cNvPicPr>
            <a:picLocks noChangeAspect="1" noChangeArrowheads="1"/>
          </p:cNvPicPr>
          <p:nvPr/>
        </p:nvPicPr>
        <p:blipFill>
          <a:blip r:embed="rId8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013" y="1447800"/>
            <a:ext cx="2684462" cy="441960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карандаш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300" y="0"/>
            <a:ext cx="520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карандаши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9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2" name="Rectangle 1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/>
          <a:lstStyle/>
          <a:p>
            <a:r>
              <a:rPr lang="ru-RU" altLang="ru-RU" sz="2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«Волшебные» слова этикета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733800" y="990600"/>
            <a:ext cx="4114800" cy="46482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здра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ствуй(те)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пр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вет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до св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дани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пр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щай(те)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пожалу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й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ста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сп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сибо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бу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ьте добры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бу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ьте любезны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бл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рю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пр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сти(те)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изв</a:t>
            </a:r>
            <a:r>
              <a:rPr lang="ru-RU" altLang="ru-RU" sz="24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ни(те)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altLang="ru-RU" sz="24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134" name="Picture 14" descr="Бритвин Викто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3411538" cy="41148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4038600" y="914400"/>
            <a:ext cx="3657600" cy="4419600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2133600" cy="175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295400" y="1828800"/>
            <a:ext cx="6248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выражает </a:t>
            </a:r>
            <a:br>
              <a:rPr lang="ru-RU" altLang="ru-RU" sz="2400" b="1"/>
            </a:br>
            <a:r>
              <a:rPr lang="ru-RU" altLang="ru-RU" sz="2400" b="1"/>
              <a:t>чувства,</a:t>
            </a:r>
          </a:p>
          <a:p>
            <a:pPr algn="ctr"/>
            <a:r>
              <a:rPr lang="ru-RU" altLang="ru-RU" sz="2400" b="1"/>
              <a:t>побуждения, </a:t>
            </a:r>
            <a:br>
              <a:rPr lang="ru-RU" altLang="ru-RU" sz="2400" b="1"/>
            </a:br>
            <a:r>
              <a:rPr lang="ru-RU" altLang="ru-RU" sz="2400" b="1"/>
              <a:t>НО не называет их!</a:t>
            </a:r>
          </a:p>
        </p:txBody>
      </p:sp>
      <p:grpSp>
        <p:nvGrpSpPr>
          <p:cNvPr id="46084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6085" name="Picture 5" descr="карандаш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086" name="Picture 6" descr="карандаши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6087" name="Picture 7" descr="star2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4384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8" name="Picture 8" descr="star26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33600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9" name="Picture 9" descr="Без имени-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800600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1371600" y="3276600"/>
            <a:ext cx="6248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8000"/>
                </a:solidFill>
              </a:rPr>
              <a:t>+</a:t>
            </a:r>
            <a:r>
              <a:rPr lang="ru-RU" altLang="ru-RU" sz="2400" b="1"/>
              <a:t> еще бывают </a:t>
            </a:r>
            <a:br>
              <a:rPr lang="ru-RU" altLang="ru-RU" sz="2400" b="1"/>
            </a:br>
            <a:r>
              <a:rPr lang="ru-RU" altLang="ru-RU" sz="2400" b="1"/>
              <a:t>ЭТИКЕТНЫЕ </a:t>
            </a:r>
            <a:br>
              <a:rPr lang="ru-RU" altLang="ru-RU" sz="2400" b="1"/>
            </a:br>
            <a:r>
              <a:rPr lang="ru-RU" altLang="ru-RU" sz="2400" b="1"/>
              <a:t>междометия</a:t>
            </a:r>
          </a:p>
        </p:txBody>
      </p:sp>
      <p:pic>
        <p:nvPicPr>
          <p:cNvPr id="46091" name="Picture 11" descr="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05000"/>
            <a:ext cx="14763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2" name="Picture 12" descr="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419600"/>
            <a:ext cx="21336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72" name="Group 20"/>
          <p:cNvGrpSpPr>
            <a:grpSpLocks/>
          </p:cNvGrpSpPr>
          <p:nvPr/>
        </p:nvGrpSpPr>
        <p:grpSpPr bwMode="auto">
          <a:xfrm>
            <a:off x="2743200" y="1447800"/>
            <a:ext cx="2362200" cy="2971800"/>
            <a:chOff x="1728" y="912"/>
            <a:chExt cx="1488" cy="1872"/>
          </a:xfrm>
        </p:grpSpPr>
        <p:sp>
          <p:nvSpPr>
            <p:cNvPr id="23568" name="AutoShape 16"/>
            <p:cNvSpPr>
              <a:spLocks noChangeArrowheads="1"/>
            </p:cNvSpPr>
            <p:nvPr/>
          </p:nvSpPr>
          <p:spPr bwMode="auto">
            <a:xfrm>
              <a:off x="1728" y="912"/>
              <a:ext cx="1488" cy="24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9" name="AutoShape 17"/>
            <p:cNvSpPr>
              <a:spLocks noChangeArrowheads="1"/>
            </p:cNvSpPr>
            <p:nvPr/>
          </p:nvSpPr>
          <p:spPr bwMode="auto">
            <a:xfrm>
              <a:off x="1728" y="1440"/>
              <a:ext cx="1488" cy="24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0" name="AutoShape 18"/>
            <p:cNvSpPr>
              <a:spLocks noChangeArrowheads="1"/>
            </p:cNvSpPr>
            <p:nvPr/>
          </p:nvSpPr>
          <p:spPr bwMode="auto">
            <a:xfrm>
              <a:off x="1728" y="2016"/>
              <a:ext cx="1488" cy="24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1" name="AutoShape 19"/>
            <p:cNvSpPr>
              <a:spLocks noChangeArrowheads="1"/>
            </p:cNvSpPr>
            <p:nvPr/>
          </p:nvSpPr>
          <p:spPr bwMode="auto">
            <a:xfrm>
              <a:off x="1728" y="2544"/>
              <a:ext cx="1488" cy="24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3555" name="Picture 3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556" name="Picture 4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564" name="Picture 12" descr="футбол (2)"/>
          <p:cNvPicPr>
            <a:picLocks noChangeAspect="1" noChangeArrowheads="1"/>
          </p:cNvPicPr>
          <p:nvPr/>
        </p:nvPicPr>
        <p:blipFill>
          <a:blip r:embed="rId4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76400"/>
            <a:ext cx="209391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6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2743200" y="914400"/>
            <a:ext cx="5181600" cy="441960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400" b="1"/>
              <a:t>Сказала тётя:</a:t>
            </a:r>
          </a:p>
          <a:p>
            <a:pPr>
              <a:buFontTx/>
              <a:buNone/>
            </a:pPr>
            <a:r>
              <a:rPr lang="ru-RU" altLang="ru-RU" sz="2400" b="1"/>
              <a:t>- Фи, футбол!</a:t>
            </a:r>
          </a:p>
          <a:p>
            <a:pPr>
              <a:buFontTx/>
              <a:buNone/>
            </a:pPr>
            <a:r>
              <a:rPr lang="ru-RU" altLang="ru-RU" sz="2400" b="1"/>
              <a:t>Сказала мама:</a:t>
            </a:r>
          </a:p>
          <a:p>
            <a:pPr>
              <a:buFontTx/>
              <a:buNone/>
            </a:pPr>
            <a:r>
              <a:rPr lang="ru-RU" altLang="ru-RU" sz="2400" b="1"/>
              <a:t>- Фу, футбол!</a:t>
            </a:r>
          </a:p>
          <a:p>
            <a:pPr>
              <a:buFontTx/>
              <a:buNone/>
            </a:pPr>
            <a:r>
              <a:rPr lang="ru-RU" altLang="ru-RU" sz="2400" b="1"/>
              <a:t>Сестра сказала:</a:t>
            </a:r>
          </a:p>
          <a:p>
            <a:pPr>
              <a:buFontTx/>
              <a:buNone/>
            </a:pPr>
            <a:r>
              <a:rPr lang="ru-RU" altLang="ru-RU" sz="2400" b="1"/>
              <a:t>- Ну, футбол! </a:t>
            </a:r>
          </a:p>
          <a:p>
            <a:pPr>
              <a:buFontTx/>
              <a:buNone/>
            </a:pPr>
            <a:r>
              <a:rPr lang="ru-RU" altLang="ru-RU" sz="2400" b="1"/>
              <a:t>А я ответил:</a:t>
            </a:r>
          </a:p>
          <a:p>
            <a:pPr>
              <a:buFontTx/>
              <a:buNone/>
            </a:pPr>
            <a:r>
              <a:rPr lang="ru-RU" altLang="ru-RU" sz="2400" b="1"/>
              <a:t>- Во, футбол! </a:t>
            </a:r>
          </a:p>
          <a:p>
            <a:pPr>
              <a:buFontTx/>
              <a:buNone/>
            </a:pPr>
            <a:r>
              <a:rPr lang="ru-RU" altLang="ru-RU" sz="2400" b="1" i="1"/>
              <a:t>           Г. Сапгир «Футбол» </a:t>
            </a:r>
          </a:p>
          <a:p>
            <a:endParaRPr lang="ru-RU" altLang="ru-RU" sz="2400" b="1" i="1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762125" y="61913"/>
            <a:ext cx="56276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Прочтите стихи выразительно.  </a:t>
            </a:r>
          </a:p>
          <a:p>
            <a:pPr algn="ctr"/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помогают понять междометия?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9220" name="Picture 4" descr="карандаш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" y="0"/>
              <a:ext cx="32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21" name="Picture 5" descr="карандаши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6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222" name="Picture 6" descr="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4800"/>
            <a:ext cx="2244725" cy="2819400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3825875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1143000" y="228600"/>
            <a:ext cx="4343400" cy="5334000"/>
          </a:xfrm>
          <a:prstGeom prst="wedgeRectCallout">
            <a:avLst>
              <a:gd name="adj1" fmla="val 73829"/>
              <a:gd name="adj2" fmla="val -16875"/>
            </a:avLst>
          </a:prstGeom>
          <a:noFill/>
          <a:ln w="3810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 rot="-22908267">
            <a:off x="5143500" y="554038"/>
            <a:ext cx="914400" cy="1676400"/>
          </a:xfrm>
          <a:prstGeom prst="rtTriangle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330</Words>
  <Application>Microsoft Office PowerPoint</Application>
  <PresentationFormat>Экран (4:3)</PresentationFormat>
  <Paragraphs>115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Arial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«Волшебные» слова этикета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493</dc:creator>
  <cp:lastModifiedBy>Maria</cp:lastModifiedBy>
  <cp:revision>121</cp:revision>
  <cp:lastPrinted>1601-01-01T00:00:00Z</cp:lastPrinted>
  <dcterms:created xsi:type="dcterms:W3CDTF">2013-05-11T16:34:25Z</dcterms:created>
  <dcterms:modified xsi:type="dcterms:W3CDTF">2020-07-02T17:08:21Z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