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  <p:sldId id="265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870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13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22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01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072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444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6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98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74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88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31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B483B-22CD-4B01-A96B-8A28FF4E3AAC}" type="datetimeFigureOut">
              <a:rPr lang="ru-RU" smtClean="0"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6685C-96FE-47FA-9E8B-3384FBEACD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1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Обособленные согласованные определения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8 класс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3572" y="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 + личное местоимение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410" y="118903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Он счастливый побывал в Лондоне.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                Сравните: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8936" y="1668793"/>
            <a:ext cx="7292547" cy="10088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 smtClean="0"/>
              <a:t>Он</a:t>
            </a:r>
            <a:r>
              <a:rPr lang="ru-RU" sz="2800" dirty="0" smtClean="0"/>
              <a:t> счастливый </a:t>
            </a:r>
            <a:r>
              <a:rPr lang="ru-RU" sz="2800" u="dbl" dirty="0" smtClean="0"/>
              <a:t>побывал</a:t>
            </a:r>
            <a:r>
              <a:rPr lang="ru-RU" sz="2800" dirty="0" smtClean="0"/>
              <a:t> в Лондоне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8936" y="2865165"/>
            <a:ext cx="7292548" cy="10713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Он </a:t>
            </a:r>
            <a:r>
              <a:rPr lang="ru-RU" sz="2800" b="1" dirty="0" smtClean="0">
                <a:solidFill>
                  <a:srgbClr val="7030A0"/>
                </a:solidFill>
              </a:rPr>
              <a:t>(какой?)</a:t>
            </a:r>
            <a:r>
              <a:rPr lang="ru-RU" sz="2800" dirty="0" smtClean="0">
                <a:solidFill>
                  <a:srgbClr val="7030A0"/>
                </a:solidFill>
              </a:rPr>
              <a:t>,</a:t>
            </a:r>
            <a:r>
              <a:rPr lang="ru-RU" sz="2800" dirty="0" smtClean="0"/>
              <a:t> </a:t>
            </a:r>
            <a:r>
              <a:rPr lang="ru-RU" sz="2800" u="wavy" dirty="0" smtClean="0">
                <a:solidFill>
                  <a:srgbClr val="FF0000"/>
                </a:solidFill>
              </a:rPr>
              <a:t>счастливый</a:t>
            </a:r>
            <a:r>
              <a:rPr lang="ru-RU" sz="2800" dirty="0" smtClean="0"/>
              <a:t>, </a:t>
            </a:r>
            <a:r>
              <a:rPr lang="ru-RU" sz="2800" u="dbl" dirty="0" smtClean="0"/>
              <a:t>побывал</a:t>
            </a:r>
            <a:r>
              <a:rPr lang="ru-RU" sz="2800" dirty="0" smtClean="0"/>
              <a:t> в Лондоне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8935" y="4814223"/>
            <a:ext cx="7292548" cy="10713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wavy" dirty="0">
                <a:solidFill>
                  <a:srgbClr val="FF0000"/>
                </a:solidFill>
              </a:rPr>
              <a:t>С</a:t>
            </a:r>
            <a:r>
              <a:rPr lang="ru-RU" sz="2800" u="wavy" dirty="0" smtClean="0">
                <a:solidFill>
                  <a:srgbClr val="FF0000"/>
                </a:solidFill>
              </a:rPr>
              <a:t>частливый</a:t>
            </a:r>
            <a:r>
              <a:rPr lang="ru-RU" sz="2800" dirty="0" smtClean="0"/>
              <a:t>, </a:t>
            </a:r>
            <a:r>
              <a:rPr lang="ru-RU" sz="2800" b="1" u="sng" dirty="0" smtClean="0">
                <a:solidFill>
                  <a:srgbClr val="7030A0"/>
                </a:solidFill>
              </a:rPr>
              <a:t>он </a:t>
            </a:r>
            <a:r>
              <a:rPr lang="ru-RU" sz="2800" b="1" dirty="0" smtClean="0">
                <a:solidFill>
                  <a:srgbClr val="7030A0"/>
                </a:solidFill>
              </a:rPr>
              <a:t>(какой?)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u="dbl" dirty="0" smtClean="0"/>
              <a:t>побывал</a:t>
            </a:r>
            <a:r>
              <a:rPr lang="ru-RU" sz="2800" dirty="0" smtClean="0"/>
              <a:t> в Лондоне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51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410" y="126228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 + личное местоимение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410" y="111483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8936" y="1354675"/>
            <a:ext cx="7292548" cy="15120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wavy" dirty="0" smtClean="0">
                <a:solidFill>
                  <a:srgbClr val="FF0000"/>
                </a:solidFill>
              </a:rPr>
              <a:t>Взволнованный переживаниями дня</a:t>
            </a:r>
            <a:r>
              <a:rPr lang="ru-RU" sz="2800" dirty="0" smtClean="0"/>
              <a:t>, </a:t>
            </a:r>
            <a:r>
              <a:rPr lang="ru-RU" sz="2800" b="1" u="sng" dirty="0">
                <a:solidFill>
                  <a:srgbClr val="7030A0"/>
                </a:solidFill>
              </a:rPr>
              <a:t>я</a:t>
            </a:r>
            <a:r>
              <a:rPr lang="ru-RU" sz="2800" b="1" u="sng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(какой?)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долго </a:t>
            </a:r>
            <a:r>
              <a:rPr lang="ru-RU" sz="2800" u="dbl" dirty="0" smtClean="0"/>
              <a:t>не мог уснуть. </a:t>
            </a:r>
            <a:endParaRPr lang="ru-RU" sz="2800" dirty="0" smtClean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8936" y="3032403"/>
            <a:ext cx="7292548" cy="15120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wavy" dirty="0" smtClean="0">
                <a:solidFill>
                  <a:srgbClr val="FF0000"/>
                </a:solidFill>
              </a:rPr>
              <a:t>Уставший</a:t>
            </a:r>
            <a:r>
              <a:rPr lang="ru-RU" sz="2800" dirty="0" smtClean="0"/>
              <a:t>, </a:t>
            </a:r>
            <a:r>
              <a:rPr lang="ru-RU" sz="2800" b="1" u="sng" dirty="0" smtClean="0">
                <a:solidFill>
                  <a:srgbClr val="7030A0"/>
                </a:solidFill>
              </a:rPr>
              <a:t>он </a:t>
            </a:r>
            <a:r>
              <a:rPr lang="ru-RU" sz="2800" b="1" dirty="0" smtClean="0">
                <a:solidFill>
                  <a:srgbClr val="7030A0"/>
                </a:solidFill>
              </a:rPr>
              <a:t>(какой?)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пришёл домой.</a:t>
            </a:r>
            <a:r>
              <a:rPr lang="ru-RU" sz="2800" u="dbl" dirty="0" smtClean="0"/>
              <a:t> </a:t>
            </a:r>
            <a:endParaRPr lang="ru-RU" sz="2800" dirty="0" smtClean="0"/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8936" y="4710131"/>
            <a:ext cx="7292548" cy="15120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Она</a:t>
            </a:r>
            <a:r>
              <a:rPr lang="ru-RU" sz="2800" u="wavy" dirty="0" smtClean="0">
                <a:solidFill>
                  <a:schemeClr val="tx1"/>
                </a:solidFill>
              </a:rPr>
              <a:t>,</a:t>
            </a:r>
            <a:r>
              <a:rPr lang="ru-RU" sz="2800" u="wavy" dirty="0" smtClean="0">
                <a:solidFill>
                  <a:srgbClr val="FF0000"/>
                </a:solidFill>
              </a:rPr>
              <a:t> уснувшая</a:t>
            </a:r>
            <a:r>
              <a:rPr lang="ru-RU" sz="2800" u="wavy" dirty="0" smtClean="0">
                <a:solidFill>
                  <a:schemeClr val="tx1"/>
                </a:solidFill>
              </a:rPr>
              <a:t>, </a:t>
            </a:r>
            <a:r>
              <a:rPr lang="ru-RU" sz="2800" dirty="0" smtClean="0">
                <a:solidFill>
                  <a:schemeClr val="tx1"/>
                </a:solidFill>
              </a:rPr>
              <a:t>улыбалась</a:t>
            </a:r>
            <a:r>
              <a:rPr lang="ru-RU" sz="2800" dirty="0" smtClean="0"/>
              <a:t>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26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9" y="365126"/>
            <a:ext cx="11197281" cy="1101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Определение оторвано от определяемого слова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0433" y="1331354"/>
            <a:ext cx="10124303" cy="4929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Сравните: </a:t>
            </a:r>
          </a:p>
          <a:p>
            <a:pPr marL="0" indent="0">
              <a:buNone/>
            </a:pPr>
            <a:r>
              <a:rPr lang="ru-RU" u="wavy" dirty="0" smtClean="0"/>
              <a:t>1)</a:t>
            </a:r>
          </a:p>
          <a:p>
            <a:pPr marL="0" indent="0">
              <a:buNone/>
            </a:pPr>
            <a:r>
              <a:rPr lang="ru-RU" u="wavy" dirty="0" smtClean="0">
                <a:solidFill>
                  <a:srgbClr val="FF0000"/>
                </a:solidFill>
              </a:rPr>
              <a:t>Полузакрытые</a:t>
            </a:r>
            <a:r>
              <a:rPr lang="ru-RU" dirty="0" smtClean="0"/>
              <a:t> </a:t>
            </a:r>
            <a:r>
              <a:rPr lang="ru-RU" b="1" u="sng" dirty="0">
                <a:solidFill>
                  <a:srgbClr val="7030A0"/>
                </a:solidFill>
              </a:rPr>
              <a:t>глаза</a:t>
            </a:r>
            <a:r>
              <a:rPr lang="ru-RU" u="sng" dirty="0"/>
              <a:t> </a:t>
            </a:r>
            <a:r>
              <a:rPr lang="ru-RU" u="dbl" dirty="0"/>
              <a:t>смыкались</a:t>
            </a:r>
            <a:r>
              <a:rPr lang="ru-RU" dirty="0"/>
              <a:t> и </a:t>
            </a:r>
            <a:r>
              <a:rPr lang="ru-RU" u="dbl" dirty="0"/>
              <a:t>улыбались. </a:t>
            </a:r>
            <a:endParaRPr lang="ru-RU" dirty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Глаза</a:t>
            </a:r>
            <a:r>
              <a:rPr lang="ru-RU" dirty="0" smtClean="0"/>
              <a:t> </a:t>
            </a:r>
            <a:r>
              <a:rPr lang="ru-RU" u="dbl" dirty="0"/>
              <a:t>смыкались</a:t>
            </a:r>
            <a:r>
              <a:rPr lang="ru-RU" dirty="0"/>
              <a:t> 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u="wavy" dirty="0">
                <a:solidFill>
                  <a:srgbClr val="FF0000"/>
                </a:solidFill>
              </a:rPr>
              <a:t>полузакрытые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u="dbl" dirty="0"/>
              <a:t>улыбались.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</a:t>
            </a:r>
            <a:endParaRPr lang="ru-RU" dirty="0"/>
          </a:p>
          <a:p>
            <a:pPr marL="0" indent="0">
              <a:buNone/>
            </a:pPr>
            <a:r>
              <a:rPr lang="ru-RU" b="1" u="sng" dirty="0">
                <a:solidFill>
                  <a:srgbClr val="7030A0"/>
                </a:solidFill>
              </a:rPr>
              <a:t>Пламя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u="wavy" dirty="0">
                <a:solidFill>
                  <a:srgbClr val="FF0000"/>
                </a:solidFill>
              </a:rPr>
              <a:t>раздуваемое ветром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u="dbl" dirty="0"/>
              <a:t>перекинулось </a:t>
            </a:r>
            <a:r>
              <a:rPr lang="ru-RU" dirty="0"/>
              <a:t>на хвою и быстро </a:t>
            </a:r>
            <a:r>
              <a:rPr lang="ru-RU" u="dbl" dirty="0"/>
              <a:t>разгоралось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7030A0"/>
                </a:solidFill>
              </a:rPr>
              <a:t>Пламя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u="dbl" dirty="0"/>
              <a:t>перекинулось</a:t>
            </a:r>
            <a:r>
              <a:rPr lang="ru-RU" dirty="0"/>
              <a:t> на хвою и, </a:t>
            </a:r>
            <a:r>
              <a:rPr lang="ru-RU" u="wavy" dirty="0">
                <a:solidFill>
                  <a:srgbClr val="FF0000"/>
                </a:solidFill>
              </a:rPr>
              <a:t>раздуваемое ветром</a:t>
            </a:r>
            <a:r>
              <a:rPr lang="ru-RU" dirty="0"/>
              <a:t>, быстро </a:t>
            </a:r>
            <a:r>
              <a:rPr lang="ru-RU" u="dbl" dirty="0"/>
              <a:t>разгоралось.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21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Обособление определений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24432" y="1515762"/>
            <a:ext cx="1202725" cy="101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72432" y="1548714"/>
            <a:ext cx="24714" cy="1149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064843" y="1515762"/>
            <a:ext cx="889687" cy="101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705232" y="2698107"/>
            <a:ext cx="2323071" cy="117367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Определение </a:t>
            </a:r>
            <a:r>
              <a:rPr lang="ru-RU" b="1" dirty="0" smtClean="0">
                <a:solidFill>
                  <a:srgbClr val="FF0000"/>
                </a:solidFill>
              </a:rPr>
              <a:t>ПОСЛЕ 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пределяемого слова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10896" y="2874277"/>
            <a:ext cx="2323071" cy="11736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Определение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Личное местоимение</a:t>
            </a:r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8138984" y="2698107"/>
            <a:ext cx="2183027" cy="12560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Нужно запомнить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978" y="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539" y="1018317"/>
            <a:ext cx="11139617" cy="53495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1.Звук выстрела резкий и неожиданный разбудил тишину.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2.Проголодавшийся и усталый он тотчас вернулся назад.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3.Стрелы пущенные в него упали жалкие обратно.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4.Они изумлённые стали аплодировать.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5.Привлечённые светом бабочки кружились около фонаря.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6206" y="1470271"/>
            <a:ext cx="8493211" cy="5644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7030A0"/>
                </a:solidFill>
              </a:rPr>
              <a:t>Звук</a:t>
            </a:r>
            <a:r>
              <a:rPr lang="ru-RU" sz="2400" dirty="0" smtClean="0"/>
              <a:t> выстрела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>
                <a:solidFill>
                  <a:srgbClr val="FF0000"/>
                </a:solidFill>
              </a:rPr>
              <a:t>резкий и </a:t>
            </a:r>
            <a:r>
              <a:rPr lang="ru-RU" sz="2400" dirty="0" smtClean="0">
                <a:solidFill>
                  <a:srgbClr val="FF0000"/>
                </a:solidFill>
              </a:rPr>
              <a:t>неожиданный, </a:t>
            </a:r>
            <a:r>
              <a:rPr lang="ru-RU" sz="2400" dirty="0"/>
              <a:t>разбудил тишину.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6205" y="2456220"/>
            <a:ext cx="8493211" cy="5644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Проголодавшийся </a:t>
            </a:r>
            <a:r>
              <a:rPr lang="ru-RU" sz="2400" dirty="0">
                <a:solidFill>
                  <a:srgbClr val="FF0000"/>
                </a:solidFill>
              </a:rPr>
              <a:t>и </a:t>
            </a:r>
            <a:r>
              <a:rPr lang="ru-RU" sz="2400" dirty="0" smtClean="0">
                <a:solidFill>
                  <a:srgbClr val="FF0000"/>
                </a:solidFill>
              </a:rPr>
              <a:t>усталый</a:t>
            </a:r>
            <a:r>
              <a:rPr lang="ru-RU" sz="2400" dirty="0" smtClean="0"/>
              <a:t>, </a:t>
            </a:r>
            <a:r>
              <a:rPr lang="ru-RU" sz="2400" dirty="0">
                <a:solidFill>
                  <a:srgbClr val="7030A0"/>
                </a:solidFill>
              </a:rPr>
              <a:t>он</a:t>
            </a:r>
            <a:r>
              <a:rPr lang="ru-RU" sz="2400" dirty="0"/>
              <a:t> тотчас вернулся назад.</a:t>
            </a:r>
          </a:p>
          <a:p>
            <a:pPr algn="ctr"/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6205" y="3529854"/>
            <a:ext cx="8493211" cy="62149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Стрелы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>
                <a:solidFill>
                  <a:srgbClr val="FF0000"/>
                </a:solidFill>
              </a:rPr>
              <a:t>пущенные в </a:t>
            </a:r>
            <a:r>
              <a:rPr lang="ru-RU" sz="2400" dirty="0" smtClean="0">
                <a:solidFill>
                  <a:srgbClr val="FF0000"/>
                </a:solidFill>
              </a:rPr>
              <a:t>него, </a:t>
            </a:r>
            <a:r>
              <a:rPr lang="ru-RU" sz="2400" dirty="0" smtClean="0"/>
              <a:t>упали</a:t>
            </a:r>
            <a:r>
              <a:rPr lang="ru-RU" sz="2400" dirty="0" smtClean="0">
                <a:solidFill>
                  <a:srgbClr val="FF0000"/>
                </a:solidFill>
              </a:rPr>
              <a:t>, жалкие, </a:t>
            </a:r>
            <a:r>
              <a:rPr lang="ru-RU" sz="2400" dirty="0"/>
              <a:t>обратно.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6205" y="4548171"/>
            <a:ext cx="8493211" cy="62149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Они</a:t>
            </a:r>
            <a:r>
              <a:rPr lang="ru-RU" sz="2400" dirty="0" smtClean="0">
                <a:solidFill>
                  <a:srgbClr val="FF0000"/>
                </a:solidFill>
              </a:rPr>
              <a:t>, изумлённые, </a:t>
            </a:r>
            <a:r>
              <a:rPr lang="ru-RU" sz="2400" dirty="0"/>
              <a:t>стали аплодировать. </a:t>
            </a:r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6205" y="5566488"/>
            <a:ext cx="8493211" cy="6214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Привлечённые светом,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rgbClr val="7030A0"/>
                </a:solidFill>
              </a:rPr>
              <a:t>бабочки</a:t>
            </a:r>
            <a:r>
              <a:rPr lang="ru-RU" sz="2400" dirty="0"/>
              <a:t> кружились около фонаря.</a:t>
            </a:r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12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36" y="-41189"/>
            <a:ext cx="8994432" cy="67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В помощь школьнику: обособленные определения :: SYL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436" y="128095"/>
            <a:ext cx="9359127" cy="640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45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определение?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5495"/>
            <a:ext cx="10703011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Определение </a:t>
            </a:r>
            <a:r>
              <a:rPr lang="ru-RU" dirty="0" smtClean="0"/>
              <a:t>– это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Определение </a:t>
            </a:r>
            <a:r>
              <a:rPr lang="ru-RU" dirty="0" smtClean="0">
                <a:solidFill>
                  <a:srgbClr val="C00000"/>
                </a:solidFill>
              </a:rPr>
              <a:t>может быть выражено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40725" y="1404895"/>
            <a:ext cx="6047605" cy="571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  <a:r>
              <a:rPr lang="ru-RU" dirty="0" smtClean="0"/>
              <a:t>торостепенный член предложения, отвечающий на вопросы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591934" y="1404895"/>
            <a:ext cx="2577412" cy="57158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 Который? Чей?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6205" y="2965110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Прилагательным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6205" y="3714755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Причастием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46205" y="4459076"/>
            <a:ext cx="4604952" cy="5577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Притяжательным местоимением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28270" y="2968024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Весёлые</a:t>
            </a:r>
            <a:r>
              <a:rPr lang="ru-RU" dirty="0" smtClean="0"/>
              <a:t> друзья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15913" y="3713550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Веселящиеся</a:t>
            </a:r>
            <a:r>
              <a:rPr lang="ru-RU" dirty="0" smtClean="0"/>
              <a:t> друзья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28270" y="4459076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Мои</a:t>
            </a:r>
            <a:r>
              <a:rPr lang="ru-RU" dirty="0" smtClean="0"/>
              <a:t> друзья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23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 такое </a:t>
            </a:r>
            <a:r>
              <a:rPr lang="ru-RU" b="1" dirty="0" smtClean="0">
                <a:solidFill>
                  <a:srgbClr val="C00000"/>
                </a:solidFill>
              </a:rPr>
              <a:t>обособленные определения?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18" y="1421971"/>
            <a:ext cx="11930449" cy="52259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Обособленные определения </a:t>
            </a:r>
            <a:r>
              <a:rPr lang="ru-RU" dirty="0" smtClean="0"/>
              <a:t>– это определения, которые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Обособленные определения могут быть выражены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03356" y="1886465"/>
            <a:ext cx="7650893" cy="65078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Выделяются </a:t>
            </a:r>
            <a:r>
              <a:rPr lang="ru-RU" dirty="0" smtClean="0">
                <a:solidFill>
                  <a:srgbClr val="FF0000"/>
                </a:solidFill>
              </a:rPr>
              <a:t>интонацией</a:t>
            </a:r>
            <a:r>
              <a:rPr lang="ru-RU" dirty="0" smtClean="0"/>
              <a:t> при произнесении и </a:t>
            </a:r>
            <a:r>
              <a:rPr lang="ru-RU" dirty="0" smtClean="0">
                <a:solidFill>
                  <a:srgbClr val="FF0000"/>
                </a:solidFill>
              </a:rPr>
              <a:t>запятыми</a:t>
            </a:r>
            <a:r>
              <a:rPr lang="ru-RU" dirty="0" smtClean="0"/>
              <a:t> на письме.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318" y="3477184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Причастным оборотом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318" y="4134107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Прилагательным с зависимым словом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318" y="4791030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Прилагательными без зависимых слов, стоящих после определяемого слова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0318" y="5469837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Любые определения, </a:t>
            </a:r>
            <a:r>
              <a:rPr lang="ru-RU" dirty="0" smtClean="0">
                <a:solidFill>
                  <a:srgbClr val="FF0000"/>
                </a:solidFill>
              </a:rPr>
              <a:t>стоящие до или после личного местоимения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318" y="6150685"/>
            <a:ext cx="4604952" cy="557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Любые определения, </a:t>
            </a:r>
            <a:r>
              <a:rPr lang="ru-RU" dirty="0" smtClean="0">
                <a:solidFill>
                  <a:srgbClr val="FF0000"/>
                </a:solidFill>
              </a:rPr>
              <a:t>оторванные от определяемого слова другими словами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04718" y="3477183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Люди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не читающие газет.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04718" y="4134107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Здание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известное во всём городе.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04718" y="4812913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Солнце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великолепное и яркое</a:t>
            </a:r>
            <a:r>
              <a:rPr lang="ru-RU" dirty="0" smtClean="0"/>
              <a:t>, поднималось над морем. 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4718" y="5491719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Очень довольный</a:t>
            </a:r>
            <a:r>
              <a:rPr lang="ru-RU" dirty="0" smtClean="0"/>
              <a:t>, </a:t>
            </a:r>
            <a:r>
              <a:rPr lang="ru-RU" b="1" u="sng" dirty="0" smtClean="0"/>
              <a:t>он</a:t>
            </a:r>
            <a:r>
              <a:rPr lang="ru-RU" dirty="0" smtClean="0"/>
              <a:t> светился от счастья.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04718" y="6150685"/>
            <a:ext cx="4604952" cy="5577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стенам, </a:t>
            </a:r>
            <a:r>
              <a:rPr lang="ru-RU" dirty="0" smtClean="0">
                <a:solidFill>
                  <a:srgbClr val="FF0000"/>
                </a:solidFill>
              </a:rPr>
              <a:t>напитанная пылью</a:t>
            </a:r>
            <a:r>
              <a:rPr lang="ru-RU" dirty="0" smtClean="0"/>
              <a:t>, лепилась </a:t>
            </a:r>
            <a:r>
              <a:rPr lang="ru-RU" b="1" u="sng" dirty="0" smtClean="0"/>
              <a:t>паутина</a:t>
            </a:r>
            <a:endParaRPr lang="ru-RU" b="1" u="sng" dirty="0"/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9471453" y="3507119"/>
            <a:ext cx="318682" cy="1116186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924268" y="3739419"/>
            <a:ext cx="2086499" cy="55013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Распространённые определения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flipH="1">
            <a:off x="9851918" y="4481390"/>
            <a:ext cx="2158849" cy="1220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Однородные определения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11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Обособление определений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924432" y="1515762"/>
            <a:ext cx="1202725" cy="101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72432" y="1548714"/>
            <a:ext cx="24714" cy="1149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064843" y="1515762"/>
            <a:ext cx="889687" cy="1013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705232" y="2698107"/>
            <a:ext cx="2323071" cy="117367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Определение </a:t>
            </a:r>
            <a:r>
              <a:rPr lang="ru-RU" b="1" dirty="0" smtClean="0">
                <a:solidFill>
                  <a:srgbClr val="FF0000"/>
                </a:solidFill>
              </a:rPr>
              <a:t>ПОСЛЕ </a:t>
            </a:r>
          </a:p>
          <a:p>
            <a:pPr algn="ctr"/>
            <a:r>
              <a:rPr lang="ru-RU" b="1" dirty="0"/>
              <a:t>о</a:t>
            </a:r>
            <a:r>
              <a:rPr lang="ru-RU" b="1" dirty="0" smtClean="0"/>
              <a:t>пределяемого слова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10896" y="2874277"/>
            <a:ext cx="2323071" cy="117367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Определение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Личное местоимение</a:t>
            </a:r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8138984" y="2698107"/>
            <a:ext cx="2183027" cy="12560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Нужно запомнить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1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08" y="172996"/>
            <a:ext cx="11656541" cy="14765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Причастный оборот </a:t>
            </a:r>
            <a:r>
              <a:rPr lang="ru-RU" sz="4000" b="1" dirty="0" smtClean="0"/>
              <a:t>– </a:t>
            </a:r>
            <a:r>
              <a:rPr lang="ru-RU" sz="4000" b="1" dirty="0" smtClean="0">
                <a:solidFill>
                  <a:srgbClr val="FF0000"/>
                </a:solidFill>
              </a:rPr>
              <a:t>причастие</a:t>
            </a:r>
            <a:r>
              <a:rPr lang="ru-RU" sz="4000" b="1" dirty="0" smtClean="0"/>
              <a:t> + </a:t>
            </a:r>
            <a:r>
              <a:rPr lang="ru-RU" sz="4000" b="1" dirty="0" smtClean="0">
                <a:solidFill>
                  <a:srgbClr val="00B050"/>
                </a:solidFill>
              </a:rPr>
              <a:t>зависимые слова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708" y="1532238"/>
            <a:ext cx="11156092" cy="46447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Искры пылающие ярко были похожи на звёзды.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    НО!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 rot="10800000" flipV="1">
            <a:off x="1014796" y="2085910"/>
            <a:ext cx="9521915" cy="77435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u="sng" dirty="0" smtClean="0"/>
              <a:t>Искры</a:t>
            </a:r>
            <a:r>
              <a:rPr lang="ru-RU" sz="2800" dirty="0" smtClean="0"/>
              <a:t> пылающие ярко </a:t>
            </a:r>
            <a:r>
              <a:rPr lang="ru-RU" sz="2800" u="dbl" dirty="0"/>
              <a:t>были похожи</a:t>
            </a:r>
            <a:r>
              <a:rPr lang="ru-RU" sz="2800" dirty="0"/>
              <a:t> на звёзды.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 rot="10800000" flipV="1">
            <a:off x="1014795" y="3108144"/>
            <a:ext cx="9521916" cy="8770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Искры</a:t>
            </a:r>
            <a:r>
              <a:rPr lang="ru-RU" sz="2800" b="1" u="sng" dirty="0" smtClean="0"/>
              <a:t> </a:t>
            </a:r>
            <a:r>
              <a:rPr lang="ru-RU" sz="2800" i="1" dirty="0" smtClean="0"/>
              <a:t>(какие?), </a:t>
            </a:r>
            <a:r>
              <a:rPr lang="ru-RU" sz="2800" u="wavy" dirty="0">
                <a:solidFill>
                  <a:srgbClr val="FF0000"/>
                </a:solidFill>
              </a:rPr>
              <a:t>пылающие</a:t>
            </a:r>
            <a:r>
              <a:rPr lang="ru-RU" sz="2800" u="wavy" dirty="0"/>
              <a:t> </a:t>
            </a:r>
            <a:r>
              <a:rPr lang="ru-RU" sz="2800" u="wavy" dirty="0">
                <a:solidFill>
                  <a:srgbClr val="00B050"/>
                </a:solidFill>
              </a:rPr>
              <a:t>ярко</a:t>
            </a:r>
            <a:r>
              <a:rPr lang="ru-RU" sz="2800" u="sng" dirty="0"/>
              <a:t>,</a:t>
            </a:r>
            <a:r>
              <a:rPr lang="ru-RU" sz="2800" dirty="0"/>
              <a:t> </a:t>
            </a:r>
            <a:r>
              <a:rPr lang="ru-RU" sz="2800" u="dbl" dirty="0"/>
              <a:t>были похожи</a:t>
            </a:r>
            <a:r>
              <a:rPr lang="ru-RU" sz="2800" u="sng" dirty="0"/>
              <a:t> </a:t>
            </a:r>
            <a:r>
              <a:rPr lang="ru-RU" sz="2800" dirty="0"/>
              <a:t>на звёзды</a:t>
            </a:r>
            <a:r>
              <a:rPr lang="ru-RU" sz="2800" u="sng" dirty="0"/>
              <a:t>.</a:t>
            </a:r>
            <a:endParaRPr lang="ru-RU" sz="2800" dirty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 rot="10800000" flipV="1">
            <a:off x="1014795" y="4642553"/>
            <a:ext cx="9521916" cy="8770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u="wavy" dirty="0" smtClean="0">
                <a:solidFill>
                  <a:srgbClr val="FF0000"/>
                </a:solidFill>
              </a:rPr>
              <a:t>Пылающие</a:t>
            </a:r>
            <a:r>
              <a:rPr lang="ru-RU" sz="2800" u="wavy" dirty="0" smtClean="0"/>
              <a:t> </a:t>
            </a:r>
            <a:r>
              <a:rPr lang="ru-RU" sz="2800" u="wavy" dirty="0" smtClean="0">
                <a:solidFill>
                  <a:srgbClr val="00B050"/>
                </a:solidFill>
              </a:rPr>
              <a:t>ярко</a:t>
            </a:r>
            <a:r>
              <a:rPr lang="ru-RU" sz="2800" u="sng" dirty="0"/>
              <a:t> </a:t>
            </a:r>
            <a:r>
              <a:rPr lang="ru-RU" sz="2800" b="1" u="sng" dirty="0" smtClean="0">
                <a:solidFill>
                  <a:srgbClr val="7030A0"/>
                </a:solidFill>
              </a:rPr>
              <a:t>искры </a:t>
            </a:r>
            <a:r>
              <a:rPr lang="ru-RU" sz="2800" i="1" dirty="0" smtClean="0"/>
              <a:t>(какие?) </a:t>
            </a:r>
            <a:r>
              <a:rPr lang="ru-RU" sz="2800" u="dbl" dirty="0" smtClean="0"/>
              <a:t>были </a:t>
            </a:r>
            <a:r>
              <a:rPr lang="ru-RU" sz="2800" u="dbl" dirty="0"/>
              <a:t>похожи</a:t>
            </a:r>
            <a:r>
              <a:rPr lang="ru-RU" sz="2800" u="sng" dirty="0"/>
              <a:t> </a:t>
            </a:r>
            <a:r>
              <a:rPr lang="ru-RU" sz="2800" dirty="0"/>
              <a:t>на звёзды</a:t>
            </a:r>
            <a:r>
              <a:rPr lang="ru-RU" sz="2800" u="sng" dirty="0"/>
              <a:t>.</a:t>
            </a:r>
            <a:endParaRPr lang="ru-RU" sz="28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81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69" y="75390"/>
            <a:ext cx="10515600" cy="94469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Прилагательное + зависимое слово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983" y="914399"/>
            <a:ext cx="11215816" cy="4817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На окне </a:t>
            </a:r>
            <a:r>
              <a:rPr lang="ru-RU" dirty="0" err="1" smtClean="0"/>
              <a:t>серебрян</a:t>
            </a:r>
            <a:r>
              <a:rPr lang="ru-RU" dirty="0" smtClean="0"/>
              <a:t>(</a:t>
            </a:r>
            <a:r>
              <a:rPr lang="ru-RU" dirty="0" err="1" smtClean="0"/>
              <a:t>нн</a:t>
            </a:r>
            <a:r>
              <a:rPr lang="ru-RU" dirty="0" smtClean="0"/>
              <a:t>)ом от инея за ночь расцвели хризантемы.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                              НО!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6076" y="1473832"/>
            <a:ext cx="10027507" cy="10214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окне серебр</a:t>
            </a:r>
            <a:r>
              <a:rPr lang="ru-RU" sz="2800" dirty="0" smtClean="0">
                <a:solidFill>
                  <a:srgbClr val="FF0000"/>
                </a:solidFill>
              </a:rPr>
              <a:t>я</a:t>
            </a:r>
            <a:r>
              <a:rPr lang="ru-RU" sz="2800" u="sng" dirty="0" smtClean="0">
                <a:solidFill>
                  <a:srgbClr val="FF0000"/>
                </a:solidFill>
              </a:rPr>
              <a:t>н</a:t>
            </a:r>
            <a:r>
              <a:rPr lang="ru-RU" sz="2800" dirty="0" smtClean="0"/>
              <a:t>ом от инея за ночь </a:t>
            </a:r>
            <a:r>
              <a:rPr lang="ru-RU" sz="2800" u="dbl" dirty="0"/>
              <a:t>расцвели</a:t>
            </a:r>
            <a:r>
              <a:rPr lang="ru-RU" sz="2800" dirty="0"/>
              <a:t> </a:t>
            </a:r>
            <a:r>
              <a:rPr lang="ru-RU" sz="2800" u="sng" dirty="0" smtClean="0"/>
              <a:t>хризантемы</a:t>
            </a:r>
            <a:r>
              <a:rPr lang="ru-RU" sz="2800" dirty="0" smtClean="0"/>
              <a:t>. 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6075" y="2707217"/>
            <a:ext cx="10027507" cy="102149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</a:t>
            </a:r>
            <a:r>
              <a:rPr lang="ru-RU" sz="2800" b="1" dirty="0" smtClean="0">
                <a:solidFill>
                  <a:srgbClr val="7030A0"/>
                </a:solidFill>
              </a:rPr>
              <a:t>окне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серебр</a:t>
            </a:r>
            <a:r>
              <a:rPr lang="ru-RU" sz="2800" dirty="0" smtClean="0">
                <a:solidFill>
                  <a:srgbClr val="FF0000"/>
                </a:solidFill>
              </a:rPr>
              <a:t>я</a:t>
            </a:r>
            <a:r>
              <a:rPr lang="ru-RU" sz="2800" u="sng" dirty="0" smtClean="0">
                <a:solidFill>
                  <a:srgbClr val="FF0000"/>
                </a:solidFill>
              </a:rPr>
              <a:t>н</a:t>
            </a:r>
            <a:r>
              <a:rPr lang="ru-RU" sz="2800" dirty="0" smtClean="0"/>
              <a:t>ом от инея за ночь </a:t>
            </a:r>
            <a:r>
              <a:rPr lang="ru-RU" sz="2800" u="dbl" dirty="0"/>
              <a:t>расцвели</a:t>
            </a:r>
            <a:r>
              <a:rPr lang="ru-RU" sz="2800" dirty="0"/>
              <a:t> </a:t>
            </a:r>
            <a:r>
              <a:rPr lang="ru-RU" sz="2800" u="sng" dirty="0" smtClean="0"/>
              <a:t>хризантемы</a:t>
            </a:r>
            <a:r>
              <a:rPr lang="ru-RU" sz="2800" dirty="0" smtClean="0"/>
              <a:t>. 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074" y="3958164"/>
            <a:ext cx="10027507" cy="11174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</a:t>
            </a:r>
            <a:r>
              <a:rPr lang="ru-RU" sz="2800" b="1" dirty="0" smtClean="0">
                <a:solidFill>
                  <a:srgbClr val="7030A0"/>
                </a:solidFill>
              </a:rPr>
              <a:t>окне </a:t>
            </a:r>
            <a:r>
              <a:rPr lang="ru-RU" sz="2800" dirty="0" smtClean="0">
                <a:solidFill>
                  <a:srgbClr val="7030A0"/>
                </a:solidFill>
              </a:rPr>
              <a:t>(каком?)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u="wavy" dirty="0">
                <a:solidFill>
                  <a:srgbClr val="FF0000"/>
                </a:solidFill>
              </a:rPr>
              <a:t>серебряном</a:t>
            </a:r>
            <a:r>
              <a:rPr lang="ru-RU" sz="2800" u="wavy" dirty="0"/>
              <a:t> </a:t>
            </a:r>
            <a:r>
              <a:rPr lang="ru-RU" sz="2800" u="wavy" dirty="0">
                <a:solidFill>
                  <a:srgbClr val="00B050"/>
                </a:solidFill>
              </a:rPr>
              <a:t>от </a:t>
            </a:r>
            <a:r>
              <a:rPr lang="ru-RU" sz="2800" u="wavy" dirty="0" smtClean="0">
                <a:solidFill>
                  <a:srgbClr val="00B050"/>
                </a:solidFill>
              </a:rPr>
              <a:t>инея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/>
              <a:t> за ночь </a:t>
            </a:r>
            <a:r>
              <a:rPr lang="ru-RU" sz="2800" u="dbl" dirty="0"/>
              <a:t>расцвели</a:t>
            </a:r>
            <a:r>
              <a:rPr lang="ru-RU" sz="2800" dirty="0"/>
              <a:t> </a:t>
            </a:r>
            <a:r>
              <a:rPr lang="ru-RU" sz="2800" u="sng" dirty="0" smtClean="0"/>
              <a:t>хризантемы</a:t>
            </a:r>
            <a:r>
              <a:rPr lang="ru-RU" sz="2800" dirty="0" smtClean="0"/>
              <a:t>. 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6074" y="5549637"/>
            <a:ext cx="10027507" cy="1021491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</a:t>
            </a:r>
            <a:r>
              <a:rPr lang="ru-RU" sz="2800" u="wavy" dirty="0" smtClean="0">
                <a:solidFill>
                  <a:srgbClr val="FF0000"/>
                </a:solidFill>
              </a:rPr>
              <a:t>серебряном</a:t>
            </a:r>
            <a:r>
              <a:rPr lang="ru-RU" sz="2800" u="wavy" dirty="0" smtClean="0"/>
              <a:t> </a:t>
            </a:r>
            <a:r>
              <a:rPr lang="ru-RU" sz="2800" u="wavy" dirty="0" smtClean="0">
                <a:solidFill>
                  <a:srgbClr val="00B050"/>
                </a:solidFill>
              </a:rPr>
              <a:t>от инея </a:t>
            </a:r>
            <a:r>
              <a:rPr lang="ru-RU" sz="2800" b="1" dirty="0" smtClean="0">
                <a:solidFill>
                  <a:srgbClr val="7030A0"/>
                </a:solidFill>
              </a:rPr>
              <a:t>окне </a:t>
            </a:r>
            <a:r>
              <a:rPr lang="ru-RU" sz="2800" dirty="0" smtClean="0"/>
              <a:t>за ночь </a:t>
            </a:r>
            <a:r>
              <a:rPr lang="ru-RU" sz="2800" u="dbl" dirty="0"/>
              <a:t>расцвели</a:t>
            </a:r>
            <a:r>
              <a:rPr lang="ru-RU" sz="2800" dirty="0"/>
              <a:t> </a:t>
            </a:r>
            <a:r>
              <a:rPr lang="ru-RU" sz="2800" u="sng" dirty="0" smtClean="0"/>
              <a:t>хризантемы</a:t>
            </a:r>
            <a:r>
              <a:rPr lang="ru-RU" sz="2800" dirty="0" smtClean="0"/>
              <a:t>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05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395" y="192130"/>
            <a:ext cx="11238470" cy="10600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Прилагательные без зависимых слов, стоящие </a:t>
            </a:r>
            <a:r>
              <a:rPr lang="ru-RU" b="1" dirty="0" smtClean="0">
                <a:solidFill>
                  <a:srgbClr val="FF0000"/>
                </a:solidFill>
              </a:rPr>
              <a:t>после</a:t>
            </a:r>
            <a:r>
              <a:rPr lang="ru-RU" b="1" dirty="0" smtClean="0">
                <a:solidFill>
                  <a:srgbClr val="002060"/>
                </a:solidFill>
              </a:rPr>
              <a:t> определяемого слова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995" y="1252151"/>
            <a:ext cx="11180805" cy="511428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Андрей грустный </a:t>
            </a:r>
            <a:r>
              <a:rPr lang="ru-RU" dirty="0"/>
              <a:t>и </a:t>
            </a:r>
            <a:r>
              <a:rPr lang="ru-RU" dirty="0" smtClean="0"/>
              <a:t>вялый </a:t>
            </a:r>
            <a:r>
              <a:rPr lang="ru-RU" dirty="0"/>
              <a:t>поехал домой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                                    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3311" y="2312172"/>
            <a:ext cx="8122508" cy="109005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</a:t>
            </a:r>
            <a:r>
              <a:rPr lang="ru-RU" sz="2800" u="sng" dirty="0" smtClean="0"/>
              <a:t>Андрей </a:t>
            </a:r>
            <a:r>
              <a:rPr lang="ru-RU" sz="2800" dirty="0" smtClean="0"/>
              <a:t>грустный и вялый </a:t>
            </a:r>
            <a:r>
              <a:rPr lang="ru-RU" sz="2800" u="dbl" dirty="0" smtClean="0"/>
              <a:t>поехал</a:t>
            </a:r>
            <a:r>
              <a:rPr lang="ru-RU" sz="2800" dirty="0" smtClean="0"/>
              <a:t> домой. 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73311" y="3601600"/>
            <a:ext cx="8122508" cy="111765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Андрей</a:t>
            </a:r>
            <a:r>
              <a:rPr lang="ru-RU" sz="2800" dirty="0" smtClean="0"/>
              <a:t> (какой?),</a:t>
            </a:r>
            <a:r>
              <a:rPr lang="ru-RU" sz="2800" u="wavy" dirty="0" smtClean="0">
                <a:solidFill>
                  <a:srgbClr val="FF0000"/>
                </a:solidFill>
              </a:rPr>
              <a:t>грустный</a:t>
            </a:r>
            <a:r>
              <a:rPr lang="ru-RU" sz="2800" u="wavy" dirty="0" smtClean="0"/>
              <a:t> и </a:t>
            </a:r>
            <a:r>
              <a:rPr lang="ru-RU" sz="2800" u="wavy" dirty="0" smtClean="0">
                <a:solidFill>
                  <a:srgbClr val="FF0000"/>
                </a:solidFill>
              </a:rPr>
              <a:t>вялый</a:t>
            </a:r>
            <a:r>
              <a:rPr lang="ru-RU" sz="2800" u="wavy" dirty="0" smtClean="0"/>
              <a:t>,</a:t>
            </a:r>
            <a:r>
              <a:rPr lang="ru-RU" sz="2800" u="sng" dirty="0" smtClean="0"/>
              <a:t> </a:t>
            </a:r>
            <a:r>
              <a:rPr lang="ru-RU" sz="2800" u="dbl" dirty="0" smtClean="0"/>
              <a:t>поехал</a:t>
            </a:r>
            <a:r>
              <a:rPr lang="ru-RU" sz="2800" dirty="0" smtClean="0"/>
              <a:t> домой.  </a:t>
            </a:r>
          </a:p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4646140" y="4900611"/>
            <a:ext cx="2553730" cy="12844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 </a:t>
            </a:r>
            <a:r>
              <a:rPr lang="ru-RU" dirty="0" smtClean="0"/>
              <a:t>и более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00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351" y="365126"/>
            <a:ext cx="11205519" cy="82112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 заметку!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51" y="11862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Причастные обороты, прилагательные с зависимыми словами, одиночные причасти и одиночные </a:t>
            </a:r>
            <a:r>
              <a:rPr lang="ru-RU" dirty="0" smtClean="0">
                <a:solidFill>
                  <a:srgbClr val="FF0000"/>
                </a:solidFill>
              </a:rPr>
              <a:t>прилагательные могут обособляться ПЕРЕД определяемым словом, если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9742" y="2611392"/>
            <a:ext cx="8402595" cy="162285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</a:rPr>
              <a:t>1) от сказуемого к ним можно поставить вопросы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ПОЧЕМУ?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НЕСМОТРЯ НА ЧТО? 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9742" y="4452545"/>
            <a:ext cx="8402595" cy="162285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</a:rPr>
              <a:t>2) к ним можно подставить союзы ТАК КАК, ХОТЯ, ПОТОМУ ЧТО и т.д.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0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Например: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826" y="1866814"/>
            <a:ext cx="11114903" cy="31088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Ослеплённый мраком,</a:t>
            </a:r>
            <a:r>
              <a:rPr lang="ru-RU" dirty="0" smtClean="0"/>
              <a:t> старик долго стоял без движения </a:t>
            </a:r>
          </a:p>
          <a:p>
            <a:pPr marL="0" indent="0">
              <a:buNone/>
            </a:pPr>
            <a:r>
              <a:rPr lang="ru-RU" dirty="0" smtClean="0"/>
              <a:t>Старик стоял без движения (почему?), </a:t>
            </a:r>
            <a:r>
              <a:rPr lang="ru-RU" dirty="0" smtClean="0">
                <a:solidFill>
                  <a:srgbClr val="C00000"/>
                </a:solidFill>
              </a:rPr>
              <a:t>так как </a:t>
            </a:r>
            <a:r>
              <a:rPr lang="ru-RU" dirty="0" smtClean="0"/>
              <a:t>был ослеплён мраком.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Большие и неуклюжие на земле,</a:t>
            </a:r>
            <a:r>
              <a:rPr lang="ru-RU" dirty="0" smtClean="0"/>
              <a:t> аисты в небе были легки и красивы. </a:t>
            </a:r>
          </a:p>
          <a:p>
            <a:pPr marL="0" indent="0">
              <a:buNone/>
            </a:pPr>
            <a:r>
              <a:rPr lang="ru-RU" dirty="0" smtClean="0"/>
              <a:t>Аисты в небе были легки и красивы, </a:t>
            </a:r>
            <a:r>
              <a:rPr lang="ru-RU" dirty="0" smtClean="0">
                <a:solidFill>
                  <a:srgbClr val="C00000"/>
                </a:solidFill>
              </a:rPr>
              <a:t>хотя</a:t>
            </a:r>
            <a:r>
              <a:rPr lang="ru-RU" dirty="0" smtClean="0"/>
              <a:t> на земле казались большими и неуклюжими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1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637</Words>
  <Application>Microsoft Office PowerPoint</Application>
  <PresentationFormat>Широкоэкранный</PresentationFormat>
  <Paragraphs>161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Обособленные согласованные определения </vt:lpstr>
      <vt:lpstr>Что такое определение? </vt:lpstr>
      <vt:lpstr>Что такое обособленные определения? </vt:lpstr>
      <vt:lpstr>Обособление определений</vt:lpstr>
      <vt:lpstr>Причастный оборот – причастие + зависимые слова</vt:lpstr>
      <vt:lpstr>Прилагательное + зависимое слово</vt:lpstr>
      <vt:lpstr>Прилагательные без зависимых слов, стоящие после определяемого слова</vt:lpstr>
      <vt:lpstr>На заметку! </vt:lpstr>
      <vt:lpstr>Например: </vt:lpstr>
      <vt:lpstr>Определение + личное местоимение</vt:lpstr>
      <vt:lpstr>Определение + личное местоимение</vt:lpstr>
      <vt:lpstr>Определение оторвано от определяемого слова</vt:lpstr>
      <vt:lpstr>Обособление определений</vt:lpstr>
      <vt:lpstr>Потренируемся: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Обособленные определения</dc:title>
  <dc:creator>Илья</dc:creator>
  <cp:lastModifiedBy>Илья</cp:lastModifiedBy>
  <cp:revision>31</cp:revision>
  <dcterms:created xsi:type="dcterms:W3CDTF">2020-04-13T14:25:16Z</dcterms:created>
  <dcterms:modified xsi:type="dcterms:W3CDTF">2020-04-14T13:13:05Z</dcterms:modified>
</cp:coreProperties>
</file>