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9" r:id="rId1"/>
  </p:sldMasterIdLst>
  <p:sldIdLst>
    <p:sldId id="257" r:id="rId2"/>
    <p:sldId id="259" r:id="rId3"/>
    <p:sldId id="266" r:id="rId4"/>
    <p:sldId id="267" r:id="rId5"/>
    <p:sldId id="262" r:id="rId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86" d="100"/>
          <a:sy n="86" d="100"/>
        </p:scale>
        <p:origin x="0" y="-4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562707" y="1371600"/>
            <a:ext cx="109728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48477A6B-2328-4596-827D-0C438B7EFEDB}" type="datetimeFigureOut">
              <a:rPr lang="ru-RU" smtClean="0"/>
              <a:pPr/>
              <a:t>28.06.2020</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B10952C0-9E8B-4999-A0F4-2CA780CA5C2D}" type="slidenum">
              <a:rPr lang="ru-RU" smtClean="0"/>
              <a:pPr/>
              <a:t>‹#›</a:t>
            </a:fld>
            <a:endParaRPr lang="ru-RU"/>
          </a:p>
        </p:txBody>
      </p:sp>
      <p:sp>
        <p:nvSpPr>
          <p:cNvPr id="9" name="Подзаголовок 8"/>
          <p:cNvSpPr>
            <a:spLocks noGrp="1"/>
          </p:cNvSpPr>
          <p:nvPr>
            <p:ph type="subTitle" idx="1"/>
          </p:nvPr>
        </p:nvSpPr>
        <p:spPr>
          <a:xfrm>
            <a:off x="1828800" y="3331698"/>
            <a:ext cx="85344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8477A6B-2328-4596-827D-0C438B7EFEDB}" type="datetimeFigureOut">
              <a:rPr lang="ru-RU" smtClean="0"/>
              <a:pPr/>
              <a:t>28.06.2020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0952C0-9E8B-4999-A0F4-2CA780CA5C2D}"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839200" y="274639"/>
            <a:ext cx="27432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39"/>
            <a:ext cx="8026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8477A6B-2328-4596-827D-0C438B7EFEDB}" type="datetimeFigureOut">
              <a:rPr lang="ru-RU" smtClean="0"/>
              <a:pPr/>
              <a:t>28.06.2020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0952C0-9E8B-4999-A0F4-2CA780CA5C2D}"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8477A6B-2328-4596-827D-0C438B7EFEDB}" type="datetimeFigureOut">
              <a:rPr lang="ru-RU" smtClean="0"/>
              <a:pPr/>
              <a:t>28.06.2020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0952C0-9E8B-4999-A0F4-2CA780CA5C2D}"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33600" y="609600"/>
            <a:ext cx="94488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2133600" y="2507786"/>
            <a:ext cx="94488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48477A6B-2328-4596-827D-0C438B7EFEDB}" type="datetimeFigureOut">
              <a:rPr lang="ru-RU" smtClean="0"/>
              <a:pPr/>
              <a:t>28.06.2020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10566400" y="6416676"/>
            <a:ext cx="1016000" cy="365125"/>
          </a:xfrm>
        </p:spPr>
        <p:txBody>
          <a:bodyPr/>
          <a:lstStyle/>
          <a:p>
            <a:fld id="{B10952C0-9E8B-4999-A0F4-2CA780CA5C2D}"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609600" y="1600201"/>
            <a:ext cx="53848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6197600" y="1600201"/>
            <a:ext cx="53848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48477A6B-2328-4596-827D-0C438B7EFEDB}" type="datetimeFigureOut">
              <a:rPr lang="ru-RU" smtClean="0"/>
              <a:pPr/>
              <a:t>28.06.2020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0952C0-9E8B-4999-A0F4-2CA780CA5C2D}"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3050"/>
            <a:ext cx="109728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09600" y="1535113"/>
            <a:ext cx="5386917"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6193368" y="1535113"/>
            <a:ext cx="5389033"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9600" y="2362201"/>
            <a:ext cx="5386917"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6193368" y="2362201"/>
            <a:ext cx="5389033"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48477A6B-2328-4596-827D-0C438B7EFEDB}" type="datetimeFigureOut">
              <a:rPr lang="ru-RU" smtClean="0"/>
              <a:pPr/>
              <a:t>28.06.2020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0952C0-9E8B-4999-A0F4-2CA780CA5C2D}"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48477A6B-2328-4596-827D-0C438B7EFEDB}" type="datetimeFigureOut">
              <a:rPr lang="ru-RU" smtClean="0"/>
              <a:pPr/>
              <a:t>28.06.2020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0952C0-9E8B-4999-A0F4-2CA780CA5C2D}"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8477A6B-2328-4596-827D-0C438B7EFEDB}" type="datetimeFigureOut">
              <a:rPr lang="ru-RU" smtClean="0"/>
              <a:pPr/>
              <a:t>28.06.2020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0952C0-9E8B-4999-A0F4-2CA780CA5C2D}"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1" y="273050"/>
            <a:ext cx="4011084"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09601" y="1524001"/>
            <a:ext cx="4011084"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766733" y="273051"/>
            <a:ext cx="6815667"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48477A6B-2328-4596-827D-0C438B7EFEDB}" type="datetimeFigureOut">
              <a:rPr lang="ru-RU" smtClean="0"/>
              <a:pPr/>
              <a:t>28.06.2020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0952C0-9E8B-4999-A0F4-2CA780CA5C2D}"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38400" y="609600"/>
            <a:ext cx="73152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2438400" y="1831975"/>
            <a:ext cx="73152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2438400" y="1166787"/>
            <a:ext cx="73152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48477A6B-2328-4596-827D-0C438B7EFEDB}" type="datetimeFigureOut">
              <a:rPr lang="ru-RU" smtClean="0"/>
              <a:pPr/>
              <a:t>28.06.2020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0952C0-9E8B-4999-A0F4-2CA780CA5C2D}"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609600" y="274638"/>
            <a:ext cx="109728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609600" y="1600200"/>
            <a:ext cx="109728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09600" y="6416676"/>
            <a:ext cx="28448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48477A6B-2328-4596-827D-0C438B7EFEDB}" type="datetimeFigureOut">
              <a:rPr lang="ru-RU" smtClean="0"/>
              <a:pPr/>
              <a:t>28.06.2020</a:t>
            </a:fld>
            <a:endParaRPr lang="ru-RU"/>
          </a:p>
        </p:txBody>
      </p:sp>
      <p:sp>
        <p:nvSpPr>
          <p:cNvPr id="3" name="Нижний колонтитул 2"/>
          <p:cNvSpPr>
            <a:spLocks noGrp="1"/>
          </p:cNvSpPr>
          <p:nvPr>
            <p:ph type="ftr" sz="quarter" idx="3"/>
          </p:nvPr>
        </p:nvSpPr>
        <p:spPr>
          <a:xfrm>
            <a:off x="4165600" y="6416676"/>
            <a:ext cx="38608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10566400" y="6416676"/>
            <a:ext cx="1016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10952C0-9E8B-4999-A0F4-2CA780CA5C2D}"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6000" b="-6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1415" y="0"/>
            <a:ext cx="9905999" cy="4064000"/>
          </a:xfrm>
        </p:spPr>
        <p:txBody>
          <a:bodyPr/>
          <a:lstStyle/>
          <a:p>
            <a:pPr lvl="0"/>
            <a:r>
              <a:rPr lang="ru-RU" sz="1800" dirty="0">
                <a:solidFill>
                  <a:prstClr val="black"/>
                </a:solidFill>
                <a:ea typeface="Times New Roman"/>
              </a:rPr>
              <a:t>ФГБОУ «Санкт-Петербургский государственный университет гражданской авиации» (филиал АТК)</a:t>
            </a:r>
            <a:br>
              <a:rPr lang="ru-RU" sz="1800" dirty="0">
                <a:solidFill>
                  <a:prstClr val="black"/>
                </a:solidFill>
                <a:ea typeface="Times New Roman"/>
              </a:rPr>
            </a:br>
            <a:r>
              <a:rPr lang="ru-RU" sz="2000" dirty="0" smtClean="0">
                <a:solidFill>
                  <a:prstClr val="black"/>
                </a:solidFill>
                <a:ea typeface="Times New Roman"/>
              </a:rPr>
              <a:t/>
            </a:r>
            <a:br>
              <a:rPr lang="ru-RU" sz="2000" dirty="0" smtClean="0">
                <a:solidFill>
                  <a:prstClr val="black"/>
                </a:solidFill>
                <a:ea typeface="Times New Roman"/>
              </a:rPr>
            </a:br>
            <a:r>
              <a:rPr lang="ru-RU" sz="2000" dirty="0" smtClean="0">
                <a:solidFill>
                  <a:schemeClr val="bg1"/>
                </a:solidFill>
                <a:effectLst>
                  <a:glow rad="38100">
                    <a:schemeClr val="bg1">
                      <a:lumMod val="65000"/>
                      <a:lumOff val="35000"/>
                      <a:alpha val="40000"/>
                    </a:schemeClr>
                  </a:glow>
                  <a:outerShdw blurRad="38100" dist="38100" dir="2700000" algn="tl">
                    <a:srgbClr val="000000">
                      <a:alpha val="43137"/>
                    </a:srgbClr>
                  </a:outerShdw>
                </a:effectLst>
              </a:rPr>
              <a:t>ОЦЕНКА </a:t>
            </a:r>
            <a:r>
              <a:rPr lang="ru-RU" sz="2000" dirty="0">
                <a:solidFill>
                  <a:schemeClr val="bg1"/>
                </a:solidFill>
                <a:effectLst>
                  <a:glow rad="38100">
                    <a:schemeClr val="bg1">
                      <a:lumMod val="65000"/>
                      <a:lumOff val="35000"/>
                      <a:alpha val="40000"/>
                    </a:schemeClr>
                  </a:glow>
                  <a:outerShdw blurRad="38100" dist="38100" dir="2700000" algn="tl">
                    <a:srgbClr val="000000">
                      <a:alpha val="43137"/>
                    </a:srgbClr>
                  </a:outerShdw>
                </a:effectLst>
              </a:rPr>
              <a:t>ПРЕИМУЩЕСТВА И НЕДОСТАТКА </a:t>
            </a:r>
            <a:r>
              <a:rPr lang="ru-RU" sz="2000" dirty="0" smtClean="0">
                <a:solidFill>
                  <a:schemeClr val="bg1"/>
                </a:solidFill>
                <a:effectLst>
                  <a:glow rad="38100">
                    <a:schemeClr val="bg1">
                      <a:lumMod val="65000"/>
                      <a:lumOff val="35000"/>
                      <a:alpha val="40000"/>
                    </a:schemeClr>
                  </a:glow>
                  <a:outerShdw blurRad="38100" dist="38100" dir="2700000" algn="tl">
                    <a:srgbClr val="000000">
                      <a:alpha val="43137"/>
                    </a:srgbClr>
                  </a:outerShdw>
                </a:effectLst>
              </a:rPr>
              <a:t/>
            </a:r>
            <a:br>
              <a:rPr lang="ru-RU" sz="2000" dirty="0" smtClean="0">
                <a:solidFill>
                  <a:schemeClr val="bg1"/>
                </a:solidFill>
                <a:effectLst>
                  <a:glow rad="38100">
                    <a:schemeClr val="bg1">
                      <a:lumMod val="65000"/>
                      <a:lumOff val="35000"/>
                      <a:alpha val="40000"/>
                    </a:schemeClr>
                  </a:glow>
                  <a:outerShdw blurRad="38100" dist="38100" dir="2700000" algn="tl">
                    <a:srgbClr val="000000">
                      <a:alpha val="43137"/>
                    </a:srgbClr>
                  </a:outerShdw>
                </a:effectLst>
              </a:rPr>
            </a:br>
            <a:r>
              <a:rPr lang="ru-RU" sz="2000" dirty="0" smtClean="0">
                <a:solidFill>
                  <a:schemeClr val="bg1"/>
                </a:solidFill>
                <a:effectLst>
                  <a:glow rad="38100">
                    <a:schemeClr val="bg1">
                      <a:lumMod val="65000"/>
                      <a:lumOff val="35000"/>
                      <a:alpha val="40000"/>
                    </a:schemeClr>
                  </a:glow>
                  <a:outerShdw blurRad="38100" dist="38100" dir="2700000" algn="tl">
                    <a:srgbClr val="000000">
                      <a:alpha val="43137"/>
                    </a:srgbClr>
                  </a:outerShdw>
                </a:effectLst>
              </a:rPr>
              <a:t>ПРИ </a:t>
            </a:r>
            <a:r>
              <a:rPr lang="ru-RU" sz="2000" dirty="0">
                <a:solidFill>
                  <a:schemeClr val="bg1"/>
                </a:solidFill>
                <a:effectLst>
                  <a:glow rad="38100">
                    <a:schemeClr val="bg1">
                      <a:lumMod val="65000"/>
                      <a:lumOff val="35000"/>
                      <a:alpha val="40000"/>
                    </a:schemeClr>
                  </a:glow>
                  <a:outerShdw blurRad="38100" dist="38100" dir="2700000" algn="tl">
                    <a:srgbClr val="000000">
                      <a:alpha val="43137"/>
                    </a:srgbClr>
                  </a:outerShdw>
                </a:effectLst>
              </a:rPr>
              <a:t>ПЕРЕХОДЕ НА ПОЛЕТЫ ПО </a:t>
            </a:r>
            <a:r>
              <a:rPr lang="en-US" sz="2000" dirty="0">
                <a:solidFill>
                  <a:schemeClr val="bg1"/>
                </a:solidFill>
                <a:effectLst>
                  <a:glow rad="38100">
                    <a:schemeClr val="bg1">
                      <a:lumMod val="65000"/>
                      <a:lumOff val="35000"/>
                      <a:alpha val="40000"/>
                    </a:schemeClr>
                  </a:glow>
                  <a:outerShdw blurRad="38100" dist="38100" dir="2700000" algn="tl">
                    <a:srgbClr val="000000">
                      <a:alpha val="43137"/>
                    </a:srgbClr>
                  </a:outerShdw>
                </a:effectLst>
              </a:rPr>
              <a:t>QNH</a:t>
            </a:r>
            <a:r>
              <a:rPr lang="ru-RU" sz="2000" dirty="0">
                <a:solidFill>
                  <a:schemeClr val="bg1"/>
                </a:solidFill>
                <a:effectLst>
                  <a:glow rad="38100">
                    <a:schemeClr val="bg1">
                      <a:lumMod val="65000"/>
                      <a:lumOff val="35000"/>
                      <a:alpha val="40000"/>
                    </a:schemeClr>
                  </a:glow>
                  <a:outerShdw blurRad="38100" dist="38100" dir="2700000" algn="tl">
                    <a:srgbClr val="000000">
                      <a:alpha val="43137"/>
                    </a:srgbClr>
                  </a:outerShdw>
                </a:effectLst>
              </a:rPr>
              <a:t/>
            </a:r>
            <a:br>
              <a:rPr lang="ru-RU" sz="2000" dirty="0">
                <a:solidFill>
                  <a:schemeClr val="bg1"/>
                </a:solidFill>
                <a:effectLst>
                  <a:glow rad="38100">
                    <a:schemeClr val="bg1">
                      <a:lumMod val="65000"/>
                      <a:lumOff val="35000"/>
                      <a:alpha val="40000"/>
                    </a:schemeClr>
                  </a:glow>
                  <a:outerShdw blurRad="38100" dist="38100" dir="2700000" algn="tl">
                    <a:srgbClr val="000000">
                      <a:alpha val="43137"/>
                    </a:srgbClr>
                  </a:outerShdw>
                </a:effectLst>
              </a:rPr>
            </a:br>
            <a:r>
              <a:rPr lang="ru-RU" sz="2000" dirty="0" smtClean="0">
                <a:solidFill>
                  <a:schemeClr val="bg1"/>
                </a:solidFill>
              </a:rPr>
              <a:t/>
            </a:r>
            <a:br>
              <a:rPr lang="ru-RU" sz="2000" dirty="0" smtClean="0">
                <a:solidFill>
                  <a:schemeClr val="bg1"/>
                </a:solidFill>
              </a:rPr>
            </a:br>
            <a:endParaRPr lang="ru-RU" sz="1600" b="1" dirty="0">
              <a:solidFill>
                <a:schemeClr val="bg1"/>
              </a:solidFill>
              <a:effectLst>
                <a:glow rad="38100">
                  <a:schemeClr val="bg1">
                    <a:lumMod val="65000"/>
                    <a:lumOff val="35000"/>
                    <a:alpha val="40000"/>
                  </a:schemeClr>
                </a:glow>
                <a:outerShdw blurRad="38100" dist="38100" dir="2700000" algn="tl">
                  <a:srgbClr val="000000">
                    <a:alpha val="43137"/>
                  </a:srgbClr>
                </a:outerShdw>
              </a:effectLst>
            </a:endParaRPr>
          </a:p>
        </p:txBody>
      </p:sp>
      <p:sp>
        <p:nvSpPr>
          <p:cNvPr id="3" name="Объект 2"/>
          <p:cNvSpPr>
            <a:spLocks noGrp="1"/>
          </p:cNvSpPr>
          <p:nvPr>
            <p:ph idx="1"/>
          </p:nvPr>
        </p:nvSpPr>
        <p:spPr>
          <a:xfrm>
            <a:off x="1248171" y="4507349"/>
            <a:ext cx="10737504" cy="2350655"/>
          </a:xfrm>
        </p:spPr>
        <p:txBody>
          <a:bodyPr>
            <a:normAutofit/>
          </a:bodyPr>
          <a:lstStyle/>
          <a:p>
            <a:pPr marL="0" lvl="0" indent="0" algn="ctr">
              <a:lnSpc>
                <a:spcPts val="1600"/>
              </a:lnSpc>
              <a:spcBef>
                <a:spcPts val="0"/>
              </a:spcBef>
              <a:buClrTx/>
              <a:buSzTx/>
              <a:buNone/>
            </a:pPr>
            <a:r>
              <a:rPr lang="ru-RU" sz="1400" b="1" dirty="0" smtClean="0">
                <a:solidFill>
                  <a:prstClr val="black"/>
                </a:solidFill>
                <a:ea typeface="Times New Roman"/>
              </a:rPr>
              <a:t>                                                                                                                                                                        </a:t>
            </a:r>
            <a:r>
              <a:rPr lang="ru-RU" sz="1600" b="1" dirty="0" smtClean="0">
                <a:solidFill>
                  <a:prstClr val="black"/>
                </a:solidFill>
                <a:ea typeface="Times New Roman"/>
              </a:rPr>
              <a:t>Преподаватель </a:t>
            </a:r>
            <a:r>
              <a:rPr lang="ru-RU" sz="1600" b="1" dirty="0" err="1" smtClean="0">
                <a:solidFill>
                  <a:prstClr val="black"/>
                </a:solidFill>
                <a:ea typeface="Times New Roman"/>
              </a:rPr>
              <a:t>Сеничев</a:t>
            </a:r>
            <a:r>
              <a:rPr lang="ru-RU" sz="1600" b="1" dirty="0" smtClean="0">
                <a:solidFill>
                  <a:prstClr val="black"/>
                </a:solidFill>
                <a:ea typeface="Times New Roman"/>
              </a:rPr>
              <a:t> С.Г</a:t>
            </a:r>
            <a:r>
              <a:rPr lang="ru-RU" sz="1600" b="1" smtClean="0">
                <a:solidFill>
                  <a:prstClr val="black"/>
                </a:solidFill>
                <a:ea typeface="Times New Roman"/>
              </a:rPr>
              <a:t>. </a:t>
            </a:r>
            <a:endParaRPr lang="ru-RU" sz="2200" b="1" dirty="0" smtClean="0">
              <a:solidFill>
                <a:schemeClr val="bg1"/>
              </a:solidFill>
            </a:endParaRPr>
          </a:p>
          <a:p>
            <a:pPr marL="0" indent="0" algn="ctr">
              <a:buNone/>
            </a:pPr>
            <a:r>
              <a:rPr lang="ru-RU" sz="1700" b="1" dirty="0" smtClean="0">
                <a:solidFill>
                  <a:schemeClr val="bg1"/>
                </a:solidFill>
              </a:rPr>
              <a:t>Санкт-Петербург</a:t>
            </a:r>
          </a:p>
          <a:p>
            <a:pPr marL="0" indent="0" algn="ctr">
              <a:buNone/>
            </a:pPr>
            <a:r>
              <a:rPr lang="ru-RU" sz="1700" b="1" dirty="0" smtClean="0">
                <a:solidFill>
                  <a:schemeClr val="bg1"/>
                </a:solidFill>
              </a:rPr>
              <a:t>2020 г</a:t>
            </a:r>
            <a:r>
              <a:rPr lang="ru-RU" b="1" dirty="0" smtClean="0">
                <a:solidFill>
                  <a:schemeClr val="bg1"/>
                </a:solidFill>
              </a:rPr>
              <a:t>.</a:t>
            </a:r>
            <a:endParaRPr lang="ru-RU" b="1" dirty="0">
              <a:solidFill>
                <a:schemeClr val="bg1"/>
              </a:solidFill>
            </a:endParaRPr>
          </a:p>
        </p:txBody>
      </p:sp>
    </p:spTree>
    <p:extLst>
      <p:ext uri="{BB962C8B-B14F-4D97-AF65-F5344CB8AC3E}">
        <p14:creationId xmlns:p14="http://schemas.microsoft.com/office/powerpoint/2010/main" val="9158784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18658" y="96983"/>
            <a:ext cx="11513127" cy="5777346"/>
          </a:xfrm>
        </p:spPr>
        <p:txBody>
          <a:bodyPr>
            <a:noAutofit/>
          </a:bodyPr>
          <a:lstStyle/>
          <a:p>
            <a:pPr algn="just"/>
            <a:r>
              <a:rPr lang="ru-RU" sz="2800" dirty="0">
                <a:effectLst>
                  <a:glow rad="38100">
                    <a:schemeClr val="bg1">
                      <a:lumMod val="65000"/>
                      <a:lumOff val="35000"/>
                      <a:alpha val="40000"/>
                    </a:schemeClr>
                  </a:glow>
                </a:effectLst>
              </a:rPr>
              <a:t>Большинство стран в качестве давления на аэродроме используют абсолютное давление на аэродроме, приведенное к среднему уровню моря по стандартной атмосфере </a:t>
            </a:r>
            <a:r>
              <a:rPr lang="ru-RU" sz="2800" b="1" dirty="0">
                <a:effectLst>
                  <a:glow rad="38100">
                    <a:schemeClr val="bg1">
                      <a:lumMod val="65000"/>
                      <a:lumOff val="35000"/>
                      <a:alpha val="40000"/>
                    </a:schemeClr>
                  </a:glow>
                </a:effectLst>
              </a:rPr>
              <a:t>(QNH). </a:t>
            </a:r>
            <a:r>
              <a:rPr lang="ru-RU" sz="2800" dirty="0">
                <a:effectLst>
                  <a:glow rad="38100">
                    <a:schemeClr val="bg1">
                      <a:lumMod val="65000"/>
                      <a:lumOff val="35000"/>
                      <a:alpha val="40000"/>
                    </a:schemeClr>
                  </a:glow>
                </a:effectLst>
              </a:rPr>
              <a:t>Этот выбор закономерен, </a:t>
            </a:r>
            <a:r>
              <a:rPr lang="ru-RU" sz="2800" dirty="0" err="1">
                <a:effectLst>
                  <a:glow rad="38100">
                    <a:schemeClr val="bg1">
                      <a:lumMod val="65000"/>
                      <a:lumOff val="35000"/>
                      <a:alpha val="40000"/>
                    </a:schemeClr>
                  </a:glow>
                </a:effectLst>
              </a:rPr>
              <a:t>т.к</a:t>
            </a:r>
            <a:r>
              <a:rPr lang="ru-RU" sz="2800" dirty="0">
                <a:effectLst>
                  <a:glow rad="38100">
                    <a:schemeClr val="bg1">
                      <a:lumMod val="65000"/>
                      <a:lumOff val="35000"/>
                      <a:alpha val="40000"/>
                    </a:schemeClr>
                  </a:glow>
                </a:effectLst>
              </a:rPr>
              <a:t> ошибки выставления давления QNH после давления </a:t>
            </a:r>
            <a:r>
              <a:rPr lang="ru-RU" sz="2800" b="1" dirty="0">
                <a:effectLst>
                  <a:glow rad="38100">
                    <a:schemeClr val="bg1">
                      <a:lumMod val="65000"/>
                      <a:lumOff val="35000"/>
                      <a:alpha val="40000"/>
                    </a:schemeClr>
                  </a:glow>
                </a:effectLst>
              </a:rPr>
              <a:t>QNE</a:t>
            </a:r>
            <a:r>
              <a:rPr lang="ru-RU" sz="2800" dirty="0">
                <a:effectLst>
                  <a:glow rad="38100">
                    <a:schemeClr val="bg1">
                      <a:lumMod val="65000"/>
                      <a:lumOff val="35000"/>
                      <a:alpha val="40000"/>
                    </a:schemeClr>
                  </a:glow>
                </a:effectLst>
              </a:rPr>
              <a:t> или наоборот </a:t>
            </a:r>
            <a:r>
              <a:rPr lang="ru-RU" sz="2800" b="1" dirty="0">
                <a:effectLst>
                  <a:glow rad="38100">
                    <a:schemeClr val="bg1">
                      <a:lumMod val="65000"/>
                      <a:lumOff val="35000"/>
                      <a:alpha val="40000"/>
                    </a:schemeClr>
                  </a:glow>
                </a:effectLst>
              </a:rPr>
              <a:t>QNE</a:t>
            </a:r>
            <a:r>
              <a:rPr lang="ru-RU" sz="2800" dirty="0">
                <a:effectLst>
                  <a:glow rad="38100">
                    <a:schemeClr val="bg1">
                      <a:lumMod val="65000"/>
                      <a:lumOff val="35000"/>
                      <a:alpha val="40000"/>
                    </a:schemeClr>
                  </a:glow>
                </a:effectLst>
              </a:rPr>
              <a:t> после </a:t>
            </a:r>
            <a:r>
              <a:rPr lang="ru-RU" sz="2800" b="1" dirty="0">
                <a:effectLst>
                  <a:glow rad="38100">
                    <a:schemeClr val="bg1">
                      <a:lumMod val="65000"/>
                      <a:lumOff val="35000"/>
                      <a:alpha val="40000"/>
                    </a:schemeClr>
                  </a:glow>
                </a:effectLst>
              </a:rPr>
              <a:t>QNH</a:t>
            </a:r>
            <a:r>
              <a:rPr lang="ru-RU" sz="2800" dirty="0">
                <a:effectLst>
                  <a:glow rad="38100">
                    <a:schemeClr val="bg1">
                      <a:lumMod val="65000"/>
                      <a:lumOff val="35000"/>
                      <a:alpha val="40000"/>
                    </a:schemeClr>
                  </a:glow>
                </a:effectLst>
              </a:rPr>
              <a:t> существенно меньше влияют на серьезность возникновения риска катастрофы по сравнению с парой давлений QFE и QNE.</a:t>
            </a:r>
          </a:p>
        </p:txBody>
      </p:sp>
    </p:spTree>
    <p:extLst>
      <p:ext uri="{BB962C8B-B14F-4D97-AF65-F5344CB8AC3E}">
        <p14:creationId xmlns:p14="http://schemas.microsoft.com/office/powerpoint/2010/main" val="5075611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t>Авиационные происшествия</a:t>
            </a:r>
            <a:endParaRPr lang="ru-RU" sz="3200" dirty="0"/>
          </a:p>
        </p:txBody>
      </p:sp>
      <p:sp>
        <p:nvSpPr>
          <p:cNvPr id="3" name="Объект 2"/>
          <p:cNvSpPr>
            <a:spLocks noGrp="1"/>
          </p:cNvSpPr>
          <p:nvPr>
            <p:ph idx="1"/>
          </p:nvPr>
        </p:nvSpPr>
        <p:spPr>
          <a:xfrm>
            <a:off x="609600" y="1448474"/>
            <a:ext cx="10972800" cy="4860886"/>
          </a:xfrm>
        </p:spPr>
        <p:txBody>
          <a:bodyPr/>
          <a:lstStyle/>
          <a:p>
            <a:r>
              <a:rPr lang="ru-RU" sz="2400" b="1" dirty="0"/>
              <a:t>С</a:t>
            </a:r>
            <a:r>
              <a:rPr lang="ru-RU" sz="2400" b="1" dirty="0" smtClean="0"/>
              <a:t>амолета </a:t>
            </a:r>
            <a:r>
              <a:rPr lang="ru-RU" sz="2400" b="1" dirty="0"/>
              <a:t>Ил-76МД в </a:t>
            </a:r>
            <a:r>
              <a:rPr lang="ru-RU" sz="2400" b="1" dirty="0" err="1"/>
              <a:t>Гюмри</a:t>
            </a:r>
            <a:r>
              <a:rPr lang="ru-RU" sz="2400" b="1" dirty="0"/>
              <a:t> (ранее Ленинакан) 11.12.88г</a:t>
            </a:r>
            <a:r>
              <a:rPr lang="ru-RU" sz="2400" b="1" dirty="0" smtClean="0"/>
              <a:t>.- </a:t>
            </a:r>
            <a:r>
              <a:rPr lang="ru-RU" sz="2400" dirty="0"/>
              <a:t>После установки на высотомере </a:t>
            </a:r>
            <a:r>
              <a:rPr lang="ru-RU" sz="2400" dirty="0" smtClean="0"/>
              <a:t>ошибочного давления </a:t>
            </a:r>
            <a:r>
              <a:rPr lang="en-US" sz="2400" dirty="0"/>
              <a:t>QFE</a:t>
            </a:r>
            <a:r>
              <a:rPr lang="ru-RU" sz="2400" dirty="0"/>
              <a:t> на эшелоне перехода 3000м в процессе снижения до высоты круга 1100 м, находясь на схеме захода на посадку, самолет столкнулся со склоном горы</a:t>
            </a:r>
            <a:r>
              <a:rPr lang="ru-RU" sz="2400" dirty="0" smtClean="0"/>
              <a:t>.</a:t>
            </a:r>
          </a:p>
          <a:p>
            <a:r>
              <a:rPr lang="ru-RU" sz="2400" b="1" dirty="0"/>
              <a:t>С</a:t>
            </a:r>
            <a:r>
              <a:rPr lang="ru-RU" sz="2400" b="1" dirty="0" smtClean="0"/>
              <a:t>амолета </a:t>
            </a:r>
            <a:r>
              <a:rPr lang="ru-RU" sz="2400" b="1" dirty="0"/>
              <a:t>Ил-76 в </a:t>
            </a:r>
            <a:r>
              <a:rPr lang="ru-RU" sz="2400" b="1" dirty="0" err="1" smtClean="0"/>
              <a:t>Гюмри</a:t>
            </a:r>
            <a:r>
              <a:rPr lang="ru-RU" sz="2400" b="1" dirty="0" smtClean="0"/>
              <a:t> (</a:t>
            </a:r>
            <a:r>
              <a:rPr lang="ru-RU" sz="2400" b="1" dirty="0"/>
              <a:t>ранее Ленинакан) 20.10.89г</a:t>
            </a:r>
            <a:r>
              <a:rPr lang="ru-RU" sz="2400" b="1" dirty="0" smtClean="0"/>
              <a:t>.-</a:t>
            </a:r>
            <a:r>
              <a:rPr lang="ru-RU" sz="2400" dirty="0"/>
              <a:t>Э</a:t>
            </a:r>
            <a:r>
              <a:rPr lang="ru-RU" sz="2400" dirty="0" smtClean="0"/>
              <a:t>кипаж </a:t>
            </a:r>
            <a:r>
              <a:rPr lang="ru-RU" sz="2400" dirty="0"/>
              <a:t>ошибочно установил давление аэродрома не 636, а 736 </a:t>
            </a:r>
            <a:r>
              <a:rPr lang="ru-RU" sz="2400" dirty="0" smtClean="0"/>
              <a:t>мм. </a:t>
            </a:r>
            <a:r>
              <a:rPr lang="ru-RU" sz="2400" dirty="0"/>
              <a:t>рт. ст., то есть на 100 мм</a:t>
            </a:r>
            <a:r>
              <a:rPr lang="ru-RU" sz="2400" dirty="0" smtClean="0"/>
              <a:t>. рт. ст</a:t>
            </a:r>
            <a:r>
              <a:rPr lang="ru-RU" sz="2400" dirty="0"/>
              <a:t>. выше, из-за чего высотомеры стали завышать высоту полёта на 1100 </a:t>
            </a:r>
            <a:r>
              <a:rPr lang="ru-RU" sz="2400" dirty="0" smtClean="0"/>
              <a:t>метров, в результате чего ВС </a:t>
            </a:r>
            <a:r>
              <a:rPr lang="ru-RU" sz="2400" dirty="0"/>
              <a:t>столкнулся с горным </a:t>
            </a:r>
            <a:r>
              <a:rPr lang="ru-RU" sz="2400" dirty="0" smtClean="0"/>
              <a:t>рельефом.</a:t>
            </a:r>
          </a:p>
          <a:p>
            <a:r>
              <a:rPr lang="ru-RU" sz="2400" b="1" dirty="0" smtClean="0"/>
              <a:t>Самолет </a:t>
            </a:r>
            <a:r>
              <a:rPr lang="ru-RU" sz="2400" b="1" dirty="0"/>
              <a:t>Ан-12 Югославии в Ереване 12.12.88г</a:t>
            </a:r>
            <a:r>
              <a:rPr lang="ru-RU" sz="2400" b="1" dirty="0" smtClean="0"/>
              <a:t>.-</a:t>
            </a:r>
            <a:r>
              <a:rPr lang="ru-RU" sz="2400" dirty="0"/>
              <a:t>Причиной авиационного происшествия явилась ошибка экипажа неправильно установившего значение давления QFE на эшелоне </a:t>
            </a:r>
            <a:r>
              <a:rPr lang="ru-RU" sz="2400" dirty="0" smtClean="0"/>
              <a:t>перехода, в результате чего, самолет столкнулся с землей. </a:t>
            </a:r>
            <a:endParaRPr lang="ru-RU" sz="2400" dirty="0"/>
          </a:p>
          <a:p>
            <a:endParaRPr lang="ru-RU" sz="2400" dirty="0"/>
          </a:p>
        </p:txBody>
      </p:sp>
    </p:spTree>
    <p:extLst>
      <p:ext uri="{BB962C8B-B14F-4D97-AF65-F5344CB8AC3E}">
        <p14:creationId xmlns:p14="http://schemas.microsoft.com/office/powerpoint/2010/main" val="7382455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09600" y="712099"/>
            <a:ext cx="8542492" cy="5597261"/>
          </a:xfrm>
        </p:spPr>
        <p:txBody>
          <a:bodyPr/>
          <a:lstStyle/>
          <a:p>
            <a:r>
              <a:rPr lang="ru-RU" dirty="0"/>
              <a:t>Анализ таблиц показывает, что суммарный показатель риска операционных угроз при полетах с выставленным давлением </a:t>
            </a:r>
            <a:r>
              <a:rPr lang="en-US" dirty="0" smtClean="0"/>
              <a:t>QNH</a:t>
            </a:r>
            <a:r>
              <a:rPr lang="ru-RU" dirty="0" smtClean="0"/>
              <a:t> </a:t>
            </a:r>
            <a:r>
              <a:rPr lang="ru-RU" dirty="0"/>
              <a:t>существенно, более чем в 10 раз, меньше суммарного показателя риска операционных угроз при полетах с выставленным </a:t>
            </a:r>
            <a:r>
              <a:rPr lang="ru-RU" dirty="0" smtClean="0"/>
              <a:t>давлением</a:t>
            </a:r>
            <a:r>
              <a:rPr lang="en-US" dirty="0" smtClean="0"/>
              <a:t> QFE</a:t>
            </a:r>
            <a:r>
              <a:rPr lang="ru-RU" dirty="0" smtClean="0"/>
              <a:t> </a:t>
            </a:r>
            <a:r>
              <a:rPr lang="ru-RU" dirty="0"/>
              <a:t>. </a:t>
            </a:r>
          </a:p>
          <a:p>
            <a:endParaRPr lang="ru-RU" dirty="0"/>
          </a:p>
        </p:txBody>
      </p:sp>
    </p:spTree>
    <p:extLst>
      <p:ext uri="{BB962C8B-B14F-4D97-AF65-F5344CB8AC3E}">
        <p14:creationId xmlns:p14="http://schemas.microsoft.com/office/powerpoint/2010/main" val="28399423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2359" y="0"/>
            <a:ext cx="8750732" cy="734291"/>
          </a:xfrm>
        </p:spPr>
        <p:txBody>
          <a:bodyPr>
            <a:normAutofit/>
          </a:bodyPr>
          <a:lstStyle/>
          <a:p>
            <a:pPr algn="ctr"/>
            <a:r>
              <a:rPr lang="ru-RU" sz="4000" dirty="0" smtClean="0"/>
              <a:t>ЗАКЛЮЧЕНИЕ</a:t>
            </a:r>
            <a:endParaRPr lang="ru-RU" sz="4000" dirty="0"/>
          </a:p>
        </p:txBody>
      </p:sp>
      <p:sp>
        <p:nvSpPr>
          <p:cNvPr id="3" name="Объект 2"/>
          <p:cNvSpPr>
            <a:spLocks noGrp="1"/>
          </p:cNvSpPr>
          <p:nvPr>
            <p:ph idx="1"/>
          </p:nvPr>
        </p:nvSpPr>
        <p:spPr>
          <a:xfrm>
            <a:off x="1142396" y="623088"/>
            <a:ext cx="9905999" cy="5519872"/>
          </a:xfrm>
        </p:spPr>
        <p:txBody>
          <a:bodyPr>
            <a:noAutofit/>
          </a:bodyPr>
          <a:lstStyle/>
          <a:p>
            <a:r>
              <a:rPr lang="ru-RU" sz="2400" dirty="0" smtClean="0"/>
              <a:t>Со временем </a:t>
            </a:r>
            <a:r>
              <a:rPr lang="ru-RU" sz="2400" dirty="0"/>
              <a:t>распространение использования QFE уменьшилось, за исключением определенных регионов и видов выполнения </a:t>
            </a:r>
            <a:r>
              <a:rPr lang="ru-RU" sz="2400" dirty="0" smtClean="0"/>
              <a:t>полетов, а также видов авиации (экспериментальной, государственной, гражданской авиации). </a:t>
            </a:r>
            <a:r>
              <a:rPr lang="ru-RU" sz="2400" dirty="0"/>
              <a:t>Это </a:t>
            </a:r>
            <a:r>
              <a:rPr lang="ru-RU" sz="2400" dirty="0" smtClean="0"/>
              <a:t>повысит </a:t>
            </a:r>
            <a:r>
              <a:rPr lang="ru-RU" sz="2400" dirty="0"/>
              <a:t>риск допущения ошибок и установки одного значения вместо другого, что имеет прямое отрицательное воздействие на безопасность </a:t>
            </a:r>
            <a:r>
              <a:rPr lang="ru-RU" sz="2400" dirty="0" smtClean="0"/>
              <a:t>полетов. Необходимо </a:t>
            </a:r>
            <a:r>
              <a:rPr lang="ru-RU" sz="2400" dirty="0"/>
              <a:t>стремиться к тому, чтобы порядок установки высотомеров был един во всем мире и основывался на использовании QNH. В тех регионах, которые должны будут внести изменения в свои авиационные правила для перехода на использование QNH, потребуется курс обучения для диспетчеров и местных пилотов.  </a:t>
            </a:r>
          </a:p>
          <a:p>
            <a:r>
              <a:rPr lang="ru-RU" sz="2400" dirty="0"/>
              <a:t>На этом переходном этапе возможны ошибки, однако в долгосрочной перспективе, если все диспетчеры УВД и пилоты будут использовать только QNH, это приведет к повышению уровня безопасности полетов</a:t>
            </a:r>
            <a:r>
              <a:rPr lang="ru-RU" sz="2400" dirty="0" smtClean="0"/>
              <a:t>. </a:t>
            </a:r>
            <a:endParaRPr lang="ru-RU" sz="2400" dirty="0"/>
          </a:p>
        </p:txBody>
      </p:sp>
    </p:spTree>
    <p:extLst>
      <p:ext uri="{BB962C8B-B14F-4D97-AF65-F5344CB8AC3E}">
        <p14:creationId xmlns:p14="http://schemas.microsoft.com/office/powerpoint/2010/main" val="267216124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239</TotalTime>
  <Words>379</Words>
  <Application>Microsoft Office PowerPoint</Application>
  <PresentationFormat>Произвольный</PresentationFormat>
  <Paragraphs>13</Paragraphs>
  <Slides>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Апекс</vt:lpstr>
      <vt:lpstr>ФГБОУ «Санкт-Петербургский государственный университет гражданской авиации» (филиал АТК)  ОЦЕНКА ПРЕИМУЩЕСТВА И НЕДОСТАТКА  ПРИ ПЕРЕХОДЕ НА ПОЛЕТЫ ПО QNH  </vt:lpstr>
      <vt:lpstr>Большинство стран в качестве давления на аэродроме используют абсолютное давление на аэродроме, приведенное к среднему уровню моря по стандартной атмосфере (QNH). Этот выбор закономерен, т.к ошибки выставления давления QNH после давления QNE или наоборот QNE после QNH существенно меньше влияют на серьезность возникновения риска катастрофы по сравнению с парой давлений QFE и QNE.</vt:lpstr>
      <vt:lpstr>Авиационные происшествия</vt:lpstr>
      <vt:lpstr>Презентация PowerPoint</vt:lpstr>
      <vt:lpstr>ЗАКЛЮЧЕНИЕ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ФЕДЕРАЛЬНОЕ ГОСУДАРСТВЕННОЕ БЮДЖЕТНОЕ ОБРАЗОВАТЕЛЬНОЕ УЧРЕЖДЕНИЕ ВЫСШЕГО ПРОФЕССИОНАЛЬНОГО ОБРАЗОВАНИЯ  «САНКТ-ПЕТЕРБУРГСКИЙ ГОСУДАРСТВЕННЫЙ УНИВЕРСИТЕТ ГРАЖДАНСКОЙ АВИАЦИИ» АВИАЦИОННО-ТРАНСПОРТНЫЙ КОЛЛЕДЖ</dc:title>
  <dc:creator>admin</dc:creator>
  <cp:lastModifiedBy>Андрей Крашаков</cp:lastModifiedBy>
  <cp:revision>25</cp:revision>
  <dcterms:created xsi:type="dcterms:W3CDTF">2017-06-16T08:19:19Z</dcterms:created>
  <dcterms:modified xsi:type="dcterms:W3CDTF">2020-06-28T12:01:37Z</dcterms:modified>
</cp:coreProperties>
</file>