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88" r:id="rId4"/>
    <p:sldId id="259" r:id="rId5"/>
    <p:sldId id="289" r:id="rId6"/>
    <p:sldId id="297" r:id="rId7"/>
    <p:sldId id="325" r:id="rId8"/>
    <p:sldId id="319" r:id="rId9"/>
    <p:sldId id="321" r:id="rId10"/>
    <p:sldId id="322" r:id="rId11"/>
    <p:sldId id="323" r:id="rId12"/>
    <p:sldId id="324" r:id="rId13"/>
    <p:sldId id="305" r:id="rId14"/>
    <p:sldId id="310" r:id="rId15"/>
    <p:sldId id="311" r:id="rId16"/>
    <p:sldId id="309" r:id="rId17"/>
    <p:sldId id="307" r:id="rId18"/>
    <p:sldId id="306" r:id="rId19"/>
    <p:sldId id="315" r:id="rId20"/>
    <p:sldId id="316" r:id="rId21"/>
    <p:sldId id="260" r:id="rId22"/>
    <p:sldId id="313" r:id="rId23"/>
    <p:sldId id="314" r:id="rId24"/>
    <p:sldId id="312" r:id="rId25"/>
    <p:sldId id="326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425004"/>
            <a:ext cx="8001000" cy="28834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/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>
                <a:latin typeface="Arial Black" panose="020B0A04020102020204" pitchFamily="34" charset="0"/>
              </a:rPr>
              <a:t/>
            </a:r>
            <a:br>
              <a:rPr lang="ru-RU" dirty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/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>
                <a:latin typeface="Arial Black" panose="020B0A04020102020204" pitchFamily="34" charset="0"/>
              </a:rPr>
              <a:t/>
            </a:r>
            <a:br>
              <a:rPr lang="ru-RU" dirty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Приёмы продуктивного обучения письменной речи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33386" y="4958366"/>
            <a:ext cx="3760630" cy="1004552"/>
          </a:xfrm>
        </p:spPr>
        <p:txBody>
          <a:bodyPr/>
          <a:lstStyle/>
          <a:p>
            <a:r>
              <a:rPr lang="ru-RU" dirty="0" smtClean="0"/>
              <a:t>Автор</a:t>
            </a:r>
            <a:r>
              <a:rPr lang="en-US" dirty="0" smtClean="0"/>
              <a:t>:</a:t>
            </a:r>
            <a:r>
              <a:rPr lang="ru-RU" dirty="0" smtClean="0"/>
              <a:t> Фатеева Т.А.</a:t>
            </a:r>
          </a:p>
          <a:p>
            <a:r>
              <a:rPr lang="ru-RU" dirty="0" smtClean="0"/>
              <a:t>МБОУ КСОШ №2</a:t>
            </a:r>
            <a:endParaRPr lang="ru-RU" dirty="0"/>
          </a:p>
        </p:txBody>
      </p:sp>
      <p:pic>
        <p:nvPicPr>
          <p:cNvPr id="4" name="Picture 4" descr="презентация школ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52" y="4438996"/>
            <a:ext cx="5682861" cy="178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960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фер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79" y="1799769"/>
            <a:ext cx="3998554" cy="349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02048" y="235507"/>
            <a:ext cx="48622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ru-RU" altLang="ru-RU" sz="3600" b="1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Картинка без запинки</a:t>
            </a:r>
            <a:endParaRPr lang="ru-RU" sz="36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63233" y="881838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altLang="ru-RU" b="1" dirty="0">
                <a:solidFill>
                  <a:srgbClr val="FF0000"/>
                </a:solidFill>
                <a:latin typeface="Calibri"/>
              </a:rPr>
              <a:t>Шаг 1: Состав картинки </a:t>
            </a:r>
          </a:p>
          <a:p>
            <a:pPr lvl="0"/>
            <a:r>
              <a:rPr lang="ru-RU" altLang="ru-RU" b="1" dirty="0">
                <a:solidFill>
                  <a:srgbClr val="FF0000"/>
                </a:solidFill>
                <a:latin typeface="Calibri"/>
              </a:rPr>
              <a:t>“</a:t>
            </a:r>
            <a:r>
              <a:rPr lang="en-US" altLang="ru-RU" b="1" dirty="0">
                <a:solidFill>
                  <a:srgbClr val="FF0000"/>
                </a:solidFill>
                <a:latin typeface="Calibri"/>
              </a:rPr>
              <a:t>Divide!”</a:t>
            </a:r>
            <a:r>
              <a:rPr lang="ru-RU" altLang="ru-RU" b="1" dirty="0">
                <a:solidFill>
                  <a:srgbClr val="FF0000"/>
                </a:solidFill>
                <a:latin typeface="Calibri"/>
              </a:rPr>
              <a:t> — определение состава. </a:t>
            </a:r>
          </a:p>
          <a:p>
            <a:pPr lvl="0"/>
            <a:r>
              <a:rPr lang="ru-RU" altLang="ru-RU" b="1" dirty="0">
                <a:solidFill>
                  <a:srgbClr val="FF0000"/>
                </a:solidFill>
                <a:latin typeface="Calibri"/>
              </a:rPr>
              <a:t>Наводим глазок "камеры" на картинку так, чтобы в ней был виден только один объект. </a:t>
            </a:r>
          </a:p>
          <a:p>
            <a:pPr lvl="0"/>
            <a:r>
              <a:rPr lang="ru-RU" altLang="ru-RU" b="1" dirty="0">
                <a:solidFill>
                  <a:srgbClr val="FF0000"/>
                </a:solidFill>
                <a:latin typeface="Calibri"/>
              </a:rPr>
              <a:t>Называем объекты и фиксируем их названия в кружочках на доске (имена существительные).</a:t>
            </a:r>
          </a:p>
          <a:p>
            <a:pPr lvl="0"/>
            <a:r>
              <a:rPr lang="ru-RU" altLang="ru-RU" b="1" dirty="0">
                <a:solidFill>
                  <a:srgbClr val="FF0000"/>
                </a:solidFill>
                <a:latin typeface="Calibri"/>
              </a:rPr>
              <a:t>Шаг 2: Связи и взаимодействия между объектами</a:t>
            </a:r>
            <a:br>
              <a:rPr lang="ru-RU" altLang="ru-RU" b="1" dirty="0">
                <a:solidFill>
                  <a:srgbClr val="FF0000"/>
                </a:solidFill>
                <a:latin typeface="Calibri"/>
              </a:rPr>
            </a:br>
            <a:r>
              <a:rPr lang="ru-RU" altLang="ru-RU" b="1" dirty="0">
                <a:solidFill>
                  <a:srgbClr val="FF0000"/>
                </a:solidFill>
                <a:latin typeface="Calibri"/>
              </a:rPr>
              <a:t>"</a:t>
            </a:r>
            <a:r>
              <a:rPr lang="en-US" altLang="ru-RU" b="1" dirty="0">
                <a:solidFill>
                  <a:srgbClr val="FF0000"/>
                </a:solidFill>
                <a:latin typeface="Calibri"/>
              </a:rPr>
              <a:t>Unite!”</a:t>
            </a:r>
            <a:r>
              <a:rPr lang="ru-RU" altLang="ru-RU" b="1" dirty="0">
                <a:solidFill>
                  <a:srgbClr val="FF0000"/>
                </a:solidFill>
                <a:latin typeface="Calibri"/>
              </a:rPr>
              <a:t> - нахождение связей. </a:t>
            </a:r>
          </a:p>
          <a:p>
            <a:pPr lvl="0"/>
            <a:r>
              <a:rPr lang="ru-RU" altLang="ru-RU" b="1" dirty="0">
                <a:solidFill>
                  <a:srgbClr val="FF0000"/>
                </a:solidFill>
                <a:latin typeface="Calibri"/>
              </a:rPr>
              <a:t>Соединим два кружочка на доске и объясним, почему мы это сделали. </a:t>
            </a:r>
          </a:p>
          <a:p>
            <a:pPr lvl="0"/>
            <a:r>
              <a:rPr lang="ru-RU" altLang="ru-RU" b="1" dirty="0">
                <a:solidFill>
                  <a:srgbClr val="FF0000"/>
                </a:solidFill>
                <a:latin typeface="Calibri"/>
              </a:rPr>
              <a:t>Расскажем, как связаны между собой объекты в соединенных кружочках (глаголы). </a:t>
            </a:r>
          </a:p>
          <a:p>
            <a:pPr lvl="0"/>
            <a:r>
              <a:rPr lang="ru-RU" altLang="ru-RU" b="1" dirty="0">
                <a:solidFill>
                  <a:srgbClr val="FF0000"/>
                </a:solidFill>
                <a:latin typeface="Calibri"/>
              </a:rPr>
              <a:t>Шаг 3:Характеристики объектов и действий “</a:t>
            </a:r>
            <a:r>
              <a:rPr lang="en-US" altLang="ru-RU" b="1" dirty="0">
                <a:solidFill>
                  <a:srgbClr val="FF0000"/>
                </a:solidFill>
                <a:latin typeface="Calibri"/>
              </a:rPr>
              <a:t>Sense and say!”</a:t>
            </a:r>
            <a:r>
              <a:rPr lang="ru-RU" altLang="ru-RU" b="1" dirty="0">
                <a:solidFill>
                  <a:srgbClr val="FF0000"/>
                </a:solidFill>
                <a:latin typeface="Calibri"/>
              </a:rPr>
              <a:t> - Усиление образности характеристиками. </a:t>
            </a:r>
          </a:p>
          <a:p>
            <a:pPr lvl="0"/>
            <a:r>
              <a:rPr lang="ru-RU" altLang="ru-RU" b="1" dirty="0">
                <a:solidFill>
                  <a:srgbClr val="FF0000"/>
                </a:solidFill>
                <a:latin typeface="Calibri"/>
              </a:rPr>
              <a:t>Используется прием вхождения в картинку. Активно исследуем картинку с помощью каждого органа чувств поочередно. Можем при этом последовательно передвигаться по кружочкам и линиям схематического рисунка. Рассказываем о полученных ощущениях (имена прилагательные, сравнительные обороты).</a:t>
            </a:r>
          </a:p>
        </p:txBody>
      </p:sp>
    </p:spTree>
    <p:extLst>
      <p:ext uri="{BB962C8B-B14F-4D97-AF65-F5344CB8AC3E}">
        <p14:creationId xmlns:p14="http://schemas.microsoft.com/office/powerpoint/2010/main" val="295165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фер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74" y="996462"/>
            <a:ext cx="3998554" cy="3739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9724" y="368271"/>
            <a:ext cx="7895572" cy="21745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96428" y="2311655"/>
            <a:ext cx="7895572" cy="3391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</a:pPr>
            <a:r>
              <a:rPr lang="ru-RU" alt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Шаг 5: “</a:t>
            </a:r>
            <a:r>
              <a:rPr lang="en-US" alt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Forward - Back</a:t>
            </a:r>
            <a:r>
              <a:rPr lang="ru-RU" alt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!" — выстраивание временной последовательности</a:t>
            </a: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. </a:t>
            </a: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</a:pP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Выбираем одного из героев и представляем по шагам, что он делал раньше, до появления на картинке, что будет делать потом. </a:t>
            </a: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</a:pP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При необходимости большие шаги дробим на мелкие. </a:t>
            </a: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</a:pP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Находим причинно-следственные </a:t>
            </a:r>
            <a:r>
              <a:rPr lang="ru-RU" alt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свя</a:t>
            </a:r>
            <a:r>
              <a:rPr lang="ru-RU" alt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зи</a:t>
            </a:r>
          </a:p>
        </p:txBody>
      </p:sp>
    </p:spTree>
    <p:extLst>
      <p:ext uri="{BB962C8B-B14F-4D97-AF65-F5344CB8AC3E}">
        <p14:creationId xmlns:p14="http://schemas.microsoft.com/office/powerpoint/2010/main" val="258504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фер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2" y="1090246"/>
            <a:ext cx="4179197" cy="3716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63858" y="915677"/>
            <a:ext cx="6096000" cy="44504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</a:pP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Шаг 6: “</a:t>
            </a:r>
            <a:r>
              <a:rPr lang="en-US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Express yourself</a:t>
            </a: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!" — Переход на разные точки зрения. </a:t>
            </a:r>
          </a:p>
          <a:p>
            <a:pPr marL="342900" lvl="0" indent="-34290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</a:pP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Определяем состояние одного из героев.</a:t>
            </a:r>
          </a:p>
          <a:p>
            <a:pPr marL="342900" lvl="0" indent="-34290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</a:pP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Входим в его состояние и описываем окружение или события с точки зрения этого героя. </a:t>
            </a:r>
          </a:p>
          <a:p>
            <a:pPr marL="342900" lvl="0" indent="-34290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</a:pP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Затем находим другого героя, в ином состоянии, или берем того же героя в другое время, в другом состоянии. </a:t>
            </a:r>
          </a:p>
          <a:p>
            <a:pPr marL="342900" lvl="0" indent="-34290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</a:pP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Описываем все с новой точки зрения.</a:t>
            </a:r>
          </a:p>
          <a:p>
            <a:pPr marL="342900" lvl="0" indent="-34290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</a:pP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Включаем описания с разных точек зрения в рассказ</a:t>
            </a:r>
          </a:p>
        </p:txBody>
      </p:sp>
    </p:spTree>
    <p:extLst>
      <p:ext uri="{BB962C8B-B14F-4D97-AF65-F5344CB8AC3E}">
        <p14:creationId xmlns:p14="http://schemas.microsoft.com/office/powerpoint/2010/main" val="421578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4393" y="128274"/>
            <a:ext cx="8534400" cy="1507067"/>
          </a:xfrm>
        </p:spPr>
        <p:txBody>
          <a:bodyPr/>
          <a:lstStyle/>
          <a:p>
            <a:pPr indent="269875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Экспертиза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6738" y="951978"/>
            <a:ext cx="10326166" cy="5414316"/>
          </a:xfrm>
        </p:spPr>
        <p:txBody>
          <a:bodyPr>
            <a:norm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аналогичная замена или копирование. Например, сохранив сюжет, внести изменения в описания, диалоги героев.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Гомологичная замена: замена одного или нескольких элементов на элементы, отличающиеся по  строению, но выполняющие такие же функции. Например, изменение внешнего вида героя, жилища и т.д.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Элементная новизна: создание нового элемента, но при этом сам сюжет остается без изменений. Например, создание нового акта действия в произведении.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Системная новизна: создание нового сюжета из известных или с добавлением новых героев.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Пионерская новизна: создание нового произведения в новом направлении, т.е. фантазирование.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50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3977" y="0"/>
            <a:ext cx="8534400" cy="1020955"/>
          </a:xfrm>
        </p:spPr>
        <p:txBody>
          <a:bodyPr/>
          <a:lstStyle/>
          <a:p>
            <a:r>
              <a:rPr lang="ru-RU" b="1" dirty="0" smtClean="0">
                <a:latin typeface="Arial Black" panose="020B0A04020102020204" pitchFamily="34" charset="0"/>
              </a:rPr>
              <a:t>Морфологическая таблица</a:t>
            </a:r>
            <a:endParaRPr lang="ru-RU" b="1" dirty="0">
              <a:latin typeface="Arial Black" panose="020B0A040201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4732033"/>
              </p:ext>
            </p:extLst>
          </p:nvPr>
        </p:nvGraphicFramePr>
        <p:xfrm>
          <a:off x="1596771" y="1020955"/>
          <a:ext cx="8534400" cy="21305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6800"/>
                <a:gridCol w="1066800"/>
                <a:gridCol w="1066800"/>
                <a:gridCol w="1066800"/>
                <a:gridCol w="1066800"/>
                <a:gridCol w="1066800"/>
                <a:gridCol w="1066800"/>
                <a:gridCol w="10668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The turnip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Grandfather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Grandmother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Granddaughter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The cat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The dog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The mouse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7226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Big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8831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Little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335755"/>
              </p:ext>
            </p:extLst>
          </p:nvPr>
        </p:nvGraphicFramePr>
        <p:xfrm>
          <a:off x="1569283" y="3634236"/>
          <a:ext cx="8534400" cy="28105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6800"/>
                <a:gridCol w="1066800"/>
                <a:gridCol w="1066800"/>
                <a:gridCol w="1066800"/>
                <a:gridCol w="1066800"/>
                <a:gridCol w="1066800"/>
                <a:gridCol w="1066800"/>
                <a:gridCol w="10668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Nationality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The turnip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Grandfather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Grandmother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Granddaughter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The dog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The cat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The mouse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Russian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English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Irish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French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Greek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6405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Spanish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569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8404" y="0"/>
            <a:ext cx="8534400" cy="1507067"/>
          </a:xfrm>
        </p:spPr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Системный оператор</a:t>
            </a:r>
            <a:endParaRPr lang="ru-RU" dirty="0">
              <a:latin typeface="Arial Black" panose="020B0A040201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4285979"/>
              </p:ext>
            </p:extLst>
          </p:nvPr>
        </p:nvGraphicFramePr>
        <p:xfrm>
          <a:off x="1147676" y="1391573"/>
          <a:ext cx="8559995" cy="45093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6800"/>
                <a:gridCol w="1066800"/>
                <a:gridCol w="1066800"/>
                <a:gridCol w="1066800"/>
                <a:gridCol w="1066800"/>
                <a:gridCol w="1066800"/>
                <a:gridCol w="1066800"/>
                <a:gridCol w="109239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The turnip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Grandfather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Grandmother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Granddaughter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The dog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The cat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The mouse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5899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Sleep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5876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Cook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7515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Dance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5579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Play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705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Wash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  <a:tr h="791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Eat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60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212943"/>
            <a:ext cx="8534400" cy="776614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метод </a:t>
            </a:r>
            <a:r>
              <a:rPr lang="ru-RU" dirty="0">
                <a:latin typeface="Arial Black" panose="020B0A04020102020204" pitchFamily="34" charset="0"/>
              </a:rPr>
              <a:t>каталога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102290"/>
            <a:ext cx="11027624" cy="5336087"/>
          </a:xfrm>
        </p:spPr>
        <p:txBody>
          <a:bodyPr>
            <a:noAutofit/>
          </a:bodyPr>
          <a:lstStyle/>
          <a:p>
            <a:pPr marL="0" indent="0">
              <a:spcAft>
                <a:spcPts val="0"/>
              </a:spcAft>
              <a:buNone/>
              <a:tabLst>
                <a:tab pos="1876425" algn="l"/>
              </a:tabLst>
            </a:pPr>
            <a:endParaRPr lang="ru-RU" sz="32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  <a:tabLst>
                <a:tab pos="1876425" algn="l"/>
              </a:tabLst>
            </a:pP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научить ребёнка связывать в единую сюжетную линию случайно выбранные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объекты</a:t>
            </a:r>
          </a:p>
          <a:p>
            <a:pPr marL="0" indent="0">
              <a:spcAft>
                <a:spcPts val="0"/>
              </a:spcAft>
              <a:buNone/>
              <a:tabLst>
                <a:tab pos="1876425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Небольшой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группе детей предлагается сочинить сказку с помощью какой-либо незнакомой книги.  Учитель задаёт вопрос детям, ответ на который ребёнок «находит», указав слово на открытой странице выбранного текста. Ответы постепенно собираются в единую сюжетную линию. Когда сказка составлена, дети придумывают название и пересказывают её.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1252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9677" y="133843"/>
            <a:ext cx="8534400" cy="1507067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КРУГИ на ВОДЕ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640910"/>
            <a:ext cx="10977520" cy="49477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 I R D S </a:t>
            </a:r>
            <a:b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 N</a:t>
            </a:r>
            <a:b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ROOF</a:t>
            </a:r>
            <a:b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DOOR</a:t>
            </a:r>
            <a:b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HEDGE</a:t>
            </a:r>
            <a:b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OPEN</a:t>
            </a:r>
            <a:b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UPSTAIRS</a:t>
            </a:r>
            <a:b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STAIR</a:t>
            </a:r>
            <a:b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EAGLE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25544" y="1817422"/>
            <a:ext cx="72111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 like April, because the birds come back and every day they sit on the roof of my house. They fly into the door of the attic. I see a hedge at a distance. The door is open. I go upstairs. My stair is high. And in the sky I see an eagle. It appears suddenly. I enjoy watching the birds flying in the sky and thinking that it’s beautiful indeed. We must save and preserve the world in which we live.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97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7751" y="0"/>
            <a:ext cx="8534400" cy="1507067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Двухчастный дневник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198189"/>
              </p:ext>
            </p:extLst>
          </p:nvPr>
        </p:nvGraphicFramePr>
        <p:xfrm>
          <a:off x="606747" y="1892042"/>
          <a:ext cx="9590050" cy="1351163"/>
        </p:xfrm>
        <a:graphic>
          <a:graphicData uri="http://schemas.openxmlformats.org/drawingml/2006/table">
            <a:tbl>
              <a:tblPr/>
              <a:tblGrid>
                <a:gridCol w="4795025"/>
                <a:gridCol w="4795025"/>
              </a:tblGrid>
              <a:tr h="535257"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Цитата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Комментарии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815906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 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 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31562"/>
              </p:ext>
            </p:extLst>
          </p:nvPr>
        </p:nvGraphicFramePr>
        <p:xfrm>
          <a:off x="676406" y="3915101"/>
          <a:ext cx="9394520" cy="1478118"/>
        </p:xfrm>
        <a:graphic>
          <a:graphicData uri="http://schemas.openxmlformats.org/drawingml/2006/table">
            <a:tbl>
              <a:tblPr/>
              <a:tblGrid>
                <a:gridCol w="1529428"/>
                <a:gridCol w="4732960"/>
                <a:gridCol w="3132132"/>
              </a:tblGrid>
              <a:tr h="985411"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Цитата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Комментарии. Почему эта цитата привлекла ваше внимание?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 к учителю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492707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808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576" y="178378"/>
            <a:ext cx="8534400" cy="1507067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Arial Black" panose="020B0A04020102020204" pitchFamily="34" charset="0"/>
                <a:ea typeface="Times New Roman" panose="02020603050405020304" pitchFamily="18" charset="0"/>
              </a:rPr>
              <a:t>шестиугольный метод </a:t>
            </a:r>
            <a:r>
              <a:rPr lang="ru-RU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обучения</a:t>
            </a:r>
            <a:r>
              <a:rPr lang="ru-RU" dirty="0">
                <a:latin typeface="Arial Black" panose="020B0A04020102020204" pitchFamily="34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Arial Black" panose="020B0A04020102020204" pitchFamily="34" charset="0"/>
                <a:ea typeface="Times New Roman" panose="02020603050405020304" pitchFamily="18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575148"/>
            <a:ext cx="8918532" cy="4988490"/>
          </a:xfrm>
        </p:spPr>
        <p:txBody>
          <a:bodyPr>
            <a:no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Почему шестиугольники?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Форма шестиугольных карточек позволяет ученикам проявить творческий подход в организации своей познавательной деятельности.</a:t>
            </a: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Каждая из шестиугольных карточек — это некоторым образом формализованные знания по определённому аспекту. Каждый из шестиугольников соединяется с другим, благодаря определённым понятийным или событийным связям.</a:t>
            </a: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дать ученикам время для углубленного изучения текста, для погружения в учебную проблему.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 есть цель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«шестиугольного обучения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028" y="84550"/>
            <a:ext cx="4009706" cy="32974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508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99506"/>
            <a:ext cx="8534400" cy="1313410"/>
          </a:xfrm>
        </p:spPr>
        <p:txBody>
          <a:bodyPr/>
          <a:lstStyle/>
          <a:p>
            <a:r>
              <a:rPr lang="ru-RU" sz="4000" b="1" kern="0" cap="none" dirty="0">
                <a:ln>
                  <a:noFill/>
                </a:ln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Главные приоритеты продуктивного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0589" y="1512917"/>
            <a:ext cx="10571221" cy="4882958"/>
          </a:xfrm>
        </p:spPr>
        <p:txBody>
          <a:bodyPr/>
          <a:lstStyle/>
          <a:p>
            <a:pPr marL="342900" lvl="0" indent="-342900" defTabSz="914400" fontAlgn="base"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sz="2800" b="1" kern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Потребности;</a:t>
            </a:r>
          </a:p>
          <a:p>
            <a:pPr marL="342900" lvl="0" indent="-342900" defTabSz="914400" fontAlgn="base"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sz="2800" b="1" kern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Результат;</a:t>
            </a:r>
          </a:p>
          <a:p>
            <a:pPr marL="342900" lvl="0" indent="-342900" defTabSz="914400" fontAlgn="base"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sz="2800" b="1" kern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Организация;</a:t>
            </a:r>
          </a:p>
          <a:p>
            <a:pPr marL="342900" lvl="0" indent="-342900" defTabSz="914400" fontAlgn="base"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sz="2800" b="1" kern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Опыт, оригинальность;</a:t>
            </a:r>
          </a:p>
          <a:p>
            <a:pPr marL="342900" lvl="0" indent="-342900" defTabSz="914400" fontAlgn="base"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sz="2800" b="1" kern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Умения, успех, универсальность;</a:t>
            </a:r>
          </a:p>
          <a:p>
            <a:pPr marL="342900" lvl="0" indent="-342900" defTabSz="914400" fontAlgn="base"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sz="2800" b="1" kern="0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Коммуникативность</a:t>
            </a:r>
            <a:r>
              <a:rPr lang="ru-RU" sz="2800" b="1" kern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, компетентность;</a:t>
            </a:r>
          </a:p>
          <a:p>
            <a:pPr marL="342900" lvl="0" indent="-342900" defTabSz="914400" fontAlgn="base"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Char char="n"/>
              <a:defRPr/>
            </a:pPr>
            <a:r>
              <a:rPr lang="ru-RU" sz="2800" b="1" kern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Творчество…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12" descr="творчеств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996" y="1706496"/>
            <a:ext cx="3733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692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6650" y="1"/>
            <a:ext cx="8534400" cy="864296"/>
          </a:xfrm>
        </p:spPr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Варианты использования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61373"/>
            <a:ext cx="8534400" cy="487575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1.Вы можете вписать учебный материал в шестиугольники, разрезать их, и предложить ученикам собрать мозаику.</a:t>
            </a:r>
          </a:p>
          <a:p>
            <a:r>
              <a:rPr lang="ru-RU" b="1" dirty="0">
                <a:solidFill>
                  <a:srgbClr val="FF0000"/>
                </a:solidFill>
              </a:rPr>
              <a:t>Вы можете оставить шестиугольники пустыми для заполнения, чтобы ученики могли выразить своё мнение по заданной проблеме.</a:t>
            </a:r>
          </a:p>
          <a:p>
            <a:r>
              <a:rPr lang="ru-RU" b="1" dirty="0">
                <a:solidFill>
                  <a:srgbClr val="FF0000"/>
                </a:solidFill>
              </a:rPr>
              <a:t>Каждая из групп заполняет свои шестиугольники. Затем группы обмениваются и стараются собрать мозаику своих товарищей.</a:t>
            </a: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Маркированные шестиугольники. </a:t>
            </a: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В данном случае цвет определяет определённую квалификацию. То есть учебный материа</a:t>
            </a: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л распределяется по видовым признакам.</a:t>
            </a:r>
          </a:p>
          <a:p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 descr="tuckhexagons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68" y="3732755"/>
            <a:ext cx="4452736" cy="28120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233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253" y="430721"/>
            <a:ext cx="8534400" cy="1507067"/>
          </a:xfrm>
        </p:spPr>
        <p:txBody>
          <a:bodyPr/>
          <a:lstStyle/>
          <a:p>
            <a:r>
              <a:rPr lang="ru-RU" altLang="ru-RU" sz="4400" cap="none" dirty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Изобретение идеальной книги: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6764" y="1840450"/>
            <a:ext cx="8534400" cy="3983469"/>
          </a:xfrm>
        </p:spPr>
        <p:txBody>
          <a:bodyPr>
            <a:normAutofit/>
          </a:bodyPr>
          <a:lstStyle/>
          <a:p>
            <a:pPr marL="342900" lvl="0" indent="-342900" defTabSz="914400" fontAlgn="base">
              <a:lnSpc>
                <a:spcPct val="80000"/>
              </a:lnSpc>
              <a:spcAft>
                <a:spcPct val="0"/>
              </a:spcAft>
              <a:buClr>
                <a:srgbClr val="DDD800"/>
              </a:buClr>
              <a:buSzPct val="65000"/>
              <a:buNone/>
              <a:defRPr/>
            </a:pP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Найти противоречия:</a:t>
            </a:r>
          </a:p>
          <a:p>
            <a:pPr marL="342900" lvl="0" indent="-342900" defTabSz="914400" fontAlgn="base">
              <a:lnSpc>
                <a:spcPct val="80000"/>
              </a:lnSpc>
              <a:spcAft>
                <a:spcPct val="0"/>
              </a:spcAft>
              <a:buClr>
                <a:srgbClr val="DDD800"/>
              </a:buClr>
              <a:buSzPct val="65000"/>
              <a:buFont typeface="Wingdings" panose="05000000000000000000" pitchFamily="2" charset="2"/>
              <a:buChar char="n"/>
              <a:defRPr/>
            </a:pP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Если книга рукописная, то:</a:t>
            </a:r>
          </a:p>
          <a:p>
            <a:pPr marL="342900" lvl="0" indent="-342900" defTabSz="914400" fontAlgn="base">
              <a:lnSpc>
                <a:spcPct val="80000"/>
              </a:lnSpc>
              <a:spcAft>
                <a:spcPct val="0"/>
              </a:spcAft>
              <a:buClr>
                <a:srgbClr val="DDD800"/>
              </a:buClr>
              <a:buSzPct val="65000"/>
              <a:buNone/>
              <a:defRPr/>
            </a:pP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	+ произведение искусства</a:t>
            </a:r>
          </a:p>
          <a:p>
            <a:pPr marL="342900" lvl="0" indent="-342900" defTabSz="914400" fontAlgn="base">
              <a:lnSpc>
                <a:spcPct val="80000"/>
              </a:lnSpc>
              <a:spcAft>
                <a:spcPct val="0"/>
              </a:spcAft>
              <a:buClr>
                <a:srgbClr val="DDD800"/>
              </a:buClr>
              <a:buSzPct val="65000"/>
              <a:buNone/>
              <a:defRPr/>
            </a:pP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	- дорогая,</a:t>
            </a:r>
          </a:p>
          <a:p>
            <a:pPr marL="342900" lvl="0" indent="-342900" defTabSz="914400" fontAlgn="base">
              <a:lnSpc>
                <a:spcPct val="80000"/>
              </a:lnSpc>
              <a:spcAft>
                <a:spcPct val="0"/>
              </a:spcAft>
              <a:buClr>
                <a:srgbClr val="DDD800"/>
              </a:buClr>
              <a:buSzPct val="65000"/>
              <a:buFont typeface="Wingdings" panose="05000000000000000000" pitchFamily="2" charset="2"/>
              <a:buChar char="n"/>
              <a:defRPr/>
            </a:pP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Если страницы глянцевые, то:</a:t>
            </a:r>
          </a:p>
          <a:p>
            <a:pPr marL="342900" lvl="0" indent="-342900" defTabSz="914400" fontAlgn="base">
              <a:lnSpc>
                <a:spcPct val="80000"/>
              </a:lnSpc>
              <a:spcAft>
                <a:spcPct val="0"/>
              </a:spcAft>
              <a:buClr>
                <a:srgbClr val="DDD800"/>
              </a:buClr>
              <a:buSzPct val="65000"/>
              <a:buNone/>
              <a:defRPr/>
            </a:pP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	+ …</a:t>
            </a:r>
          </a:p>
          <a:p>
            <a:pPr marL="342900" lvl="0" indent="-342900" defTabSz="914400" fontAlgn="base">
              <a:lnSpc>
                <a:spcPct val="80000"/>
              </a:lnSpc>
              <a:spcAft>
                <a:spcPct val="0"/>
              </a:spcAft>
              <a:buClr>
                <a:srgbClr val="DDD800"/>
              </a:buClr>
              <a:buSzPct val="65000"/>
              <a:buNone/>
              <a:defRPr/>
            </a:pP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	-  …</a:t>
            </a:r>
          </a:p>
          <a:p>
            <a:pPr marL="342900" lvl="0" indent="-342900" defTabSz="914400" fontAlgn="base">
              <a:lnSpc>
                <a:spcPct val="80000"/>
              </a:lnSpc>
              <a:spcAft>
                <a:spcPct val="0"/>
              </a:spcAft>
              <a:buClr>
                <a:srgbClr val="DDD800"/>
              </a:buClr>
              <a:buSzPct val="65000"/>
              <a:buNone/>
              <a:defRPr/>
            </a:pP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И  т. д.</a:t>
            </a:r>
          </a:p>
          <a:p>
            <a:pPr marL="342900" lvl="0" indent="-342900" defTabSz="914400" fontAlgn="base">
              <a:lnSpc>
                <a:spcPct val="80000"/>
              </a:lnSpc>
              <a:spcAft>
                <a:spcPct val="0"/>
              </a:spcAft>
              <a:buClr>
                <a:srgbClr val="DDD800"/>
              </a:buClr>
              <a:buSzPct val="65000"/>
              <a:buNone/>
              <a:defRPr/>
            </a:pPr>
            <a:r>
              <a:rPr lang="ru-RU" alt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Вывод: идеальная книга должна быть…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844" y="129873"/>
            <a:ext cx="8608298" cy="1127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6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498926"/>
            <a:ext cx="8534400" cy="1240077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Таблица РАФТ (Роль, аудитория, форма, тема)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1482582"/>
              </p:ext>
            </p:extLst>
          </p:nvPr>
        </p:nvGraphicFramePr>
        <p:xfrm>
          <a:off x="771894" y="1949674"/>
          <a:ext cx="9775021" cy="35492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61009"/>
                <a:gridCol w="2383075"/>
                <a:gridCol w="2118289"/>
                <a:gridCol w="2912648"/>
              </a:tblGrid>
              <a:tr h="6889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anose="020B0A04020102020204" pitchFamily="34" charset="0"/>
                        </a:rPr>
                        <a:t>Роль </a:t>
                      </a:r>
                      <a:endParaRPr lang="ru-RU" sz="20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anose="020B0A04020102020204" pitchFamily="34" charset="0"/>
                        </a:rPr>
                        <a:t>Аудитория </a:t>
                      </a:r>
                      <a:endParaRPr lang="ru-RU" sz="20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anose="020B0A04020102020204" pitchFamily="34" charset="0"/>
                        </a:rPr>
                        <a:t>Форма </a:t>
                      </a:r>
                      <a:endParaRPr lang="ru-RU" sz="20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anose="020B0A04020102020204" pitchFamily="34" charset="0"/>
                        </a:rPr>
                        <a:t>Тема </a:t>
                      </a:r>
                      <a:endParaRPr lang="ru-RU" sz="20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860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 Black" panose="020B0A04020102020204" pitchFamily="34" charset="0"/>
                        </a:rPr>
                        <a:t>Кто может написать данную тему? (выявление социальных групп) </a:t>
                      </a:r>
                      <a:endParaRPr lang="ru-RU" sz="200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anose="020B0A04020102020204" pitchFamily="34" charset="0"/>
                        </a:rPr>
                        <a:t>Для кого может быть написан текст? (предполагаемая аудитория)  </a:t>
                      </a:r>
                      <a:endParaRPr lang="ru-RU" sz="20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anose="020B0A04020102020204" pitchFamily="34" charset="0"/>
                        </a:rPr>
                        <a:t>В какой форме может быть написан текст (выбор жанра) </a:t>
                      </a:r>
                      <a:endParaRPr lang="ru-RU" sz="20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anose="020B0A04020102020204" pitchFamily="34" charset="0"/>
                        </a:rPr>
                        <a:t>О чем будет тот или иной текст? Какие идеи постарается донести автор? (определение тематики) </a:t>
                      </a:r>
                      <a:endParaRPr lang="ru-RU" sz="20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998406" y="523196"/>
            <a:ext cx="10685939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 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РАФТ развивает: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способность рассматривать тему с разных точек зрения;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2481" y="0"/>
            <a:ext cx="46385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Arial Black" panose="020B0A04020102020204" pitchFamily="34" charset="0"/>
                <a:ea typeface="Times New Roman" panose="02020603050405020304" pitchFamily="18" charset="0"/>
              </a:rPr>
              <a:t>RAFT-технология</a:t>
            </a:r>
            <a:endParaRPr lang="ru-RU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30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856" y="1"/>
            <a:ext cx="8534400" cy="776614"/>
          </a:xfrm>
        </p:spPr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Алгоритм работы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786" y="676404"/>
            <a:ext cx="11813610" cy="5949863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Роль - директор, завуч, учитель, родитель, ученик 10 класса, выпускник, ученик 1 класса, почетный гость, колокольчик (звонок), плакат на стене, уборщица, бантик на голове девочки и т.д.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  Аудитория - подруга, муж, товарищ по даче, жена, начальник УНО, случайный попутчик, какие-либо канцелярские принадлежности и т.п.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  Форма - эссе, монолог из спектакля, письмо, рассказ, фельетон, страдания, частушки, докладная записка, заявление и т.д.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  Тема - Праздник последнего звонка в моей школе. 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Ход работы: 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   1. Выбор темы, роли, аудитории, формы. 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   2. Обсуждение в группе, в паре выбранных параметров. 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Задача - услышать советы, предложения, которые помогут перевоплотиться, нащупать сюжетную линию будущего текста. Какие факты, детали могли бы заинтересовать выбранного героя на празднике последнего звонка, о чем бы он непременно захотел бы рассказать и как. 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   3. Письмо. 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 течение отведенного времени создается текст, соответствующий выбранным параметрам. 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   4. Правка.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Когда текст записан, а отведенное время закончено, можно помочь друг другу совершенствовать написанное. Автор может работать и самостоятельно, если в тексте содержится что-либо сокровенное. 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   5. Читка в читательском кресле. 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   6. Работа в группах.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Ознакомившись с текстами друг друга, необходимо выделить основные суммарные моменты. Это одна из форм мониторинга. Можно обсудить эти суммарные моменты текстов , разницу в изложении одних и тех же фактов. Поговорить о неоднозначности всего происходящего. 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 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7 Представление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40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3768" y="187890"/>
            <a:ext cx="8534400" cy="1211894"/>
          </a:xfrm>
        </p:spPr>
        <p:txBody>
          <a:bodyPr/>
          <a:lstStyle/>
          <a:p>
            <a:r>
              <a:rPr lang="ru-RU" b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RAFT-технология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399784"/>
            <a:ext cx="8534400" cy="4650287"/>
          </a:xfrm>
        </p:spPr>
        <p:txBody>
          <a:bodyPr>
            <a:normAutofit fontScale="55000" lnSpcReduction="20000"/>
          </a:bodyPr>
          <a:lstStyle/>
          <a:p>
            <a:pPr>
              <a:spcAft>
                <a:spcPts val="0"/>
              </a:spcAft>
            </a:pP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Данная стратегия формирует ряд умений и навыков учащихся:</a:t>
            </a:r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/>
            </a:r>
            <a:br>
              <a:rPr lang="ru-RU" sz="44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</a:br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   - готовность к импровизации; </a:t>
            </a:r>
            <a:br>
              <a:rPr lang="ru-RU" sz="44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</a:br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   - свободное взаимодействие ( общение на том языке, на котором думает собеседник);</a:t>
            </a:r>
            <a:br>
              <a:rPr lang="ru-RU" sz="44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</a:br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   - анализ своих поступков и происходящих событий, осознание своего отношения к миру;</a:t>
            </a:r>
            <a:br>
              <a:rPr lang="ru-RU" sz="44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</a:br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   - формирует понимание специфики жанра, учит разбираться в художественных </a:t>
            </a: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средствах</a:t>
            </a:r>
            <a:endParaRPr lang="ru-RU" sz="4400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</a:t>
            </a:r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форма 3-го лица помогает снять страх перед самостоятельным высказыванием. </a:t>
            </a:r>
            <a:r>
              <a:rPr lang="ru-RU" sz="4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</a:br>
            <a:endParaRPr lang="ru-RU" sz="44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76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426374" cy="36152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Спасибо за внимание!</a:t>
            </a:r>
            <a:endParaRPr lang="ru-RU" sz="4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4" descr="презентация школ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238" y="3657600"/>
            <a:ext cx="8057071" cy="242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136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638829"/>
            <a:ext cx="8534400" cy="100208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Продуктивное умение</a:t>
            </a:r>
            <a:br>
              <a:rPr lang="ru-RU" dirty="0">
                <a:latin typeface="Arial Black" panose="020B0A04020102020204" pitchFamily="34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377863"/>
            <a:ext cx="8534400" cy="4609578"/>
          </a:xfrm>
        </p:spPr>
        <p:txBody>
          <a:bodyPr/>
          <a:lstStyle/>
          <a:p>
            <a:pPr marL="273050" lvl="0" indent="-273050" defTabSz="914400" fontAlgn="base">
              <a:spcBef>
                <a:spcPts val="600"/>
              </a:spcBef>
              <a:spcAft>
                <a:spcPct val="0"/>
              </a:spcAft>
              <a:buClr>
                <a:srgbClr val="7FD13B"/>
              </a:buClr>
              <a:buSzPct val="70000"/>
              <a:buNone/>
            </a:pPr>
            <a:endParaRPr lang="ru-RU" altLang="ru-RU" sz="2400" dirty="0">
              <a:solidFill>
                <a:prstClr val="black"/>
              </a:solidFill>
              <a:latin typeface="Century Schoolbook"/>
            </a:endParaRPr>
          </a:p>
          <a:p>
            <a:pPr marL="273050" lvl="0" indent="-273050" defTabSz="914400" fontAlgn="base">
              <a:spcBef>
                <a:spcPts val="600"/>
              </a:spcBef>
              <a:spcAft>
                <a:spcPct val="0"/>
              </a:spcAft>
              <a:buClr>
                <a:srgbClr val="7FD13B"/>
              </a:buClr>
              <a:buSzPct val="70000"/>
              <a:buFont typeface="Wingdings" panose="05000000000000000000" pitchFamily="2" charset="2"/>
              <a:buChar char=""/>
            </a:pPr>
            <a:r>
              <a:rPr lang="en-US" altLang="ru-RU" sz="24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Product-oriented writing (</a:t>
            </a:r>
            <a:r>
              <a:rPr lang="ru-RU" altLang="ru-RU" sz="24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обучение письму, направленное на создание собственного текста)</a:t>
            </a:r>
          </a:p>
          <a:p>
            <a:pPr marL="273050" lvl="0" indent="-273050" defTabSz="914400" fontAlgn="base">
              <a:spcBef>
                <a:spcPts val="600"/>
              </a:spcBef>
              <a:spcAft>
                <a:spcPct val="0"/>
              </a:spcAft>
              <a:buClr>
                <a:srgbClr val="7FD13B"/>
              </a:buClr>
              <a:buSzPct val="70000"/>
              <a:buFont typeface="Wingdings" panose="05000000000000000000" pitchFamily="2" charset="2"/>
              <a:buChar char=""/>
            </a:pPr>
            <a:endParaRPr lang="ru-RU" altLang="ru-RU" sz="2400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273050" lvl="0" indent="-273050" defTabSz="914400" fontAlgn="base">
              <a:spcBef>
                <a:spcPts val="600"/>
              </a:spcBef>
              <a:spcAft>
                <a:spcPct val="0"/>
              </a:spcAft>
              <a:buClr>
                <a:srgbClr val="7FD13B"/>
              </a:buClr>
              <a:buSzPct val="70000"/>
              <a:buFont typeface="Wingdings" panose="05000000000000000000" pitchFamily="2" charset="2"/>
              <a:buChar char=""/>
            </a:pPr>
            <a:r>
              <a:rPr lang="en-US" altLang="ru-RU" sz="24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Process-oriented writing (</a:t>
            </a:r>
            <a:r>
              <a:rPr lang="ru-RU" altLang="ru-RU" sz="24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обучение письму, направленное на овладение процессом создания текста)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957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232757"/>
            <a:ext cx="8534400" cy="1230284"/>
          </a:xfrm>
        </p:spPr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Алгоритм определения мыслительных навыков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463041"/>
            <a:ext cx="8534400" cy="522039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b="1" i="1" u="sng" dirty="0">
                <a:solidFill>
                  <a:schemeClr val="accent2"/>
                </a:solidFill>
              </a:rPr>
              <a:t>Анализ</a:t>
            </a:r>
            <a:r>
              <a:rPr lang="ru-RU" altLang="ru-RU" b="1" dirty="0"/>
              <a:t> (Выбери из списка слов те, которые относятся к… Выбери из списка героев тех, которые… Подчеркни в предложениях только слова с…).</a:t>
            </a:r>
            <a:endParaRPr lang="ru-RU" altLang="ru-RU" b="1" i="1" dirty="0"/>
          </a:p>
          <a:p>
            <a:pPr>
              <a:lnSpc>
                <a:spcPct val="90000"/>
              </a:lnSpc>
            </a:pPr>
            <a:r>
              <a:rPr lang="ru-RU" altLang="ru-RU" b="1" i="1" u="sng" dirty="0">
                <a:solidFill>
                  <a:schemeClr val="accent2"/>
                </a:solidFill>
              </a:rPr>
              <a:t>Синтез</a:t>
            </a:r>
            <a:r>
              <a:rPr lang="ru-RU" altLang="ru-RU" b="1" dirty="0"/>
              <a:t> (Назови одним словом… Какому процессу (или объекту) соответствуют эти характеристики… К каким частям речи относятся эти группы слов…).</a:t>
            </a:r>
            <a:endParaRPr lang="ru-RU" altLang="ru-RU" b="1" i="1" dirty="0"/>
          </a:p>
          <a:p>
            <a:pPr>
              <a:lnSpc>
                <a:spcPct val="90000"/>
              </a:lnSpc>
            </a:pPr>
            <a:r>
              <a:rPr lang="ru-RU" altLang="ru-RU" b="1" i="1" u="sng" dirty="0">
                <a:solidFill>
                  <a:schemeClr val="accent2"/>
                </a:solidFill>
              </a:rPr>
              <a:t>Сравнение</a:t>
            </a:r>
            <a:r>
              <a:rPr lang="ru-RU" altLang="ru-RU" b="1" dirty="0"/>
              <a:t> (Сравни два предложения…Что общего между ними? В чем разница?).</a:t>
            </a:r>
            <a:endParaRPr lang="ru-RU" altLang="ru-RU" b="1" i="1" dirty="0"/>
          </a:p>
          <a:p>
            <a:pPr>
              <a:lnSpc>
                <a:spcPct val="90000"/>
              </a:lnSpc>
            </a:pPr>
            <a:r>
              <a:rPr lang="ru-RU" altLang="ru-RU" b="1" i="1" u="sng" dirty="0">
                <a:solidFill>
                  <a:schemeClr val="accent2"/>
                </a:solidFill>
              </a:rPr>
              <a:t>Установление причинно-следственных связей</a:t>
            </a:r>
            <a:r>
              <a:rPr lang="ru-RU" altLang="ru-RU" b="1" dirty="0"/>
              <a:t> (Расположи в логической последовательности… Продолжи ряд слов… Вставь недостающее слово…).</a:t>
            </a:r>
            <a:endParaRPr lang="ru-RU" altLang="ru-RU" b="1" i="1" dirty="0"/>
          </a:p>
          <a:p>
            <a:pPr>
              <a:lnSpc>
                <a:spcPct val="90000"/>
              </a:lnSpc>
            </a:pPr>
            <a:r>
              <a:rPr lang="ru-RU" altLang="ru-RU" b="1" i="1" u="sng" dirty="0">
                <a:solidFill>
                  <a:schemeClr val="accent2"/>
                </a:solidFill>
              </a:rPr>
              <a:t>Вывод </a:t>
            </a:r>
            <a:r>
              <a:rPr lang="ru-RU" altLang="ru-RU" b="1" dirty="0"/>
              <a:t>(Сделай вывод на основании предложенных текстов…).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62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8299" y="266061"/>
            <a:ext cx="8534400" cy="1507067"/>
          </a:xfrm>
        </p:spPr>
        <p:txBody>
          <a:bodyPr/>
          <a:lstStyle/>
          <a:p>
            <a:r>
              <a:rPr lang="ru-RU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ТРИЗ -</a:t>
            </a:r>
            <a:r>
              <a:rPr lang="ru-RU" dirty="0" smtClean="0">
                <a:solidFill>
                  <a:prstClr val="white"/>
                </a:solidFill>
              </a:rPr>
              <a:t>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дает детям?</a:t>
            </a:r>
            <a:b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634" y="1302707"/>
            <a:ext cx="8534400" cy="5085567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помогает находить варианты решения проблемного вопроса, генерировать оригинальные дизайнерские идеи, сюжеты сказок…; </a:t>
            </a:r>
          </a:p>
          <a:p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регулярная тренировка творческого мышления (если ребёнок не сам решает, то от товарищей набирает большой объём вариантов решений);</a:t>
            </a:r>
          </a:p>
          <a:p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 на изобретательских задачах из разных областей человеческой деятельности и вырабатывается та самая способность применять знания в реальных ситуациях</a:t>
            </a:r>
          </a:p>
        </p:txBody>
      </p:sp>
    </p:spTree>
    <p:extLst>
      <p:ext uri="{BB962C8B-B14F-4D97-AF65-F5344CB8AC3E}">
        <p14:creationId xmlns:p14="http://schemas.microsoft.com/office/powerpoint/2010/main" val="33776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116834" y="269869"/>
            <a:ext cx="8166100" cy="701675"/>
          </a:xfrm>
          <a:prstGeom prst="rect">
            <a:avLst/>
          </a:prstGeom>
          <a:gradFill rotWithShape="0">
            <a:gsLst>
              <a:gs pos="0">
                <a:srgbClr val="FFEBDB"/>
              </a:gs>
              <a:gs pos="100000">
                <a:srgbClr val="FFBE86"/>
              </a:gs>
            </a:gsLst>
            <a:lin ang="16200000" scaled="1"/>
          </a:gradFill>
          <a:ln w="9360">
            <a:solidFill>
              <a:srgbClr val="F69240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dirty="0">
                <a:solidFill>
                  <a:srgbClr val="C00000"/>
                </a:solidFill>
                <a:latin typeface="Times New Roman" pitchFamily="16" charset="0"/>
                <a:cs typeface="Times New Roman" pitchFamily="16" charset="0"/>
              </a:rPr>
              <a:t>Составление паспорта героя</a:t>
            </a: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3559969" y="1046088"/>
            <a:ext cx="428625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 – Лягушка</a:t>
            </a:r>
          </a:p>
          <a:p>
            <a:pPr algn="ctr" eaLnBrk="0" hangingPunct="0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Прописка – болото</a:t>
            </a:r>
          </a:p>
          <a:p>
            <a:pPr algn="ctr" eaLnBrk="0" hangingPunct="0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Внешний </a:t>
            </a: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– маленькая, зеленая, пучеглазая.</a:t>
            </a:r>
          </a:p>
          <a:p>
            <a:pPr algn="ctr" eaLnBrk="0" hangingPunct="0">
              <a:lnSpc>
                <a:spcPct val="150000"/>
              </a:lnSpc>
            </a:pP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впервые встречается – на болоте</a:t>
            </a:r>
          </a:p>
          <a:p>
            <a:pPr algn="ctr" eaLnBrk="0" hangingPunct="0">
              <a:lnSpc>
                <a:spcPct val="150000"/>
              </a:lnSpc>
            </a:pP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Личные качества – любопытная, смелая, решительная, хвастливая, изобретательная, жизнерадостная, оптимистичная.</a:t>
            </a:r>
          </a:p>
          <a:p>
            <a:pPr algn="ctr" eaLnBrk="0" hangingPunct="0">
              <a:lnSpc>
                <a:spcPct val="150000"/>
              </a:lnSpc>
            </a:pP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Заветное желание – побывать на юг</a:t>
            </a:r>
            <a:r>
              <a:rPr lang="ru-RU" alt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9462" name="Rectangle 3"/>
          <p:cNvSpPr>
            <a:spLocks noChangeArrowheads="1"/>
          </p:cNvSpPr>
          <p:nvPr/>
        </p:nvSpPr>
        <p:spPr bwMode="auto">
          <a:xfrm>
            <a:off x="3123222" y="1137011"/>
            <a:ext cx="50720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«Лягушка-путешественница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72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6096" y="438866"/>
            <a:ext cx="503855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«Если бы…»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8203" y="1208307"/>
            <a:ext cx="880579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Давайте представим сказку « Лягушка – путешественница» в виде цепочки событий. </a:t>
            </a:r>
            <a:r>
              <a:rPr lang="ru-RU" alt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бы..., то...</a:t>
            </a: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 </a:t>
            </a:r>
            <a:r>
              <a:rPr lang="ru-RU" alt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 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уткам не надо было покушать, то они не спустились бы в болото.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 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не спустились в болото, то лягушка не заинтересовалась бы, куда они летят.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лягушка не была такой любопытной, то она не высунула бы из-под коряги свою голову.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 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лягушка не была такой смелой, то она не вступила бы в разговор с утками.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лягушка не была такой толстой, то утки непременно бы её съели.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 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утки не рассказали лягушке о юге, то она не пришла бы в такой восторг, и не захотела бы туда отправиться.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 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лягушка не была хвастлива, то она долетела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 вероятно до юга.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 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лягушка не упала в болото, то она не смогла бы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столько нафантазировать про своё путешествие.</a:t>
            </a:r>
          </a:p>
        </p:txBody>
      </p:sp>
      <p:pic>
        <p:nvPicPr>
          <p:cNvPr id="4" name="Рисунок 12" descr="Урок литературы в 5 класс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9073" y="3976819"/>
            <a:ext cx="2630487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639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7534" y="1394891"/>
            <a:ext cx="437993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чтении сказки или рассказа дети карандашом или фломастером рисуют «мультик» – схематичное изображение событий, происходящих в сказке или рассказе. Таким образом, на основе обобщённого восприятия, дети могут увидеть и понять логику сюжета. Перечисляя события, изображённые в «мультике», дети усваивают план пересказа. Позднее можно предложить назвать каждый кадр одним предложением. Это уже будет план произведения.</a:t>
            </a:r>
          </a:p>
        </p:txBody>
      </p:sp>
      <p:pic>
        <p:nvPicPr>
          <p:cNvPr id="3" name="Рисунок 3" descr="Портфолио фрилансера Елена Стойко Stoyko. Рисунки и иллюстрации - Раскадровка клипа &quot;Алисины сказки&quot; часть 6. Фриланс, удаленн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902" y="1394891"/>
            <a:ext cx="47148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58324" y="276028"/>
            <a:ext cx="31475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6" charset="0"/>
                <a:cs typeface="Times New Roman" pitchFamily="16" charset="0"/>
              </a:rPr>
              <a:t>Раскадровка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9688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9556" y="777130"/>
            <a:ext cx="864295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ru-RU" sz="24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Алгоритм работы </a:t>
            </a:r>
          </a:p>
          <a:p>
            <a:pPr marL="342900" lvl="0" indent="-342900" defTabSz="914400">
              <a:defRPr/>
            </a:pPr>
            <a:r>
              <a:rPr lang="ru-RU" sz="2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1. Прочитай текст. </a:t>
            </a:r>
          </a:p>
          <a:p>
            <a:pPr marL="342900" lvl="0" indent="-342900" defTabSz="914400">
              <a:defRPr/>
            </a:pPr>
            <a:r>
              <a:rPr lang="ru-RU" sz="2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2. Раздели его на части. </a:t>
            </a:r>
          </a:p>
          <a:p>
            <a:pPr marL="342900" lvl="0" indent="-342900" defTabSz="914400">
              <a:defRPr/>
            </a:pPr>
            <a:r>
              <a:rPr lang="ru-RU" sz="2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3. Составь </a:t>
            </a:r>
            <a:r>
              <a:rPr lang="ru-RU" sz="2000" b="1" dirty="0" err="1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раскадровку</a:t>
            </a:r>
            <a:r>
              <a:rPr lang="ru-RU" sz="2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. Новый кадр рисуем тогда, когда меняется место действия, появляется герой либо резко меняется его настроение. </a:t>
            </a:r>
          </a:p>
          <a:p>
            <a:pPr marL="342900" lvl="0" indent="-342900" defTabSz="914400">
              <a:defRPr/>
            </a:pPr>
            <a:r>
              <a:rPr lang="ru-RU" sz="2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4. Обсуждаем каждый кадр: – Что делает этот герой? – Зачем он это делает? – Что получает в результате? </a:t>
            </a:r>
          </a:p>
          <a:p>
            <a:pPr marL="342900" lvl="0" indent="-342900" defTabSz="914400">
              <a:defRPr/>
            </a:pPr>
            <a:r>
              <a:rPr lang="ru-RU" sz="2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5. Составляем пословицы по модели: Кто… (характер), тот… (результат). Кто… (действие), тот… (результат). Кто… (цель), тот… (результат). </a:t>
            </a:r>
          </a:p>
          <a:p>
            <a:pPr marL="342900" lvl="0" indent="-342900" defTabSz="914400">
              <a:defRPr/>
            </a:pPr>
            <a:r>
              <a:rPr lang="ru-RU" sz="2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6. Выбираем ключевые кадры и определяем мораль: – Какие кадры для вас самые важные? – Какая пословица для вас самая важная? На одно и то же люди смотрят по-разному, поэтому мораль может быть у каждого своя. </a:t>
            </a:r>
          </a:p>
          <a:p>
            <a:pPr marL="342900" lvl="0" indent="-342900" defTabSz="914400">
              <a:defRPr/>
            </a:pPr>
            <a:r>
              <a:rPr lang="ru-RU" sz="2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7. Составляем пословицы по первому и последнему кадрам. </a:t>
            </a:r>
          </a:p>
          <a:p>
            <a:pPr marL="342900" lvl="0" indent="-342900" defTabSz="914400">
              <a:defRPr/>
            </a:pPr>
            <a:r>
              <a:rPr lang="ru-RU" sz="2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8. К каким кадрам подходит главная пословица? (Несколько вариантов.) </a:t>
            </a:r>
          </a:p>
          <a:p>
            <a:pPr marL="342900" lvl="0" indent="-342900" defTabSz="914400">
              <a:defRPr/>
            </a:pPr>
            <a:r>
              <a:rPr lang="ru-RU" sz="20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9. Подберите замену данной пословице. (Подбор знакомых пословиц.)</a:t>
            </a:r>
          </a:p>
        </p:txBody>
      </p:sp>
    </p:spTree>
    <p:extLst>
      <p:ext uri="{BB962C8B-B14F-4D97-AF65-F5344CB8AC3E}">
        <p14:creationId xmlns:p14="http://schemas.microsoft.com/office/powerpoint/2010/main" val="124412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556</TotalTime>
  <Words>1226</Words>
  <Application>Microsoft Office PowerPoint</Application>
  <PresentationFormat>Широкоэкранный</PresentationFormat>
  <Paragraphs>288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Arial</vt:lpstr>
      <vt:lpstr>Arial Black</vt:lpstr>
      <vt:lpstr>Calibri</vt:lpstr>
      <vt:lpstr>Century Gothic</vt:lpstr>
      <vt:lpstr>Century Schoolbook</vt:lpstr>
      <vt:lpstr>Tahoma</vt:lpstr>
      <vt:lpstr>Times New Roman</vt:lpstr>
      <vt:lpstr>Wingdings</vt:lpstr>
      <vt:lpstr>Wingdings 3</vt:lpstr>
      <vt:lpstr>Сектор</vt:lpstr>
      <vt:lpstr>    Приёмы продуктивного обучения письменной речи</vt:lpstr>
      <vt:lpstr>Главные приоритеты продуктивного обучения</vt:lpstr>
      <vt:lpstr>Продуктивное умение </vt:lpstr>
      <vt:lpstr>Алгоритм определения мыслительных навыков</vt:lpstr>
      <vt:lpstr>ТРИЗ - Что онА дает детям?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Экспертиза </vt:lpstr>
      <vt:lpstr>Морфологическая таблица</vt:lpstr>
      <vt:lpstr>Системный оператор</vt:lpstr>
      <vt:lpstr>метод каталога</vt:lpstr>
      <vt:lpstr> КРУГИ на ВОДЕ</vt:lpstr>
      <vt:lpstr>Двухчастный дневник</vt:lpstr>
      <vt:lpstr>шестиугольный метод обучения </vt:lpstr>
      <vt:lpstr>Варианты использования</vt:lpstr>
      <vt:lpstr>Изобретение идеальной книги:</vt:lpstr>
      <vt:lpstr>Таблица РАФТ (Роль, аудитория, форма, тема) </vt:lpstr>
      <vt:lpstr>Алгоритм работы</vt:lpstr>
      <vt:lpstr>RAFT-технология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продуктивного обучения письменной речи</dc:title>
  <dc:creator>dns</dc:creator>
  <cp:lastModifiedBy>Пользователь Windows</cp:lastModifiedBy>
  <cp:revision>47</cp:revision>
  <dcterms:created xsi:type="dcterms:W3CDTF">2017-03-08T09:17:52Z</dcterms:created>
  <dcterms:modified xsi:type="dcterms:W3CDTF">2020-07-02T03:21:23Z</dcterms:modified>
</cp:coreProperties>
</file>