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1" r:id="rId13"/>
    <p:sldId id="272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31" autoAdjust="0"/>
    <p:restoredTop sz="94660"/>
  </p:normalViewPr>
  <p:slideViewPr>
    <p:cSldViewPr>
      <p:cViewPr varScale="1">
        <p:scale>
          <a:sx n="65" d="100"/>
          <a:sy n="65" d="100"/>
        </p:scale>
        <p:origin x="-7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67B0D39-6BD0-4BB3-BBCD-5E8883B56404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Средневзвешенная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 оценки образовательных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достижений обучающихся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8080" r="80867" b="84360"/>
          <a:stretch>
            <a:fillRect/>
          </a:stretch>
        </p:blipFill>
        <p:spPr bwMode="auto">
          <a:xfrm>
            <a:off x="251520" y="476672"/>
            <a:ext cx="8712968" cy="1163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Очевидно, средневзвешенная оценка дает более точный уровень успеваемости.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8080" r="80867" b="84360"/>
          <a:stretch>
            <a:fillRect/>
          </a:stretch>
        </p:blipFill>
        <p:spPr bwMode="auto">
          <a:xfrm>
            <a:off x="0" y="0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980730"/>
          <a:ext cx="8784976" cy="5695689"/>
        </p:xfrm>
        <a:graphic>
          <a:graphicData uri="http://schemas.openxmlformats.org/drawingml/2006/table">
            <a:tbl>
              <a:tblPr/>
              <a:tblGrid>
                <a:gridCol w="442940"/>
                <a:gridCol w="3301476"/>
                <a:gridCol w="4104456"/>
                <a:gridCol w="936104"/>
              </a:tblGrid>
              <a:tr h="655505">
                <a:tc>
                  <a:txBody>
                    <a:bodyPr/>
                    <a:lstStyle/>
                    <a:p>
                      <a:pPr indent="2159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800" b="1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b="1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686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67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8067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Формы </a:t>
                      </a: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текущего контроля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Вес отметки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8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indent="-317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Все предметы, по которым проводится текущий контроль в данной форме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ответ на уроке,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домашняя работа,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работа в тетради,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реферат,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работа на уроке.</a:t>
                      </a: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13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7303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indent="-317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Все предметы, по которым проводится текущий контроль в данной форме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Проверочная работа</a:t>
                      </a:r>
                    </a:p>
                    <a:p>
                      <a:pPr marL="9207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Самостоятельная работа </a:t>
                      </a:r>
                    </a:p>
                    <a:p>
                      <a:pPr marL="9207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Доклад/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презентация</a:t>
                      </a:r>
                    </a:p>
                    <a:p>
                      <a:pPr marL="9207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Пересказ текста</a:t>
                      </a:r>
                    </a:p>
                    <a:p>
                      <a:pPr marL="9207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Диктант ( английский, биологический, физический, химический, географический)</a:t>
                      </a:r>
                    </a:p>
                    <a:p>
                      <a:pPr marL="9207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Индивидуальное задание</a:t>
                      </a:r>
                    </a:p>
                    <a:p>
                      <a:pPr marL="9207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Чтение карт</a:t>
                      </a: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35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635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63550" indent="-196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8080" r="80867" b="84360"/>
          <a:stretch>
            <a:fillRect/>
          </a:stretch>
        </p:blipFill>
        <p:spPr bwMode="auto">
          <a:xfrm>
            <a:off x="0" y="0"/>
            <a:ext cx="91440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772816"/>
          <a:ext cx="8784977" cy="4206240"/>
        </p:xfrm>
        <a:graphic>
          <a:graphicData uri="http://schemas.openxmlformats.org/drawingml/2006/table">
            <a:tbl>
              <a:tblPr/>
              <a:tblGrid>
                <a:gridCol w="476511"/>
                <a:gridCol w="3001317"/>
                <a:gridCol w="4227029"/>
                <a:gridCol w="1080120"/>
              </a:tblGrid>
              <a:tr h="744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indent="-317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175" indent="-317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Все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предметы, по которым проводится текущий контроль в данной форме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Тестирование</a:t>
                      </a:r>
                    </a:p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Практическая работа</a:t>
                      </a:r>
                    </a:p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Лабораторная работа</a:t>
                      </a:r>
                    </a:p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Работа с контурной картой</a:t>
                      </a:r>
                    </a:p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Проверочная работа</a:t>
                      </a:r>
                    </a:p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Чтение наизусть</a:t>
                      </a:r>
                    </a:p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Словарный диктант</a:t>
                      </a:r>
                    </a:p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Норматив</a:t>
                      </a:r>
                    </a:p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Проект по теме</a:t>
                      </a:r>
                    </a:p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Обучающее изложение</a:t>
                      </a:r>
                    </a:p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Обучающее сочинение</a:t>
                      </a:r>
                    </a:p>
                    <a:p>
                      <a:pPr marL="0" marR="0" indent="9207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Арифметический диктант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13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813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813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6827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052736"/>
          <a:ext cx="8784976" cy="655505"/>
        </p:xfrm>
        <a:graphic>
          <a:graphicData uri="http://schemas.openxmlformats.org/drawingml/2006/table">
            <a:tbl>
              <a:tblPr/>
              <a:tblGrid>
                <a:gridCol w="442940"/>
                <a:gridCol w="3013444"/>
                <a:gridCol w="4248472"/>
                <a:gridCol w="1080120"/>
              </a:tblGrid>
              <a:tr h="655505">
                <a:tc>
                  <a:txBody>
                    <a:bodyPr/>
                    <a:lstStyle/>
                    <a:p>
                      <a:pPr indent="2159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800" b="1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b="1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686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67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8067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Формы </a:t>
                      </a: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текущего контроля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Вес отметки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628800"/>
          <a:ext cx="8784977" cy="4556760"/>
        </p:xfrm>
        <a:graphic>
          <a:graphicData uri="http://schemas.openxmlformats.org/drawingml/2006/table">
            <a:tbl>
              <a:tblPr/>
              <a:tblGrid>
                <a:gridCol w="476511"/>
                <a:gridCol w="3001317"/>
                <a:gridCol w="4227029"/>
                <a:gridCol w="1080120"/>
              </a:tblGrid>
              <a:tr h="744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indent="-317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3175" indent="-317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Все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предметы, по которым проводится текущий контроль в данной форме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682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Входная контрольная работа</a:t>
                      </a:r>
                    </a:p>
                    <a:p>
                      <a:pPr marL="92075" indent="682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Зачет</a:t>
                      </a:r>
                    </a:p>
                    <a:p>
                      <a:pPr marL="92075" indent="682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Контрольное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изложение</a:t>
                      </a:r>
                    </a:p>
                    <a:p>
                      <a:pPr marL="92075" indent="682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Контроль чтения </a:t>
                      </a:r>
                    </a:p>
                    <a:p>
                      <a:pPr marL="92075" marR="0" indent="68263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Контроль лексики</a:t>
                      </a:r>
                    </a:p>
                    <a:p>
                      <a:pPr marL="92075" marR="0" indent="68263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Контроль грамматики</a:t>
                      </a:r>
                    </a:p>
                    <a:p>
                      <a:pPr marL="92075" marR="0" indent="68263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Контроль аудирования</a:t>
                      </a:r>
                    </a:p>
                    <a:p>
                      <a:pPr marL="92075" marR="0" indent="68263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Контроль навыков письма</a:t>
                      </a: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60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7303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marR="0" indent="-3175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Все предметы, по которым проводится текущий контроль в данной форме</a:t>
                      </a:r>
                      <a:endParaRPr lang="ru-RU" sz="20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175" indent="-317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682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Контрольная работа</a:t>
                      </a:r>
                    </a:p>
                    <a:p>
                      <a:pPr marL="92075" indent="682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Сочинение</a:t>
                      </a:r>
                    </a:p>
                    <a:p>
                      <a:pPr marL="92075" indent="682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Диктант (русский яз.)</a:t>
                      </a:r>
                    </a:p>
                    <a:p>
                      <a:pPr marL="92075" indent="682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Изложение</a:t>
                      </a:r>
                    </a:p>
                    <a:p>
                      <a:pPr marL="92075" indent="682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Эссе</a:t>
                      </a: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8"/>
          <a:ext cx="8784976" cy="655505"/>
        </p:xfrm>
        <a:graphic>
          <a:graphicData uri="http://schemas.openxmlformats.org/drawingml/2006/table">
            <a:tbl>
              <a:tblPr/>
              <a:tblGrid>
                <a:gridCol w="442940"/>
                <a:gridCol w="3013444"/>
                <a:gridCol w="4248472"/>
                <a:gridCol w="1080120"/>
              </a:tblGrid>
              <a:tr h="655505">
                <a:tc>
                  <a:txBody>
                    <a:bodyPr/>
                    <a:lstStyle/>
                    <a:p>
                      <a:pPr indent="2159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800" b="1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b="1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686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67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8067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Формы </a:t>
                      </a: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текущего контроля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Вес отметки</a:t>
                      </a:r>
                      <a:endParaRPr lang="ru-RU" sz="1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904" marR="12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92696"/>
            <a:ext cx="7200800" cy="1143000"/>
          </a:xfrm>
        </p:spPr>
        <p:txBody>
          <a:bodyPr/>
          <a:lstStyle/>
          <a:p>
            <a:r>
              <a:rPr lang="ru-RU" sz="2400" b="1" dirty="0" smtClean="0"/>
              <a:t>Шкала соответствия средневзвешенной отметки и четвертной/полугодовой/годовой отметки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35696" y="1988840"/>
          <a:ext cx="6405577" cy="3368828"/>
        </p:xfrm>
        <a:graphic>
          <a:graphicData uri="http://schemas.openxmlformats.org/drawingml/2006/table">
            <a:tbl>
              <a:tblPr/>
              <a:tblGrid>
                <a:gridCol w="3223288"/>
                <a:gridCol w="3182289"/>
              </a:tblGrid>
              <a:tr h="10796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Средневзвешенная отметка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8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Четвертная, полугодовая, годовая отметка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0 -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2,59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2,6 - 3,59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3,6 - 4,59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4,6 - 5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8229600" cy="1143000"/>
          </a:xfrm>
        </p:spPr>
        <p:txBody>
          <a:bodyPr/>
          <a:lstStyle/>
          <a:p>
            <a:r>
              <a:rPr lang="ru-RU" sz="2800" u="sng" dirty="0" smtClean="0">
                <a:solidFill>
                  <a:srgbClr val="000000"/>
                </a:solidFill>
                <a:latin typeface="Times New Roman"/>
                <a:ea typeface="Tahoma"/>
                <a:cs typeface="Times New Roman"/>
              </a:rPr>
              <a:t>Схема выставления годовых оценок</a:t>
            </a:r>
            <a:r>
              <a:rPr lang="ru-RU" sz="2800" dirty="0" smtClean="0">
                <a:solidFill>
                  <a:srgbClr val="000000"/>
                </a:solidFill>
                <a:latin typeface="Tahoma"/>
                <a:ea typeface="Tahoma"/>
              </a:rPr>
              <a:t/>
            </a:r>
            <a:br>
              <a:rPr lang="ru-RU" sz="2800" dirty="0" smtClean="0">
                <a:solidFill>
                  <a:srgbClr val="000000"/>
                </a:solidFill>
                <a:latin typeface="Tahoma"/>
                <a:ea typeface="Tahoma"/>
              </a:rPr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340768"/>
          <a:ext cx="8712967" cy="4888770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1186422"/>
                <a:gridCol w="1186422"/>
                <a:gridCol w="1182662"/>
                <a:gridCol w="1250351"/>
                <a:gridCol w="631755"/>
                <a:gridCol w="1353763"/>
                <a:gridCol w="1299236"/>
                <a:gridCol w="622356"/>
              </a:tblGrid>
              <a:tr h="4161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I</a:t>
                      </a:r>
                      <a:endParaRPr lang="ru-RU" sz="16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четверть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II</a:t>
                      </a:r>
                      <a:endParaRPr lang="ru-RU" sz="16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четверть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III</a:t>
                      </a:r>
                      <a:endParaRPr lang="ru-RU" sz="16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четверть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IV</a:t>
                      </a:r>
                      <a:endParaRPr lang="ru-RU" sz="16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четверть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Год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I</a:t>
                      </a:r>
                      <a:endParaRPr lang="ru-RU" sz="16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полугодие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II</a:t>
                      </a:r>
                      <a:endParaRPr lang="ru-RU" sz="16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полугодие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Год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5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5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2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5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5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2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2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b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  <a:tr h="213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4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  <a:tr h="237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2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2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 smtClean="0"/>
                        <a:t>2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  <a:tr h="2412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2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2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  <a:tr h="237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2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2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  <a:tr h="237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2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2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  <a:tr h="237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2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2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  <a:tr h="2558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2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/>
                        <a:t>2</a:t>
                      </a: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u="none" strike="noStrike" spc="0" dirty="0"/>
                        <a:t>3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Tahoma"/>
                        <a:cs typeface="Times New Roman" pitchFamily="18" charset="0"/>
                      </a:endParaRPr>
                    </a:p>
                  </a:txBody>
                  <a:tcPr marL="6264" marR="6264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28775" y="3337560"/>
          <a:ext cx="5886450" cy="182880"/>
        </p:xfrm>
        <a:graphic>
          <a:graphicData uri="http://schemas.openxmlformats.org/drawingml/2006/table">
            <a:tbl>
              <a:tblPr/>
              <a:tblGrid>
                <a:gridCol w="588645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ahoma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sz="2000" dirty="0" smtClean="0"/>
              <a:t>Средневзвешенная система оценки знаний, умений и навыков учащихся представляет собой интегральную оценку результатов всех видов деятельности учеников в четвертях, а также ее учет при выставлении итоговой оценки.</a:t>
            </a:r>
          </a:p>
          <a:p>
            <a:pPr lvl="1"/>
            <a:r>
              <a:rPr lang="ru-RU" sz="2000" dirty="0" smtClean="0"/>
              <a:t>Средневзвешенная система оценки вводится в МБОУ СОШ №6 с целью стимулирования и активизации текущей учёбы учащихся, повышения объективности оценки их знаний, умений и навыков, обеспечения четкого оперативного контроля за ходом учебного процесса.</a:t>
            </a:r>
          </a:p>
          <a:p>
            <a:pPr lvl="1"/>
            <a:r>
              <a:rPr lang="ru-RU" sz="2000" dirty="0" smtClean="0"/>
              <a:t>Средневзвешенная система оценки направлена на качественную подготовку учеников, глубокое усвоение ими изучаемого материала и включает всестороннюю оценку учебной деятельности учащихся в учебном году.</a:t>
            </a:r>
          </a:p>
          <a:p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8080" r="80867" b="84360"/>
          <a:stretch>
            <a:fillRect/>
          </a:stretch>
        </p:blipFill>
        <p:spPr bwMode="auto">
          <a:xfrm>
            <a:off x="0" y="0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968552"/>
          </a:xfrm>
        </p:spPr>
        <p:txBody>
          <a:bodyPr/>
          <a:lstStyle/>
          <a:p>
            <a:pPr lvl="1"/>
            <a:r>
              <a:rPr lang="ru-RU" sz="2000" b="1" u="sng" dirty="0" smtClean="0"/>
              <a:t>Цель использования средневзвешенной системы оценки:</a:t>
            </a:r>
          </a:p>
          <a:p>
            <a:r>
              <a:rPr lang="ru-RU" sz="2000" dirty="0" smtClean="0"/>
              <a:t>а)	стимулировать учебно-познавательную деятельность учащихся, осуществляя объективное оценивание различных видов работ;</a:t>
            </a:r>
          </a:p>
          <a:p>
            <a:r>
              <a:rPr lang="ru-RU" sz="2000" dirty="0" smtClean="0"/>
              <a:t>б)	повышать качество изучения и усвоения материала;</a:t>
            </a:r>
          </a:p>
          <a:p>
            <a:r>
              <a:rPr lang="ru-RU" sz="2000" dirty="0" smtClean="0"/>
              <a:t>в)	мотивировать ученика к системной работе в процессе получения знаний и усвоения учебного материала на протяжении всего учебного года;</a:t>
            </a:r>
          </a:p>
          <a:p>
            <a:r>
              <a:rPr lang="ru-RU" sz="2000" dirty="0" smtClean="0"/>
              <a:t>г)	повысить объективность итоговой отметки, усилив ее зависимость от результатов ежедневной работы на протяжении всего учебного года.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8080" r="80867" b="84360"/>
          <a:stretch>
            <a:fillRect/>
          </a:stretch>
        </p:blipFill>
        <p:spPr bwMode="auto">
          <a:xfrm>
            <a:off x="0" y="0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Каждый вид деятельности (контрольная, самостоятельная работа, ответ на уроке, лабораторная работа, др. виды работ) имеет свой собственный вес, что позволяет рассчитывать средневзвешенную оценку и тем самым более объективно оценивать успеваемость учащихся.</a:t>
            </a:r>
          </a:p>
          <a:p>
            <a:r>
              <a:rPr lang="ru-RU" sz="2400" dirty="0" smtClean="0"/>
              <a:t>Возможные значения веса - от 0 до 40. Значение 0 означает, что соответствующий столбец классного журнала не должен учитываться при расчете средневзвешенной оценки. По умолчанию для всех заданий задается одинаковый вес - 10.</a:t>
            </a:r>
          </a:p>
          <a:p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8080" r="80867" b="84360"/>
          <a:stretch>
            <a:fillRect/>
          </a:stretch>
        </p:blipFill>
        <p:spPr bwMode="auto">
          <a:xfrm>
            <a:off x="0" y="0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Формула подсчета </a:t>
            </a:r>
          </a:p>
          <a:p>
            <a:pPr algn="ctr">
              <a:buNone/>
            </a:pP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средневзвешенной оценки:</a:t>
            </a:r>
            <a:endParaRPr lang="ru-RU" sz="3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8080" r="80867" b="84360"/>
          <a:stretch>
            <a:fillRect/>
          </a:stretch>
        </p:blipFill>
        <p:spPr bwMode="auto">
          <a:xfrm>
            <a:off x="0" y="0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068960"/>
            <a:ext cx="851011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4785395"/>
          </a:xfrm>
        </p:spPr>
        <p:txBody>
          <a:bodyPr/>
          <a:lstStyle/>
          <a:p>
            <a:pPr algn="ctr">
              <a:buNone/>
            </a:pPr>
            <a:r>
              <a:rPr lang="ru-RU" sz="2400" b="1" i="1" u="sng" dirty="0" smtClean="0"/>
              <a:t>Особенности подсчета:</a:t>
            </a:r>
          </a:p>
          <a:p>
            <a:r>
              <a:rPr lang="ru-RU" sz="2400" dirty="0" smtClean="0"/>
              <a:t>·</a:t>
            </a:r>
            <a:r>
              <a:rPr lang="ru-RU" sz="2400" u="sng" dirty="0" smtClean="0"/>
              <a:t>"Долги" ученика</a:t>
            </a: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sz="2400" dirty="0" smtClean="0"/>
              <a:t>(невыполненные задания с обязательной оценкой, т.е. "точки" в журнале, причем только те, срок выполнения которых истёк) учитываются как минимальные оценки (двойки).  </a:t>
            </a:r>
          </a:p>
          <a:p>
            <a:r>
              <a:rPr lang="ru-RU" sz="2400" u="sng" dirty="0" smtClean="0"/>
              <a:t>Пропуски (посещаемость)</a:t>
            </a:r>
            <a:r>
              <a:rPr lang="ru-RU" sz="2400" dirty="0" smtClean="0"/>
              <a:t> никак не учитываются при подсчете средневзвешенного. На результат "взвешивания" влияют только оценки и "точки" в журнале.  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8080" r="80867" b="84360"/>
          <a:stretch>
            <a:fillRect/>
          </a:stretch>
        </p:blipFill>
        <p:spPr bwMode="auto">
          <a:xfrm>
            <a:off x="0" y="0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8229600" cy="432048"/>
          </a:xfrm>
        </p:spPr>
        <p:txBody>
          <a:bodyPr/>
          <a:lstStyle/>
          <a:p>
            <a:pPr lvl="0"/>
            <a:r>
              <a:rPr lang="ru-RU" sz="2400" b="1" u="sng" dirty="0" smtClean="0"/>
              <a:t>Пример подсчета средневзвешенной оценки: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4608512" cy="3168351"/>
          </a:xfrm>
        </p:spPr>
        <p:txBody>
          <a:bodyPr/>
          <a:lstStyle/>
          <a:p>
            <a:r>
              <a:rPr lang="ru-RU" sz="1800" dirty="0" smtClean="0"/>
              <a:t>Пусть в течение четверти было</a:t>
            </a:r>
          </a:p>
          <a:p>
            <a:pPr>
              <a:buNone/>
            </a:pPr>
            <a:r>
              <a:rPr lang="ru-RU" sz="1800" dirty="0" smtClean="0"/>
              <a:t>2 контрольных работы (вес каждой - 40), </a:t>
            </a:r>
          </a:p>
          <a:p>
            <a:pPr>
              <a:buNone/>
            </a:pPr>
            <a:r>
              <a:rPr lang="ru-RU" sz="1800" dirty="0" smtClean="0"/>
              <a:t>3 самостоятельных работы (вес - 30), </a:t>
            </a:r>
          </a:p>
          <a:p>
            <a:pPr>
              <a:buNone/>
            </a:pPr>
            <a:r>
              <a:rPr lang="ru-RU" sz="1800" dirty="0" smtClean="0"/>
              <a:t>одна практическая работа (вес - 25) </a:t>
            </a:r>
          </a:p>
          <a:p>
            <a:pPr>
              <a:buNone/>
            </a:pPr>
            <a:r>
              <a:rPr lang="ru-RU" sz="1800" dirty="0" smtClean="0"/>
              <a:t>три проверки тетрадей (вес - 10).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88024" y="1484784"/>
            <a:ext cx="4355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Ученик получил :</a:t>
            </a:r>
          </a:p>
          <a:p>
            <a:pPr>
              <a:buNone/>
            </a:pPr>
            <a:r>
              <a:rPr lang="ru-RU" dirty="0" smtClean="0"/>
              <a:t>за первую контрольную 3,</a:t>
            </a:r>
          </a:p>
          <a:p>
            <a:pPr>
              <a:buNone/>
            </a:pPr>
            <a:r>
              <a:rPr lang="ru-RU" dirty="0" smtClean="0"/>
              <a:t> вторую прогулял, </a:t>
            </a:r>
          </a:p>
          <a:p>
            <a:pPr>
              <a:buNone/>
            </a:pPr>
            <a:r>
              <a:rPr lang="ru-RU" dirty="0" smtClean="0"/>
              <a:t>одну самостоятельную писал сам (2 ), </a:t>
            </a:r>
          </a:p>
          <a:p>
            <a:pPr>
              <a:buNone/>
            </a:pPr>
            <a:r>
              <a:rPr lang="ru-RU" dirty="0" smtClean="0"/>
              <a:t>вторую списал у соседа (4), </a:t>
            </a:r>
          </a:p>
          <a:p>
            <a:pPr>
              <a:buNone/>
            </a:pPr>
            <a:r>
              <a:rPr lang="ru-RU" dirty="0" smtClean="0"/>
              <a:t>третью проболел. </a:t>
            </a:r>
          </a:p>
          <a:p>
            <a:pPr>
              <a:buNone/>
            </a:pPr>
            <a:r>
              <a:rPr lang="ru-RU" dirty="0" smtClean="0"/>
              <a:t>За проверку тетрадей - две оценки 5 и одна 4. </a:t>
            </a:r>
          </a:p>
          <a:p>
            <a:pPr>
              <a:buNone/>
            </a:pPr>
            <a:r>
              <a:rPr lang="ru-RU" dirty="0" smtClean="0"/>
              <a:t>Практическую работу написал на 4.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5085184"/>
            <a:ext cx="87129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Если выписать оценки в ряд, получим: 3 </a:t>
            </a:r>
            <a:r>
              <a:rPr lang="ru-RU" sz="2400" dirty="0" err="1" smtClean="0"/>
              <a:t>н</a:t>
            </a:r>
            <a:r>
              <a:rPr lang="ru-RU" sz="2400" dirty="0" smtClean="0"/>
              <a:t> 2 4 </a:t>
            </a:r>
            <a:r>
              <a:rPr lang="ru-RU" sz="2400" dirty="0" err="1" smtClean="0"/>
              <a:t>н</a:t>
            </a:r>
            <a:r>
              <a:rPr lang="ru-RU" sz="2400" dirty="0" smtClean="0"/>
              <a:t> 5 5 4 4.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573325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/>
              <a:t>По среднему баллу ученик претендует на твёрдую "4".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9036496" cy="3517851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Однако, если использовать веса оценок, получим: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3*40 + 2*40 + 2*30 + 4*30 + 2*30 + 5*10 + 5*10 + 4*10 + 4*25 = 680 баллов.</a:t>
            </a:r>
          </a:p>
          <a:p>
            <a:pPr>
              <a:buNone/>
            </a:pPr>
            <a:r>
              <a:rPr lang="ru-RU" sz="2000" dirty="0" smtClean="0"/>
              <a:t>Здесь:</a:t>
            </a:r>
          </a:p>
          <a:p>
            <a:pPr>
              <a:buNone/>
            </a:pPr>
            <a:r>
              <a:rPr lang="ru-RU" sz="2000" dirty="0" smtClean="0"/>
              <a:t>3*40 - первая контрольная,</a:t>
            </a:r>
          </a:p>
          <a:p>
            <a:pPr>
              <a:buNone/>
            </a:pPr>
            <a:r>
              <a:rPr lang="ru-RU" sz="2000" dirty="0" smtClean="0"/>
              <a:t>2*40 - вторая контрольная, которую он пропустил,</a:t>
            </a:r>
          </a:p>
          <a:p>
            <a:pPr>
              <a:buNone/>
            </a:pPr>
            <a:r>
              <a:rPr lang="ru-RU" sz="2000" dirty="0" smtClean="0"/>
              <a:t>2*30 + 4*30 + 2*30 с весом 30 - это самостоятельные работы,</a:t>
            </a:r>
          </a:p>
          <a:p>
            <a:pPr>
              <a:buNone/>
            </a:pPr>
            <a:r>
              <a:rPr lang="ru-RU" sz="2000" dirty="0" smtClean="0"/>
              <a:t>5*10 + 5*10 + 4*10 с весом 10 - проверки тетрадей, </a:t>
            </a:r>
          </a:p>
          <a:p>
            <a:pPr>
              <a:buNone/>
            </a:pPr>
            <a:r>
              <a:rPr lang="ru-RU" sz="2000" dirty="0" smtClean="0"/>
              <a:t> 4*25 - практическая работа.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8080" r="80867" b="84360"/>
          <a:stretch>
            <a:fillRect/>
          </a:stretch>
        </p:blipFill>
        <p:spPr bwMode="auto">
          <a:xfrm>
            <a:off x="0" y="0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5252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Совокупный вес оценок (внимание: включая обязательные оценки, а не только полученные учеником):</a:t>
            </a:r>
          </a:p>
          <a:p>
            <a:pPr>
              <a:buNone/>
            </a:pPr>
            <a:r>
              <a:rPr lang="ru-RU" sz="2400" dirty="0" smtClean="0"/>
              <a:t> 2*40 + 3*30 + 25 + 3*10 = 225.</a:t>
            </a:r>
          </a:p>
          <a:p>
            <a:pPr>
              <a:buNone/>
            </a:pPr>
            <a:r>
              <a:rPr lang="ru-RU" sz="2400" dirty="0" smtClean="0"/>
              <a:t>Здесь:</a:t>
            </a:r>
          </a:p>
          <a:p>
            <a:pPr>
              <a:buNone/>
            </a:pPr>
            <a:r>
              <a:rPr lang="ru-RU" sz="2400" dirty="0" smtClean="0"/>
              <a:t>2*40 - получено 2 оценки с весом 40;</a:t>
            </a:r>
          </a:p>
          <a:p>
            <a:pPr>
              <a:buNone/>
            </a:pPr>
            <a:r>
              <a:rPr lang="ru-RU" sz="2400" dirty="0" smtClean="0"/>
              <a:t>3*30 - получено 3 оценки с весом 30;</a:t>
            </a:r>
          </a:p>
          <a:p>
            <a:pPr>
              <a:buNone/>
            </a:pPr>
            <a:r>
              <a:rPr lang="ru-RU" sz="2400" dirty="0" smtClean="0"/>
              <a:t>25 - получена одна оценка с весом 25 (1*25);</a:t>
            </a:r>
          </a:p>
          <a:p>
            <a:pPr>
              <a:buNone/>
            </a:pPr>
            <a:r>
              <a:rPr lang="ru-RU" sz="2400" dirty="0" smtClean="0"/>
              <a:t>3*10 - получено 3 оценки с весом 10;</a:t>
            </a:r>
          </a:p>
          <a:p>
            <a:pPr>
              <a:buNone/>
            </a:pPr>
            <a:r>
              <a:rPr lang="ru-RU" sz="2800" b="1" dirty="0" smtClean="0"/>
              <a:t>Итоговая оценка </a:t>
            </a:r>
            <a:r>
              <a:rPr lang="ru-RU" sz="2800" dirty="0" smtClean="0"/>
              <a:t>ученика будет равняться 680/225 = </a:t>
            </a:r>
            <a:r>
              <a:rPr lang="ru-RU" sz="2800" b="1" dirty="0" smtClean="0"/>
              <a:t>3,022.</a:t>
            </a:r>
          </a:p>
          <a:p>
            <a:pPr>
              <a:buNone/>
            </a:pPr>
            <a:endParaRPr lang="ru-RU" sz="2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8080" r="80867" b="84360"/>
          <a:stretch>
            <a:fillRect/>
          </a:stretch>
        </p:blipFill>
        <p:spPr bwMode="auto">
          <a:xfrm>
            <a:off x="0" y="0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0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Тема20</Template>
  <TotalTime>148</TotalTime>
  <Words>817</Words>
  <Application>Microsoft Office PowerPoint</Application>
  <PresentationFormat>Экран (4:3)</PresentationFormat>
  <Paragraphs>262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Тема20</vt:lpstr>
      <vt:lpstr>  Средневзвешенная  система оценки образовательных  достижений обучающихся</vt:lpstr>
      <vt:lpstr>Слайд 2</vt:lpstr>
      <vt:lpstr>Слайд 3</vt:lpstr>
      <vt:lpstr>Слайд 4</vt:lpstr>
      <vt:lpstr>Слайд 5</vt:lpstr>
      <vt:lpstr>Слайд 6</vt:lpstr>
      <vt:lpstr>Пример подсчета средневзвешенной оценки: </vt:lpstr>
      <vt:lpstr>Слайд 8</vt:lpstr>
      <vt:lpstr>Слайд 9</vt:lpstr>
      <vt:lpstr>Слайд 10</vt:lpstr>
      <vt:lpstr>Слайд 11</vt:lpstr>
      <vt:lpstr>Слайд 12</vt:lpstr>
      <vt:lpstr>Слайд 13</vt:lpstr>
      <vt:lpstr>Шкала соответствия средневзвешенной отметки и четвертной/полугодовой/годовой отметки </vt:lpstr>
      <vt:lpstr>Схема выставления годовых оценок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Средневзвешенная  система оценки образовательных  достижений обучающихся</dc:title>
  <dc:creator>Леха</dc:creator>
  <cp:lastModifiedBy>информатика</cp:lastModifiedBy>
  <cp:revision>18</cp:revision>
  <dcterms:created xsi:type="dcterms:W3CDTF">2018-08-29T10:18:35Z</dcterms:created>
  <dcterms:modified xsi:type="dcterms:W3CDTF">2020-01-22T11:12:45Z</dcterms:modified>
</cp:coreProperties>
</file>