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7" r:id="rId2"/>
    <p:sldId id="258" r:id="rId3"/>
    <p:sldId id="319" r:id="rId4"/>
    <p:sldId id="320" r:id="rId5"/>
    <p:sldId id="321" r:id="rId6"/>
    <p:sldId id="322" r:id="rId7"/>
    <p:sldId id="323" r:id="rId8"/>
    <p:sldId id="324" r:id="rId9"/>
    <p:sldId id="325" r:id="rId10"/>
    <p:sldId id="346" r:id="rId11"/>
    <p:sldId id="327" r:id="rId12"/>
    <p:sldId id="328" r:id="rId13"/>
    <p:sldId id="329" r:id="rId14"/>
    <p:sldId id="330" r:id="rId15"/>
    <p:sldId id="331" r:id="rId16"/>
    <p:sldId id="332" r:id="rId17"/>
    <p:sldId id="333" r:id="rId18"/>
    <p:sldId id="334" r:id="rId19"/>
    <p:sldId id="335" r:id="rId20"/>
    <p:sldId id="336" r:id="rId21"/>
    <p:sldId id="337" r:id="rId22"/>
    <p:sldId id="338" r:id="rId23"/>
    <p:sldId id="339" r:id="rId24"/>
    <p:sldId id="340" r:id="rId25"/>
    <p:sldId id="341" r:id="rId26"/>
    <p:sldId id="342" r:id="rId27"/>
    <p:sldId id="343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2F04"/>
    <a:srgbClr val="351413"/>
    <a:srgbClr val="212911"/>
    <a:srgbClr val="1A210D"/>
    <a:srgbClr val="460046"/>
    <a:srgbClr val="800080"/>
    <a:srgbClr val="AE5DFF"/>
    <a:srgbClr val="D4D3DF"/>
    <a:srgbClr val="DBD3E5"/>
    <a:srgbClr val="FDE8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963BEF-93B8-46E2-9E17-1E082CCA5161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6637E2-DC3F-4D12-BC14-6992AC1D16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174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9413D5-C178-4D2A-87C4-B25D6DF7E34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415503-F96C-444A-9BF1-735A2AC34F68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32C04-C30A-4CC7-ACC3-8D07A76C134E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slide" Target="slide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1.png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12.xml"/><Relationship Id="rId18" Type="http://schemas.openxmlformats.org/officeDocument/2006/relationships/slide" Target="slide17.xml"/><Relationship Id="rId26" Type="http://schemas.openxmlformats.org/officeDocument/2006/relationships/slide" Target="slide25.xml"/><Relationship Id="rId3" Type="http://schemas.openxmlformats.org/officeDocument/2006/relationships/image" Target="../media/image2.jpeg"/><Relationship Id="rId21" Type="http://schemas.openxmlformats.org/officeDocument/2006/relationships/slide" Target="slide20.xml"/><Relationship Id="rId7" Type="http://schemas.openxmlformats.org/officeDocument/2006/relationships/slide" Target="slide6.xml"/><Relationship Id="rId12" Type="http://schemas.openxmlformats.org/officeDocument/2006/relationships/slide" Target="slide11.xml"/><Relationship Id="rId17" Type="http://schemas.openxmlformats.org/officeDocument/2006/relationships/slide" Target="slide16.xml"/><Relationship Id="rId25" Type="http://schemas.openxmlformats.org/officeDocument/2006/relationships/slide" Target="slide24.xml"/><Relationship Id="rId2" Type="http://schemas.openxmlformats.org/officeDocument/2006/relationships/notesSlide" Target="../notesSlides/notesSlide2.xml"/><Relationship Id="rId16" Type="http://schemas.openxmlformats.org/officeDocument/2006/relationships/slide" Target="slide15.xml"/><Relationship Id="rId20" Type="http://schemas.openxmlformats.org/officeDocument/2006/relationships/slide" Target="slide19.xml"/><Relationship Id="rId29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slide" Target="slide10.xml"/><Relationship Id="rId24" Type="http://schemas.openxmlformats.org/officeDocument/2006/relationships/slide" Target="slide23.xml"/><Relationship Id="rId5" Type="http://schemas.openxmlformats.org/officeDocument/2006/relationships/slide" Target="slide4.xml"/><Relationship Id="rId15" Type="http://schemas.openxmlformats.org/officeDocument/2006/relationships/slide" Target="slide14.xml"/><Relationship Id="rId23" Type="http://schemas.openxmlformats.org/officeDocument/2006/relationships/slide" Target="slide22.xml"/><Relationship Id="rId28" Type="http://schemas.openxmlformats.org/officeDocument/2006/relationships/slide" Target="slide27.xml"/><Relationship Id="rId10" Type="http://schemas.openxmlformats.org/officeDocument/2006/relationships/slide" Target="slide9.xml"/><Relationship Id="rId19" Type="http://schemas.openxmlformats.org/officeDocument/2006/relationships/slide" Target="slide18.xml"/><Relationship Id="rId31" Type="http://schemas.openxmlformats.org/officeDocument/2006/relationships/image" Target="../media/image8.png"/><Relationship Id="rId4" Type="http://schemas.openxmlformats.org/officeDocument/2006/relationships/slide" Target="slide3.xml"/><Relationship Id="rId9" Type="http://schemas.openxmlformats.org/officeDocument/2006/relationships/slide" Target="slide8.xml"/><Relationship Id="rId14" Type="http://schemas.openxmlformats.org/officeDocument/2006/relationships/slide" Target="slide13.xml"/><Relationship Id="rId22" Type="http://schemas.openxmlformats.org/officeDocument/2006/relationships/slide" Target="slide21.xml"/><Relationship Id="rId27" Type="http://schemas.openxmlformats.org/officeDocument/2006/relationships/slide" Target="slide26.xml"/><Relationship Id="rId30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Рисунок18.png">
            <a:hlinkClick r:id="" action="ppaction://noaction"/>
          </p:cNvPr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1691680" y="6237312"/>
            <a:ext cx="1606332" cy="360040"/>
          </a:xfrm>
          <a:prstGeom prst="rect">
            <a:avLst/>
          </a:prstGeom>
        </p:spPr>
      </p:pic>
      <p:pic>
        <p:nvPicPr>
          <p:cNvPr id="12" name="Рисунок 11" descr="Рисунок19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5868144" y="6237312"/>
            <a:ext cx="2700300" cy="36004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123728" y="260648"/>
            <a:ext cx="6768752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Игра-викторина </a:t>
            </a:r>
          </a:p>
          <a:p>
            <a:pPr algn="ctr"/>
            <a:r>
              <a:rPr lang="ru-RU" sz="60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 России</a:t>
            </a:r>
          </a:p>
        </p:txBody>
      </p:sp>
      <p:pic>
        <p:nvPicPr>
          <p:cNvPr id="1026" name="Picture 2" descr="C:\Users\Елена\Desktop\Безимени-1.png"/>
          <p:cNvPicPr>
            <a:picLocks noChangeAspect="1" noChangeArrowheads="1"/>
          </p:cNvPicPr>
          <p:nvPr/>
        </p:nvPicPr>
        <p:blipFill>
          <a:blip r:embed="rId7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444208" y="2416324"/>
            <a:ext cx="1174526" cy="2160240"/>
          </a:xfrm>
          <a:prstGeom prst="rect">
            <a:avLst/>
          </a:prstGeom>
          <a:noFill/>
        </p:spPr>
      </p:pic>
      <p:pic>
        <p:nvPicPr>
          <p:cNvPr id="8" name="Picture 2" descr="C:\Users\Елена\Desktop\Безимени-1.png"/>
          <p:cNvPicPr>
            <a:picLocks noChangeAspect="1" noChangeArrowheads="1"/>
          </p:cNvPicPr>
          <p:nvPr/>
        </p:nvPicPr>
        <p:blipFill>
          <a:blip r:embed="rId7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2710749" y="2420888"/>
            <a:ext cx="1174526" cy="216024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827584" y="5301208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i="1" dirty="0">
                <a:latin typeface="Georgia" pitchFamily="18" charset="0"/>
              </a:rPr>
              <a:t> Водопад Кивач на реке Суна в Карелии</a:t>
            </a:r>
            <a:endParaRPr lang="ru-RU" sz="3600" i="1" dirty="0">
              <a:latin typeface="Georgia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3" cstate="screen">
            <a:duotone>
              <a:schemeClr val="accent3">
                <a:shade val="45000"/>
                <a:satMod val="135000"/>
              </a:schemeClr>
              <a:prstClr val="white"/>
            </a:duotone>
            <a:lum bright="-20000"/>
          </a:blip>
          <a:stretch>
            <a:fillRect/>
          </a:stretch>
        </p:blipFill>
        <p:spPr>
          <a:xfrm>
            <a:off x="7308304" y="2903154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rgbClr val="1A210D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Что это? Где это?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rgbClr val="212911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20</a:t>
            </a:r>
          </a:p>
        </p:txBody>
      </p:sp>
      <p:pic>
        <p:nvPicPr>
          <p:cNvPr id="2" name="Picture 2" descr="J:\Кивач на реке Суне Карелия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95736" y="1484784"/>
            <a:ext cx="4824536" cy="354441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576386" y="5379401"/>
            <a:ext cx="763284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600" i="1" dirty="0">
                <a:latin typeface="Georgia" pitchFamily="18" charset="0"/>
              </a:rPr>
              <a:t>Вулкан Ключевская Сопка на Камчатке 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3">
                <a:shade val="45000"/>
                <a:satMod val="135000"/>
              </a:schemeClr>
              <a:prstClr val="white"/>
            </a:duotone>
            <a:lum bright="-20000"/>
          </a:blip>
          <a:stretch>
            <a:fillRect/>
          </a:stretch>
        </p:blipFill>
        <p:spPr>
          <a:xfrm>
            <a:off x="7365664" y="2933440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rgbClr val="1A210D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Что это? Где это?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rgbClr val="212911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40</a:t>
            </a:r>
          </a:p>
        </p:txBody>
      </p:sp>
      <p:pic>
        <p:nvPicPr>
          <p:cNvPr id="2" name="Picture 2" descr="J:\Ключевская Сопка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35696" y="1268760"/>
            <a:ext cx="5472608" cy="3336404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636339" y="5301208"/>
            <a:ext cx="7632848" cy="155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i="1" dirty="0">
                <a:latin typeface="Georgia" pitchFamily="18" charset="0"/>
              </a:rPr>
              <a:t>Музей-памятник </a:t>
            </a:r>
          </a:p>
          <a:p>
            <a:pPr algn="ctr">
              <a:spcBef>
                <a:spcPct val="20000"/>
              </a:spcBef>
            </a:pPr>
            <a:r>
              <a:rPr lang="ru-RU" sz="2800" i="1" dirty="0">
                <a:latin typeface="Georgia" pitchFamily="18" charset="0"/>
              </a:rPr>
              <a:t>Нарвские триумфальные ворота, </a:t>
            </a:r>
          </a:p>
          <a:p>
            <a:pPr algn="ctr">
              <a:spcBef>
                <a:spcPct val="20000"/>
              </a:spcBef>
            </a:pPr>
            <a:r>
              <a:rPr lang="ru-RU" sz="2800" i="1" dirty="0">
                <a:latin typeface="Georgia" pitchFamily="18" charset="0"/>
              </a:rPr>
              <a:t>Санкт-Петербург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3">
                <a:shade val="45000"/>
                <a:satMod val="135000"/>
              </a:schemeClr>
              <a:prstClr val="white"/>
            </a:duotone>
            <a:lum bright="-20000"/>
          </a:blip>
          <a:stretch>
            <a:fillRect/>
          </a:stretch>
        </p:blipFill>
        <p:spPr>
          <a:xfrm>
            <a:off x="7308303" y="2636912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rgbClr val="1A210D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Что это? Кто это?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rgbClr val="212911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50</a:t>
            </a:r>
          </a:p>
        </p:txBody>
      </p:sp>
      <p:pic>
        <p:nvPicPr>
          <p:cNvPr id="2" name="Picture 2" descr="J:\Музей-памятник Нарвские триумфальные ворота питер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07704" y="1628800"/>
            <a:ext cx="5256584" cy="324036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186458" y="4437112"/>
            <a:ext cx="763284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i="1" dirty="0">
                <a:latin typeface="Georgia" pitchFamily="18" charset="0"/>
              </a:rPr>
              <a:t>Семен Иванович Челюскин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rgbClr val="351413"/>
                  </a:solidFill>
                </a:ln>
                <a:gradFill flip="none" rotWithShape="1"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Путешественники 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365664" y="2501165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2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rgbClr val="351413"/>
                  </a:solidFill>
                </a:ln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63688" y="1484784"/>
            <a:ext cx="56886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Georgia" pitchFamily="18" charset="0"/>
              </a:rPr>
              <a:t> Участник экспедиции 1742 года, достиг и нанес на карту крайнюю северную точку Евразии – мыс, названный впоследствии его именем</a:t>
            </a:r>
            <a:endParaRPr lang="ru-RU" sz="20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318468" y="4437112"/>
            <a:ext cx="763284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400" i="1" dirty="0" err="1">
                <a:latin typeface="Georgia" pitchFamily="18" charset="0"/>
              </a:rPr>
              <a:t>Витус</a:t>
            </a:r>
            <a:r>
              <a:rPr lang="ru-RU" sz="4400" i="1" dirty="0">
                <a:latin typeface="Georgia" pitchFamily="18" charset="0"/>
              </a:rPr>
              <a:t>  Беринг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628800"/>
            <a:ext cx="669674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000" dirty="0">
                <a:latin typeface="Georgia" pitchFamily="18" charset="0"/>
              </a:rPr>
              <a:t>Знаменитый мореплаватель, участник походов </a:t>
            </a:r>
          </a:p>
          <a:p>
            <a:pPr>
              <a:spcBef>
                <a:spcPct val="20000"/>
              </a:spcBef>
            </a:pPr>
            <a:r>
              <a:rPr lang="ru-RU" sz="2000" dirty="0">
                <a:latin typeface="Georgia" pitchFamily="18" charset="0"/>
              </a:rPr>
              <a:t>Петра</a:t>
            </a:r>
            <a:r>
              <a:rPr lang="en-US" sz="2000" dirty="0">
                <a:latin typeface="Georgia" pitchFamily="18" charset="0"/>
              </a:rPr>
              <a:t> I</a:t>
            </a:r>
            <a:r>
              <a:rPr lang="ru-RU" sz="2000" dirty="0">
                <a:latin typeface="Georgia" pitchFamily="18" charset="0"/>
              </a:rPr>
              <a:t>, уроженец Дании. Его именем названы море, пролив, архипелаг и один из островов 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308304" y="2501165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2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95736" y="260648"/>
            <a:ext cx="5832648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rgbClr val="351413"/>
                  </a:solidFill>
                </a:ln>
                <a:gradFill flip="none" rotWithShape="1"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Путешественники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rgbClr val="351413"/>
                  </a:solidFill>
                </a:ln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20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709290" y="4437112"/>
            <a:ext cx="763284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400" i="1" dirty="0">
                <a:latin typeface="Georgia" pitchFamily="18" charset="0"/>
              </a:rPr>
              <a:t>Петр Годунов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628800"/>
            <a:ext cx="6696744" cy="1471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>
                <a:latin typeface="Georgia" pitchFamily="18" charset="0"/>
              </a:rPr>
              <a:t>В 1667 г. </a:t>
            </a:r>
            <a:r>
              <a:rPr lang="ru-RU" sz="2800" dirty="0" err="1">
                <a:latin typeface="Georgia" pitchFamily="18" charset="0"/>
              </a:rPr>
              <a:t>тобольский</a:t>
            </a:r>
            <a:r>
              <a:rPr lang="ru-RU" sz="2800" dirty="0">
                <a:latin typeface="Georgia" pitchFamily="18" charset="0"/>
              </a:rPr>
              <a:t>  воевода составил «Чертеж Сибирской земли». </a:t>
            </a:r>
          </a:p>
          <a:p>
            <a:pPr>
              <a:spcBef>
                <a:spcPct val="20000"/>
              </a:spcBef>
            </a:pPr>
            <a:r>
              <a:rPr lang="ru-RU" sz="2800" dirty="0">
                <a:latin typeface="Georgia" pitchFamily="18" charset="0"/>
              </a:rPr>
              <a:t>Назовите этого человека 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365664" y="2501165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2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rgbClr val="351413"/>
                  </a:solidFill>
                </a:ln>
                <a:gradFill flip="none" rotWithShape="1"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Путешественники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rgbClr val="351413"/>
                  </a:solidFill>
                </a:ln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30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780703" y="4365104"/>
            <a:ext cx="763284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i="1" dirty="0">
                <a:latin typeface="Georgia" pitchFamily="18" charset="0"/>
              </a:rPr>
              <a:t>Стамбульское, </a:t>
            </a:r>
            <a:r>
              <a:rPr lang="ru-RU" sz="3200" i="1" dirty="0" err="1">
                <a:latin typeface="Georgia" pitchFamily="18" charset="0"/>
              </a:rPr>
              <a:t>Хвалынское</a:t>
            </a:r>
            <a:r>
              <a:rPr lang="ru-RU" sz="3200" i="1" dirty="0">
                <a:latin typeface="Georgia" pitchFamily="18" charset="0"/>
              </a:rPr>
              <a:t>, Индийское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628800"/>
            <a:ext cx="66967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>
                <a:latin typeface="Georgia" pitchFamily="18" charset="0"/>
              </a:rPr>
              <a:t> 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365664" y="2420888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2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rgbClr val="351413"/>
                  </a:solidFill>
                </a:ln>
                <a:gradFill flip="none" rotWithShape="1"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Путешественники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rgbClr val="351413"/>
                  </a:solidFill>
                </a:ln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40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763688" y="1340768"/>
            <a:ext cx="59046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Georgia" pitchFamily="18" charset="0"/>
              </a:rPr>
              <a:t>Афанасий Никитин совершил свое путешествие за три моря: Черное, Каспийское и Аравийское. А как эти моря назывались в то время? </a:t>
            </a:r>
            <a:endParaRPr lang="ru-RU" sz="20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683568" y="4725144"/>
            <a:ext cx="763284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i="1" dirty="0">
                <a:latin typeface="Georgia" pitchFamily="18" charset="0"/>
              </a:rPr>
              <a:t>Степан Петрович Крашенинников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628800"/>
            <a:ext cx="669674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>
                <a:latin typeface="Georgia" pitchFamily="18" charset="0"/>
              </a:rPr>
              <a:t>Один из первых русских академиков,  современник Ломоносова, знаменитый исследователь Сибири и Камчатки, автор «Описания Земли Камчатки»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271692" y="2812036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2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188640"/>
            <a:ext cx="5832648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>
                <a:ln w="11430">
                  <a:solidFill>
                    <a:srgbClr val="351413"/>
                  </a:solidFill>
                </a:ln>
                <a:gradFill flip="none" rotWithShape="1"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Путешественники 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 flip="none" rotWithShape="1"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18900000" scaled="1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rgbClr val="351413"/>
                  </a:solidFill>
                </a:ln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50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683568" y="4595960"/>
            <a:ext cx="763284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400" i="1" dirty="0">
                <a:latin typeface="Georgia" pitchFamily="18" charset="0"/>
              </a:rPr>
              <a:t>Волга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628800"/>
            <a:ext cx="6696744" cy="362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>
                <a:latin typeface="Georgia" pitchFamily="18" charset="0"/>
              </a:rPr>
              <a:t>Вот отсюда, именно отсюда,</a:t>
            </a:r>
          </a:p>
          <a:p>
            <a:pPr>
              <a:spcBef>
                <a:spcPct val="20000"/>
              </a:spcBef>
            </a:pPr>
            <a:r>
              <a:rPr lang="ru-RU" sz="2800" dirty="0">
                <a:latin typeface="Georgia" pitchFamily="18" charset="0"/>
              </a:rPr>
              <a:t>Из глубин лесного родника</a:t>
            </a:r>
          </a:p>
          <a:p>
            <a:pPr>
              <a:spcBef>
                <a:spcPct val="20000"/>
              </a:spcBef>
            </a:pPr>
            <a:r>
              <a:rPr lang="ru-RU" sz="2800" dirty="0">
                <a:latin typeface="Georgia" pitchFamily="18" charset="0"/>
              </a:rPr>
              <a:t>Выбегает голубое чудо –</a:t>
            </a:r>
          </a:p>
          <a:p>
            <a:pPr>
              <a:spcBef>
                <a:spcPct val="20000"/>
              </a:spcBef>
            </a:pPr>
            <a:r>
              <a:rPr lang="ru-RU" sz="2800" dirty="0">
                <a:latin typeface="Georgia" pitchFamily="18" charset="0"/>
              </a:rPr>
              <a:t>Русская великая река. </a:t>
            </a:r>
          </a:p>
          <a:p>
            <a:pPr>
              <a:spcBef>
                <a:spcPct val="20000"/>
              </a:spcBef>
            </a:pPr>
            <a:r>
              <a:rPr lang="ru-RU" sz="2800" dirty="0">
                <a:latin typeface="Georgia" pitchFamily="18" charset="0"/>
              </a:rPr>
              <a:t>                                  </a:t>
            </a:r>
            <a:r>
              <a:rPr lang="ru-RU" sz="2000" dirty="0">
                <a:latin typeface="Georgia" pitchFamily="18" charset="0"/>
              </a:rPr>
              <a:t>Н. </a:t>
            </a:r>
            <a:r>
              <a:rPr lang="ru-RU" sz="2000" dirty="0" err="1">
                <a:latin typeface="Georgia" pitchFamily="18" charset="0"/>
              </a:rPr>
              <a:t>Палькин</a:t>
            </a:r>
            <a:r>
              <a:rPr lang="ru-RU" sz="2000" u="sng" dirty="0">
                <a:latin typeface="Georgia" pitchFamily="18" charset="0"/>
              </a:rPr>
              <a:t> </a:t>
            </a:r>
          </a:p>
          <a:p>
            <a:pPr>
              <a:spcBef>
                <a:spcPct val="20000"/>
              </a:spcBef>
            </a:pPr>
            <a:r>
              <a:rPr lang="ru-RU" sz="2800" dirty="0">
                <a:latin typeface="Georgia" pitchFamily="18" charset="0"/>
              </a:rPr>
              <a:t>Какая?</a:t>
            </a:r>
          </a:p>
          <a:p>
            <a:pPr>
              <a:spcBef>
                <a:spcPct val="20000"/>
              </a:spcBef>
            </a:pPr>
            <a:endParaRPr lang="ru-RU" sz="2800" dirty="0">
              <a:latin typeface="Georgia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333417" y="2636912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1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Водоемы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16416" y="260648"/>
            <a:ext cx="648072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946273" y="4437112"/>
            <a:ext cx="763284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400" i="1" dirty="0">
                <a:latin typeface="Georgia" pitchFamily="18" charset="0"/>
              </a:rPr>
              <a:t>Ладожское озеро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628800"/>
            <a:ext cx="669674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>
                <a:latin typeface="Georgia" pitchFamily="18" charset="0"/>
              </a:rPr>
              <a:t>Назовите озеро, по которому в годы Великой Отечественной войны проходила «Дорога жизни»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239123" y="2501165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1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Водоемы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16416" y="260648"/>
            <a:ext cx="648072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Рисунок 35" descr="Рисунок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" y="0"/>
            <a:ext cx="9121688" cy="6858000"/>
          </a:xfrm>
          <a:prstGeom prst="rect">
            <a:avLst/>
          </a:prstGeom>
        </p:spPr>
      </p:pic>
      <p:sp>
        <p:nvSpPr>
          <p:cNvPr id="3119" name="AutoShape 4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364088" y="213285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/>
              <a:t>10</a:t>
            </a:r>
          </a:p>
        </p:txBody>
      </p:sp>
      <p:sp>
        <p:nvSpPr>
          <p:cNvPr id="3121" name="AutoShape 49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084168" y="213285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/>
              <a:t>20</a:t>
            </a:r>
          </a:p>
        </p:txBody>
      </p:sp>
      <p:sp>
        <p:nvSpPr>
          <p:cNvPr id="3122" name="AutoShape 50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6804820" y="213285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/>
              <a:t>30</a:t>
            </a:r>
          </a:p>
        </p:txBody>
      </p:sp>
      <p:sp>
        <p:nvSpPr>
          <p:cNvPr id="3123" name="AutoShape 51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7524900" y="213285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40</a:t>
            </a:r>
          </a:p>
        </p:txBody>
      </p:sp>
      <p:sp>
        <p:nvSpPr>
          <p:cNvPr id="3124" name="AutoShape 52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8244408" y="213285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/>
              <a:t>50</a:t>
            </a:r>
          </a:p>
        </p:txBody>
      </p:sp>
      <p:sp>
        <p:nvSpPr>
          <p:cNvPr id="3125" name="AutoShape 53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5364088" y="285293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10</a:t>
            </a:r>
          </a:p>
        </p:txBody>
      </p:sp>
      <p:sp>
        <p:nvSpPr>
          <p:cNvPr id="3126" name="AutoShape 54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6084168" y="285293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/>
              <a:t>20</a:t>
            </a:r>
          </a:p>
        </p:txBody>
      </p:sp>
      <p:sp>
        <p:nvSpPr>
          <p:cNvPr id="3127" name="AutoShape 55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6804820" y="285293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/>
              <a:t>30</a:t>
            </a:r>
          </a:p>
        </p:txBody>
      </p:sp>
      <p:sp>
        <p:nvSpPr>
          <p:cNvPr id="3128" name="AutoShape 56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7524900" y="285293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/>
              <a:t>40</a:t>
            </a:r>
          </a:p>
        </p:txBody>
      </p:sp>
      <p:sp>
        <p:nvSpPr>
          <p:cNvPr id="3129" name="AutoShape 57">
            <a:hlinkClick r:id="rId13" action="ppaction://hlinksldjump"/>
          </p:cNvPr>
          <p:cNvSpPr>
            <a:spLocks noChangeArrowheads="1"/>
          </p:cNvSpPr>
          <p:nvPr/>
        </p:nvSpPr>
        <p:spPr bwMode="auto">
          <a:xfrm>
            <a:off x="8244408" y="285293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/>
              <a:t>50</a:t>
            </a:r>
          </a:p>
        </p:txBody>
      </p:sp>
      <p:sp>
        <p:nvSpPr>
          <p:cNvPr id="3130" name="AutoShape 58">
            <a:hlinkClick r:id="rId14" action="ppaction://hlinksldjump"/>
          </p:cNvPr>
          <p:cNvSpPr>
            <a:spLocks noChangeArrowheads="1"/>
          </p:cNvSpPr>
          <p:nvPr/>
        </p:nvSpPr>
        <p:spPr bwMode="auto">
          <a:xfrm>
            <a:off x="5364088" y="357301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10</a:t>
            </a:r>
          </a:p>
        </p:txBody>
      </p:sp>
      <p:sp>
        <p:nvSpPr>
          <p:cNvPr id="3131" name="AutoShape 59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6084168" y="357301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20</a:t>
            </a:r>
          </a:p>
        </p:txBody>
      </p:sp>
      <p:sp>
        <p:nvSpPr>
          <p:cNvPr id="3132" name="AutoShape 60">
            <a:hlinkClick r:id="rId16" action="ppaction://hlinksldjump"/>
          </p:cNvPr>
          <p:cNvSpPr>
            <a:spLocks noChangeArrowheads="1"/>
          </p:cNvSpPr>
          <p:nvPr/>
        </p:nvSpPr>
        <p:spPr bwMode="auto">
          <a:xfrm>
            <a:off x="6804820" y="357301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30</a:t>
            </a:r>
          </a:p>
        </p:txBody>
      </p:sp>
      <p:sp>
        <p:nvSpPr>
          <p:cNvPr id="3133" name="AutoShape 61">
            <a:hlinkClick r:id="rId17" action="ppaction://hlinksldjump"/>
          </p:cNvPr>
          <p:cNvSpPr>
            <a:spLocks noChangeArrowheads="1"/>
          </p:cNvSpPr>
          <p:nvPr/>
        </p:nvSpPr>
        <p:spPr bwMode="auto">
          <a:xfrm>
            <a:off x="7524900" y="357301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40</a:t>
            </a:r>
          </a:p>
        </p:txBody>
      </p:sp>
      <p:sp>
        <p:nvSpPr>
          <p:cNvPr id="3134" name="AutoShape 62">
            <a:hlinkClick r:id="rId18" action="ppaction://hlinksldjump"/>
          </p:cNvPr>
          <p:cNvSpPr>
            <a:spLocks noChangeArrowheads="1"/>
          </p:cNvSpPr>
          <p:nvPr/>
        </p:nvSpPr>
        <p:spPr bwMode="auto">
          <a:xfrm>
            <a:off x="8244408" y="357301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50</a:t>
            </a:r>
          </a:p>
        </p:txBody>
      </p:sp>
      <p:sp>
        <p:nvSpPr>
          <p:cNvPr id="3135" name="AutoShape 63">
            <a:hlinkClick r:id="rId19" action="ppaction://hlinksldjump"/>
          </p:cNvPr>
          <p:cNvSpPr>
            <a:spLocks noChangeArrowheads="1"/>
          </p:cNvSpPr>
          <p:nvPr/>
        </p:nvSpPr>
        <p:spPr bwMode="auto">
          <a:xfrm>
            <a:off x="5364088" y="4293096"/>
            <a:ext cx="503114" cy="503040"/>
          </a:xfrm>
          <a:prstGeom prst="bevel">
            <a:avLst>
              <a:gd name="adj" fmla="val 772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/>
              <a:t>10</a:t>
            </a:r>
          </a:p>
        </p:txBody>
      </p:sp>
      <p:sp>
        <p:nvSpPr>
          <p:cNvPr id="3136" name="AutoShape 64">
            <a:hlinkClick r:id="rId20" action="ppaction://hlinksldjump"/>
          </p:cNvPr>
          <p:cNvSpPr>
            <a:spLocks noChangeArrowheads="1"/>
          </p:cNvSpPr>
          <p:nvPr/>
        </p:nvSpPr>
        <p:spPr bwMode="auto">
          <a:xfrm>
            <a:off x="6084168" y="4293096"/>
            <a:ext cx="503114" cy="503040"/>
          </a:xfrm>
          <a:prstGeom prst="bevel">
            <a:avLst>
              <a:gd name="adj" fmla="val 772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/>
              <a:t>20</a:t>
            </a:r>
          </a:p>
        </p:txBody>
      </p:sp>
      <p:sp>
        <p:nvSpPr>
          <p:cNvPr id="3137" name="AutoShape 65">
            <a:hlinkClick r:id="rId21" action="ppaction://hlinksldjump"/>
          </p:cNvPr>
          <p:cNvSpPr>
            <a:spLocks noChangeArrowheads="1"/>
          </p:cNvSpPr>
          <p:nvPr/>
        </p:nvSpPr>
        <p:spPr bwMode="auto">
          <a:xfrm>
            <a:off x="6804820" y="4293096"/>
            <a:ext cx="503114" cy="503040"/>
          </a:xfrm>
          <a:prstGeom prst="bevel">
            <a:avLst>
              <a:gd name="adj" fmla="val 772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/>
              <a:t>30</a:t>
            </a:r>
          </a:p>
        </p:txBody>
      </p:sp>
      <p:sp>
        <p:nvSpPr>
          <p:cNvPr id="3138" name="AutoShape 66">
            <a:hlinkClick r:id="rId22" action="ppaction://hlinksldjump"/>
          </p:cNvPr>
          <p:cNvSpPr>
            <a:spLocks noChangeArrowheads="1"/>
          </p:cNvSpPr>
          <p:nvPr/>
        </p:nvSpPr>
        <p:spPr bwMode="auto">
          <a:xfrm>
            <a:off x="7596336" y="4293096"/>
            <a:ext cx="503114" cy="503040"/>
          </a:xfrm>
          <a:prstGeom prst="bevel">
            <a:avLst>
              <a:gd name="adj" fmla="val 772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/>
              <a:t>40</a:t>
            </a:r>
          </a:p>
        </p:txBody>
      </p:sp>
      <p:sp>
        <p:nvSpPr>
          <p:cNvPr id="3139" name="AutoShape 67">
            <a:hlinkClick r:id="rId23" action="ppaction://hlinksldjump"/>
          </p:cNvPr>
          <p:cNvSpPr>
            <a:spLocks noChangeArrowheads="1"/>
          </p:cNvSpPr>
          <p:nvPr/>
        </p:nvSpPr>
        <p:spPr bwMode="auto">
          <a:xfrm>
            <a:off x="8244408" y="4293096"/>
            <a:ext cx="503114" cy="503040"/>
          </a:xfrm>
          <a:prstGeom prst="bevel">
            <a:avLst>
              <a:gd name="adj" fmla="val 772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50</a:t>
            </a:r>
          </a:p>
        </p:txBody>
      </p:sp>
      <p:sp>
        <p:nvSpPr>
          <p:cNvPr id="3140" name="AutoShape 68">
            <a:hlinkClick r:id="rId24" action="ppaction://hlinksldjump"/>
          </p:cNvPr>
          <p:cNvSpPr>
            <a:spLocks noChangeArrowheads="1"/>
          </p:cNvSpPr>
          <p:nvPr/>
        </p:nvSpPr>
        <p:spPr bwMode="auto">
          <a:xfrm>
            <a:off x="5365030" y="5014192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rgbClr val="FDE8D7"/>
              </a:gs>
            </a:gsLst>
          </a:gra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10</a:t>
            </a:r>
          </a:p>
        </p:txBody>
      </p:sp>
      <p:sp>
        <p:nvSpPr>
          <p:cNvPr id="3142" name="AutoShape 70">
            <a:hlinkClick r:id="rId25" action="ppaction://hlinksldjump"/>
          </p:cNvPr>
          <p:cNvSpPr>
            <a:spLocks noChangeArrowheads="1"/>
          </p:cNvSpPr>
          <p:nvPr/>
        </p:nvSpPr>
        <p:spPr bwMode="auto">
          <a:xfrm>
            <a:off x="6085110" y="5014192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rgbClr val="FDE8D7"/>
              </a:gs>
            </a:gsLst>
          </a:gra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20</a:t>
            </a:r>
          </a:p>
        </p:txBody>
      </p:sp>
      <p:sp>
        <p:nvSpPr>
          <p:cNvPr id="3143" name="AutoShape 71">
            <a:hlinkClick r:id="rId26" action="ppaction://hlinksldjump"/>
          </p:cNvPr>
          <p:cNvSpPr>
            <a:spLocks noChangeArrowheads="1"/>
          </p:cNvSpPr>
          <p:nvPr/>
        </p:nvSpPr>
        <p:spPr bwMode="auto">
          <a:xfrm>
            <a:off x="6877198" y="5014192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rgbClr val="FDE8D7"/>
              </a:gs>
            </a:gsLst>
          </a:gra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/>
              <a:t>30</a:t>
            </a:r>
          </a:p>
        </p:txBody>
      </p:sp>
      <p:sp>
        <p:nvSpPr>
          <p:cNvPr id="3144" name="AutoShape 72">
            <a:hlinkClick r:id="rId27" action="ppaction://hlinksldjump"/>
          </p:cNvPr>
          <p:cNvSpPr>
            <a:spLocks noChangeArrowheads="1"/>
          </p:cNvSpPr>
          <p:nvPr/>
        </p:nvSpPr>
        <p:spPr bwMode="auto">
          <a:xfrm>
            <a:off x="7597278" y="5014192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rgbClr val="FDE8D7"/>
              </a:gs>
            </a:gsLst>
          </a:gra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40</a:t>
            </a:r>
          </a:p>
        </p:txBody>
      </p:sp>
      <p:sp>
        <p:nvSpPr>
          <p:cNvPr id="3145" name="AutoShape 73">
            <a:hlinkClick r:id="rId28" action="ppaction://hlinksldjump"/>
          </p:cNvPr>
          <p:cNvSpPr>
            <a:spLocks noChangeArrowheads="1"/>
          </p:cNvSpPr>
          <p:nvPr/>
        </p:nvSpPr>
        <p:spPr bwMode="auto">
          <a:xfrm>
            <a:off x="8245350" y="5014192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rgbClr val="FDE8D7"/>
              </a:gs>
            </a:gsLst>
          </a:gra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50</a:t>
            </a:r>
          </a:p>
        </p:txBody>
      </p:sp>
      <p:sp>
        <p:nvSpPr>
          <p:cNvPr id="2" name="AutoShape 47"/>
          <p:cNvSpPr>
            <a:spLocks noChangeArrowheads="1"/>
          </p:cNvSpPr>
          <p:nvPr/>
        </p:nvSpPr>
        <p:spPr bwMode="auto">
          <a:xfrm>
            <a:off x="1979712" y="2132856"/>
            <a:ext cx="2951559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 cap="all" dirty="0">
                <a:latin typeface="Times New Roman" pitchFamily="18" charset="0"/>
                <a:cs typeface="Times New Roman" pitchFamily="18" charset="0"/>
              </a:rPr>
              <a:t>Самые-самые</a:t>
            </a:r>
          </a:p>
        </p:txBody>
      </p:sp>
      <p:sp>
        <p:nvSpPr>
          <p:cNvPr id="3" name="AutoShape 68"/>
          <p:cNvSpPr>
            <a:spLocks noChangeArrowheads="1"/>
          </p:cNvSpPr>
          <p:nvPr/>
        </p:nvSpPr>
        <p:spPr bwMode="auto">
          <a:xfrm>
            <a:off x="1979712" y="5013176"/>
            <a:ext cx="2951559" cy="50400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rgbClr val="FDE8D7"/>
              </a:gs>
            </a:gsLst>
          </a:gra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 cap="all" dirty="0">
                <a:latin typeface="Times New Roman" pitchFamily="18" charset="0"/>
                <a:cs typeface="Times New Roman" pitchFamily="18" charset="0"/>
              </a:rPr>
              <a:t>а знаете ли вы…</a:t>
            </a:r>
          </a:p>
        </p:txBody>
      </p:sp>
      <p:sp>
        <p:nvSpPr>
          <p:cNvPr id="4" name="AutoShape 47"/>
          <p:cNvSpPr>
            <a:spLocks noChangeArrowheads="1"/>
          </p:cNvSpPr>
          <p:nvPr/>
        </p:nvSpPr>
        <p:spPr bwMode="auto">
          <a:xfrm>
            <a:off x="1979712" y="4293096"/>
            <a:ext cx="2951559" cy="503039"/>
          </a:xfrm>
          <a:prstGeom prst="bevel">
            <a:avLst>
              <a:gd name="adj" fmla="val 772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 cap="all" dirty="0">
                <a:latin typeface="Times New Roman" pitchFamily="18" charset="0"/>
                <a:cs typeface="Times New Roman" pitchFamily="18" charset="0"/>
              </a:rPr>
              <a:t>водоемы</a:t>
            </a:r>
          </a:p>
        </p:txBody>
      </p:sp>
      <p:sp>
        <p:nvSpPr>
          <p:cNvPr id="5" name="AutoShape 47"/>
          <p:cNvSpPr>
            <a:spLocks noChangeArrowheads="1"/>
          </p:cNvSpPr>
          <p:nvPr/>
        </p:nvSpPr>
        <p:spPr bwMode="auto">
          <a:xfrm>
            <a:off x="1979712" y="2852936"/>
            <a:ext cx="2951559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 cap="all" dirty="0">
                <a:latin typeface="Times New Roman" pitchFamily="18" charset="0"/>
                <a:cs typeface="Times New Roman" pitchFamily="18" charset="0"/>
              </a:rPr>
              <a:t>Что это? Где это?</a:t>
            </a:r>
          </a:p>
        </p:txBody>
      </p:sp>
      <p:sp>
        <p:nvSpPr>
          <p:cNvPr id="6" name="AutoShape 47"/>
          <p:cNvSpPr>
            <a:spLocks noChangeArrowheads="1"/>
          </p:cNvSpPr>
          <p:nvPr/>
        </p:nvSpPr>
        <p:spPr bwMode="auto">
          <a:xfrm>
            <a:off x="1979712" y="3573016"/>
            <a:ext cx="2951559" cy="503039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 cap="all" dirty="0">
                <a:latin typeface="Times New Roman" pitchFamily="18" charset="0"/>
                <a:cs typeface="Times New Roman" pitchFamily="18" charset="0"/>
              </a:rPr>
              <a:t>путешественники</a:t>
            </a:r>
          </a:p>
        </p:txBody>
      </p:sp>
      <p:pic>
        <p:nvPicPr>
          <p:cNvPr id="38" name="Рисунок 37" descr="Рисунок40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29" cstate="screen"/>
          <a:srcRect/>
          <a:stretch>
            <a:fillRect/>
          </a:stretch>
        </p:blipFill>
        <p:spPr>
          <a:xfrm>
            <a:off x="7740352" y="6381328"/>
            <a:ext cx="1152128" cy="300800"/>
          </a:xfrm>
          <a:prstGeom prst="rect">
            <a:avLst/>
          </a:prstGeom>
        </p:spPr>
      </p:pic>
      <p:sp>
        <p:nvSpPr>
          <p:cNvPr id="34" name="Прямоугольник 33"/>
          <p:cNvSpPr/>
          <p:nvPr/>
        </p:nvSpPr>
        <p:spPr>
          <a:xfrm>
            <a:off x="2771113" y="116632"/>
            <a:ext cx="557120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Веселая география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5298" name="Picture 2" descr="http://img-fotki.yandex.ru/get/6212/160878850.8c/0_76668_4259918f_XL"/>
          <p:cNvPicPr>
            <a:picLocks noChangeAspect="1" noChangeArrowheads="1"/>
          </p:cNvPicPr>
          <p:nvPr/>
        </p:nvPicPr>
        <p:blipFill>
          <a:blip r:embed="rId30" cstate="screen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779912" y="1268760"/>
            <a:ext cx="2736304" cy="578044"/>
          </a:xfrm>
          <a:prstGeom prst="rect">
            <a:avLst/>
          </a:prstGeom>
          <a:noFill/>
        </p:spPr>
      </p:pic>
      <p:pic>
        <p:nvPicPr>
          <p:cNvPr id="37" name="Picture 2" descr="http://img-fotki.yandex.ru/get/6212/160878850.8c/0_76668_4259918f_XL"/>
          <p:cNvPicPr>
            <a:picLocks noChangeAspect="1" noChangeArrowheads="1"/>
          </p:cNvPicPr>
          <p:nvPr/>
        </p:nvPicPr>
        <p:blipFill>
          <a:blip r:embed="rId31" cstate="screen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flipV="1">
            <a:off x="3779912" y="5844868"/>
            <a:ext cx="2880320" cy="60846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1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" dur="indefinite"/>
                                        <p:tgtEl>
                                          <p:spTgt spid="3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1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1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" dur="indefinite"/>
                                        <p:tgtEl>
                                          <p:spTgt spid="3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1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9" dur="indefinite"/>
                                        <p:tgtEl>
                                          <p:spTgt spid="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1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25" dur="indefinite"/>
                                        <p:tgtEl>
                                          <p:spTgt spid="3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1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1" dur="indefinite"/>
                                        <p:tgtEl>
                                          <p:spTgt spid="3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1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7" dur="indefinite"/>
                                        <p:tgtEl>
                                          <p:spTgt spid="3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3" dur="indefinite"/>
                                        <p:tgtEl>
                                          <p:spTgt spid="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31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9" dur="indefinite"/>
                                        <p:tgtEl>
                                          <p:spTgt spid="3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31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55" dur="indefinite"/>
                                        <p:tgtEl>
                                          <p:spTgt spid="3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31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1" dur="indefinite"/>
                                        <p:tgtEl>
                                          <p:spTgt spid="3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6" dur="indefinite"/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7" dur="indefinite"/>
                                        <p:tgtEl>
                                          <p:spTgt spid="3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0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3" dur="indefinite"/>
                                        <p:tgtEl>
                                          <p:spTgt spid="3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8" dur="indefinite"/>
                                        <p:tgtEl>
                                          <p:spTgt spid="31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9" dur="indefinite"/>
                                        <p:tgtEl>
                                          <p:spTgt spid="3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2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4" dur="indefinite"/>
                                        <p:tgtEl>
                                          <p:spTgt spid="31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85" dur="indefinite"/>
                                        <p:tgtEl>
                                          <p:spTgt spid="3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0" dur="indefinite"/>
                                        <p:tgtEl>
                                          <p:spTgt spid="31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1" dur="indefinite"/>
                                        <p:tgtEl>
                                          <p:spTgt spid="3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6" dur="indefinite"/>
                                        <p:tgtEl>
                                          <p:spTgt spid="31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7" dur="indefinite"/>
                                        <p:tgtEl>
                                          <p:spTgt spid="3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5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2" dur="indefinite"/>
                                        <p:tgtEl>
                                          <p:spTgt spid="31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3" dur="indefinite"/>
                                        <p:tgtEl>
                                          <p:spTgt spid="3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6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1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8" dur="indefinite"/>
                                        <p:tgtEl>
                                          <p:spTgt spid="31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9" dur="indefinite"/>
                                        <p:tgtEl>
                                          <p:spTgt spid="3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4" dur="indefinite"/>
                                        <p:tgtEl>
                                          <p:spTgt spid="31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15" dur="indefinite"/>
                                        <p:tgtEl>
                                          <p:spTgt spid="3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8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1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0" dur="indefinite"/>
                                        <p:tgtEl>
                                          <p:spTgt spid="31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21" dur="indefinite"/>
                                        <p:tgtEl>
                                          <p:spTgt spid="3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1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6" dur="indefinite"/>
                                        <p:tgtEl>
                                          <p:spTgt spid="31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27" dur="indefinite"/>
                                        <p:tgtEl>
                                          <p:spTgt spid="3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0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1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2" dur="indefinite"/>
                                        <p:tgtEl>
                                          <p:spTgt spid="314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3" dur="indefinite"/>
                                        <p:tgtEl>
                                          <p:spTgt spid="3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2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31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8" dur="indefinite"/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9" dur="indefinite"/>
                                        <p:tgtEl>
                                          <p:spTgt spid="3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3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31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4" dur="indefinite"/>
                                        <p:tgtEl>
                                          <p:spTgt spid="314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45" dur="indefinite"/>
                                        <p:tgtEl>
                                          <p:spTgt spid="3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4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31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0" dur="indefinite"/>
                                        <p:tgtEl>
                                          <p:spTgt spid="31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51" dur="indefinite"/>
                                        <p:tgtEl>
                                          <p:spTgt spid="3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5"/>
                  </p:tgtEl>
                </p:cond>
              </p:nextCondLst>
            </p:seq>
          </p:childTnLst>
        </p:cTn>
      </p:par>
    </p:tnLst>
    <p:bldLst>
      <p:bldP spid="3119" grpId="0" animBg="1"/>
      <p:bldP spid="3121" grpId="0" animBg="1"/>
      <p:bldP spid="3122" grpId="0" animBg="1"/>
      <p:bldP spid="3123" grpId="0" animBg="1"/>
      <p:bldP spid="3124" grpId="0" animBg="1"/>
      <p:bldP spid="3125" grpId="0" animBg="1"/>
      <p:bldP spid="3126" grpId="0" animBg="1"/>
      <p:bldP spid="3127" grpId="0" animBg="1"/>
      <p:bldP spid="3128" grpId="0" animBg="1"/>
      <p:bldP spid="3129" grpId="0" animBg="1"/>
      <p:bldP spid="3130" grpId="0" animBg="1"/>
      <p:bldP spid="3131" grpId="0" animBg="1"/>
      <p:bldP spid="3132" grpId="0" animBg="1"/>
      <p:bldP spid="3133" grpId="0" animBg="1"/>
      <p:bldP spid="3134" grpId="0" animBg="1"/>
      <p:bldP spid="3135" grpId="0" animBg="1"/>
      <p:bldP spid="3136" grpId="0" animBg="1"/>
      <p:bldP spid="3137" grpId="0" animBg="1"/>
      <p:bldP spid="3138" grpId="0" animBg="1"/>
      <p:bldP spid="3139" grpId="0" animBg="1"/>
      <p:bldP spid="3140" grpId="0" animBg="1"/>
      <p:bldP spid="3142" grpId="0" animBg="1"/>
      <p:bldP spid="3143" grpId="0" animBg="1"/>
      <p:bldP spid="3144" grpId="0" animBg="1"/>
      <p:bldP spid="314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683568" y="4437112"/>
            <a:ext cx="763284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400" i="1" dirty="0">
                <a:latin typeface="Georgia" pitchFamily="18" charset="0"/>
              </a:rPr>
              <a:t>Реки Ока и Кама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628800"/>
            <a:ext cx="66967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>
                <a:latin typeface="Georgia" pitchFamily="18" charset="0"/>
              </a:rPr>
              <a:t>Назовите «правую и левую руки» Волги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295703" y="2501165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1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Водоемы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16416" y="260648"/>
            <a:ext cx="648072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860535" y="4437112"/>
            <a:ext cx="763284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400" i="1" dirty="0">
                <a:latin typeface="Georgia" pitchFamily="18" charset="0"/>
              </a:rPr>
              <a:t>Эльтон и Баскунчак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628800"/>
            <a:ext cx="66967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>
                <a:latin typeface="Georgia" pitchFamily="18" charset="0"/>
              </a:rPr>
              <a:t>Соленые озера Русской равнины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325419" y="2501165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1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Водоемы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16416" y="260648"/>
            <a:ext cx="648072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827584" y="4797152"/>
            <a:ext cx="763284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400" i="1" dirty="0">
                <a:latin typeface="Georgia" pitchFamily="18" charset="0"/>
              </a:rPr>
              <a:t>Лена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628800"/>
            <a:ext cx="66967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>
                <a:latin typeface="Georgia" pitchFamily="18" charset="0"/>
              </a:rPr>
              <a:t>Сибирская река, </a:t>
            </a:r>
            <a:r>
              <a:rPr lang="ru-RU" sz="2800" dirty="0">
                <a:latin typeface="Georgia" pitchFamily="18" charset="0"/>
              </a:rPr>
              <a:t>у которой самая большая дельта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365664" y="2840611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1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Водоемы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16416" y="260648"/>
            <a:ext cx="648072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50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889110" y="4515574"/>
            <a:ext cx="763284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000" i="1" dirty="0">
                <a:latin typeface="Georgia" pitchFamily="18" charset="0"/>
              </a:rPr>
              <a:t>Площадь России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628800"/>
            <a:ext cx="66967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>
                <a:latin typeface="Georgia" pitchFamily="18" charset="0"/>
              </a:rPr>
              <a:t>Что обозначает  число 17,1 млн. км</a:t>
            </a:r>
            <a:r>
              <a:rPr lang="ru-RU" sz="2800" dirty="0">
                <a:latin typeface="Century Gothic" pitchFamily="34" charset="0"/>
              </a:rPr>
              <a:t>²</a:t>
            </a:r>
            <a:r>
              <a:rPr lang="ru-RU" sz="2800" i="1" dirty="0">
                <a:latin typeface="Georgia" pitchFamily="18" charset="0"/>
              </a:rPr>
              <a:t>.   </a:t>
            </a:r>
            <a:endParaRPr lang="ru-RU" sz="2800" dirty="0">
              <a:latin typeface="Century Gothic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rgbClr val="642F04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знаете ли вы…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6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7272300" y="2501165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rgbClr val="642F04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331639" y="4509120"/>
            <a:ext cx="763284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000" i="1" dirty="0">
                <a:latin typeface="Georgia" pitchFamily="18" charset="0"/>
              </a:rPr>
              <a:t>Ямал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628800"/>
            <a:ext cx="66967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>
                <a:latin typeface="Georgia" pitchFamily="18" charset="0"/>
              </a:rPr>
              <a:t>Какой полуостров в России говорит о своей величине?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6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7308303" y="2501165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rgbClr val="642F04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знаете ли вы…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rgbClr val="642F04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036179" y="4509120"/>
            <a:ext cx="763284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i="1" dirty="0">
                <a:latin typeface="Georgia" pitchFamily="18" charset="0"/>
              </a:rPr>
              <a:t>Пятигорск 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628800"/>
            <a:ext cx="66967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>
                <a:latin typeface="Georgia" pitchFamily="18" charset="0"/>
              </a:rPr>
              <a:t>Какой город построен на пяти горах?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6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7308304" y="2501165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rgbClr val="642F04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знаете ли вы…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rgbClr val="642F04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855262" y="4653136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>
                <a:latin typeface="Georgia" pitchFamily="18" charset="0"/>
              </a:rPr>
              <a:t>Через пролив Карские ворота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628800"/>
            <a:ext cx="66967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>
                <a:latin typeface="Georgia" pitchFamily="18" charset="0"/>
              </a:rPr>
              <a:t>Через какие ворота пройдет даже ледокол?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6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7365664" y="2939145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rgbClr val="642F04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знаете ли вы…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rgbClr val="642F04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946273" y="4509120"/>
            <a:ext cx="7632848" cy="1175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i="1" dirty="0">
                <a:latin typeface="Georgia" pitchFamily="18" charset="0"/>
              </a:rPr>
              <a:t>Река Белая, озеро Белое,</a:t>
            </a:r>
          </a:p>
          <a:p>
            <a:pPr algn="ctr">
              <a:spcBef>
                <a:spcPct val="20000"/>
              </a:spcBef>
            </a:pPr>
            <a:r>
              <a:rPr lang="ru-RU" sz="3200" i="1" dirty="0">
                <a:latin typeface="Georgia" pitchFamily="18" charset="0"/>
              </a:rPr>
              <a:t> Белое море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628800"/>
            <a:ext cx="669674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>
                <a:latin typeface="Georgia" pitchFamily="18" charset="0"/>
              </a:rPr>
              <a:t>Что в России есть река, озеро и море, носящие название одного цвета? Назовите их.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6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7272300" y="2501165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rgbClr val="642F04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знаете ли вы…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rgbClr val="642F04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50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187624" y="4287589"/>
            <a:ext cx="763284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400" i="1" dirty="0" err="1">
                <a:latin typeface="Georgia" pitchFamily="18" charset="0"/>
              </a:rPr>
              <a:t>Восточно-Сибирское</a:t>
            </a:r>
            <a:endParaRPr lang="ru-RU" sz="4400" i="1" dirty="0">
              <a:latin typeface="Georgia" pitchFamily="18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628800"/>
            <a:ext cx="66967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>
                <a:latin typeface="Georgia" pitchFamily="18" charset="0"/>
              </a:rPr>
              <a:t>Самое холодное и ледовитое море у берегов России 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rgbClr val="DBD3E5"/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D4D3DF"/>
              </a:gs>
            </a:gsLst>
            <a:lin ang="54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Самые-самые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272300" y="2501165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4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331639" y="4616703"/>
            <a:ext cx="763284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400" i="1" dirty="0">
                <a:latin typeface="Georgia" pitchFamily="18" charset="0"/>
              </a:rPr>
              <a:t>В Оймяконе (-71</a:t>
            </a:r>
            <a:r>
              <a:rPr lang="en-US" sz="4400" dirty="0"/>
              <a:t>°C</a:t>
            </a:r>
            <a:r>
              <a:rPr lang="ru-RU" sz="4400" i="1" dirty="0">
                <a:latin typeface="Georgia" pitchFamily="18" charset="0"/>
              </a:rPr>
              <a:t>)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628800"/>
            <a:ext cx="669674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>
                <a:latin typeface="Georgia" pitchFamily="18" charset="0"/>
              </a:rPr>
              <a:t>Где зафиксирована самая низкая температура воздуха северного полушария?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236296" y="2708920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4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rgbClr val="DBD3E5"/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D4D3DF"/>
              </a:gs>
            </a:gsLst>
            <a:lin ang="54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Самые-самые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20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007604" y="4437112"/>
            <a:ext cx="7632848" cy="139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i="1" dirty="0">
                <a:latin typeface="Georgia" pitchFamily="18" charset="0"/>
              </a:rPr>
              <a:t>г.Эльбрус </a:t>
            </a:r>
          </a:p>
          <a:p>
            <a:pPr algn="ctr">
              <a:spcBef>
                <a:spcPct val="20000"/>
              </a:spcBef>
            </a:pPr>
            <a:r>
              <a:rPr lang="ru-RU" sz="3200" i="1" dirty="0">
                <a:latin typeface="Georgia" pitchFamily="18" charset="0"/>
              </a:rPr>
              <a:t>на Кавказе(5642м</a:t>
            </a:r>
            <a:r>
              <a:rPr lang="ru-RU" sz="4400" i="1" dirty="0">
                <a:latin typeface="Georgia" pitchFamily="18" charset="0"/>
              </a:rPr>
              <a:t>)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628800"/>
            <a:ext cx="66967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>
                <a:latin typeface="Georgia" pitchFamily="18" charset="0"/>
              </a:rPr>
              <a:t>Где находится  самая высокая горная вершина России?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272300" y="2501165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4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rgbClr val="DBD3E5"/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D4D3DF"/>
              </a:gs>
            </a:gsLst>
            <a:lin ang="54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Самые-самые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30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683568" y="4725144"/>
            <a:ext cx="763284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400" i="1" dirty="0">
                <a:latin typeface="Georgia" pitchFamily="18" charset="0"/>
              </a:rPr>
              <a:t>Сахалин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164288" y="2582907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4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rgbClr val="DBD3E5"/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D4D3DF"/>
              </a:gs>
            </a:gsLst>
            <a:lin ang="54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Самые-самые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40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804528" y="1556792"/>
            <a:ext cx="486381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200" dirty="0">
                <a:latin typeface="Georgia" pitchFamily="18" charset="0"/>
              </a:rPr>
              <a:t>Самый большой остров России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935383" y="4437112"/>
            <a:ext cx="7632848" cy="155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i="1" dirty="0">
                <a:latin typeface="Georgia" pitchFamily="18" charset="0"/>
              </a:rPr>
              <a:t>Фумарольное на Камчатке </a:t>
            </a:r>
          </a:p>
          <a:p>
            <a:pPr algn="ctr">
              <a:spcBef>
                <a:spcPct val="20000"/>
              </a:spcBef>
            </a:pPr>
            <a:r>
              <a:rPr lang="ru-RU" sz="2800" i="1" dirty="0">
                <a:latin typeface="Georgia" pitchFamily="18" charset="0"/>
              </a:rPr>
              <a:t>(средняя температура воды  +50</a:t>
            </a:r>
            <a:r>
              <a:rPr lang="en-US" sz="2800" dirty="0"/>
              <a:t>°C</a:t>
            </a:r>
            <a:r>
              <a:rPr lang="ru-RU" sz="2800" i="1" dirty="0">
                <a:latin typeface="Georgia" pitchFamily="18" charset="0"/>
              </a:rPr>
              <a:t>)</a:t>
            </a:r>
            <a:endParaRPr lang="ru-RU" sz="2800" dirty="0"/>
          </a:p>
          <a:p>
            <a:pPr algn="ctr">
              <a:spcBef>
                <a:spcPct val="20000"/>
              </a:spcBef>
            </a:pPr>
            <a:endParaRPr lang="ru-RU" sz="2800" i="1" dirty="0">
              <a:latin typeface="Georgia" pitchFamily="18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628800"/>
            <a:ext cx="66967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>
                <a:latin typeface="Georgia" pitchFamily="18" charset="0"/>
              </a:rPr>
              <a:t>Самое горячее озеро в России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272300" y="2501165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4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rgbClr val="DBD3E5"/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D4D3DF"/>
              </a:gs>
            </a:gsLst>
            <a:lin ang="54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Самые-самые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50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755576" y="5330771"/>
            <a:ext cx="763284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600" i="1" dirty="0">
                <a:latin typeface="Georgia" pitchFamily="18" charset="0"/>
              </a:rPr>
              <a:t>Москва, Китай-город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rgbClr val="1A210D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Что это? Где это?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3">
                <a:shade val="45000"/>
                <a:satMod val="135000"/>
              </a:schemeClr>
              <a:prstClr val="white"/>
            </a:duotone>
            <a:lum bright="-20000"/>
          </a:blip>
          <a:stretch>
            <a:fillRect/>
          </a:stretch>
        </p:blipFill>
        <p:spPr>
          <a:xfrm>
            <a:off x="7365664" y="2708920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rgbClr val="212911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  <p:pic>
        <p:nvPicPr>
          <p:cNvPr id="2" name="Picture 2" descr="J:\китай-город москва к востоку от кремля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51720" y="1700808"/>
            <a:ext cx="5112568" cy="331236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827584" y="5301208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i="1">
                <a:latin typeface="Georgia" pitchFamily="18" charset="0"/>
              </a:rPr>
              <a:t> Озеро </a:t>
            </a:r>
            <a:r>
              <a:rPr lang="ru-RU" sz="2800" i="1" dirty="0">
                <a:latin typeface="Georgia" pitchFamily="18" charset="0"/>
              </a:rPr>
              <a:t>Байкал</a:t>
            </a:r>
            <a:endParaRPr lang="ru-RU" sz="3600" i="1" dirty="0">
              <a:latin typeface="Georgia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3">
                <a:shade val="45000"/>
                <a:satMod val="135000"/>
              </a:schemeClr>
              <a:prstClr val="white"/>
            </a:duotone>
            <a:lum bright="-20000"/>
          </a:blip>
          <a:stretch>
            <a:fillRect/>
          </a:stretch>
        </p:blipFill>
        <p:spPr>
          <a:xfrm>
            <a:off x="7308304" y="2903154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rgbClr val="1A210D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Что это? Где это?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rgbClr val="212911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20</a:t>
            </a:r>
          </a:p>
        </p:txBody>
      </p:sp>
      <p:pic>
        <p:nvPicPr>
          <p:cNvPr id="8" name="Picture 2" descr="J:\байкал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79712" y="1124744"/>
            <a:ext cx="5328592" cy="367240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95373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1173</TotalTime>
  <Words>512</Words>
  <Application>Microsoft Office PowerPoint</Application>
  <PresentationFormat>Экран (4:3)</PresentationFormat>
  <Paragraphs>168</Paragraphs>
  <Slides>27</Slides>
  <Notes>27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3" baseType="lpstr">
      <vt:lpstr>Arial</vt:lpstr>
      <vt:lpstr>Calibri</vt:lpstr>
      <vt:lpstr>Century Gothic</vt:lpstr>
      <vt:lpstr>Georgia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Алёна Гурова</cp:lastModifiedBy>
  <cp:revision>46</cp:revision>
  <dcterms:created xsi:type="dcterms:W3CDTF">2014-01-06T16:00:12Z</dcterms:created>
  <dcterms:modified xsi:type="dcterms:W3CDTF">2019-10-10T17:41:41Z</dcterms:modified>
</cp:coreProperties>
</file>