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67" r:id="rId2"/>
    <p:sldId id="269" r:id="rId3"/>
    <p:sldId id="268" r:id="rId4"/>
    <p:sldId id="270" r:id="rId5"/>
    <p:sldId id="262" r:id="rId6"/>
    <p:sldId id="271" r:id="rId7"/>
    <p:sldId id="259" r:id="rId8"/>
    <p:sldId id="264" r:id="rId9"/>
    <p:sldId id="266" r:id="rId10"/>
    <p:sldId id="27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19256" cy="28803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b="1" dirty="0">
                <a:solidFill>
                  <a:schemeClr val="tx1"/>
                </a:solidFill>
                <a:latin typeface="+mn-lt"/>
              </a:rPr>
              <a:t>Система оценки достижения планируемых результатов при реализации ФГОС НОО при </a:t>
            </a:r>
            <a:r>
              <a:rPr lang="ru-RU" sz="4800" b="1" dirty="0" err="1">
                <a:solidFill>
                  <a:schemeClr val="tx1"/>
                </a:solidFill>
                <a:latin typeface="+mn-lt"/>
              </a:rPr>
              <a:t>безотметочном</a:t>
            </a:r>
            <a:r>
              <a:rPr lang="ru-RU" sz="4800" b="1" dirty="0">
                <a:solidFill>
                  <a:schemeClr val="tx1"/>
                </a:solidFill>
                <a:latin typeface="+mn-lt"/>
              </a:rPr>
              <a:t> обучении</a:t>
            </a:r>
            <a:endParaRPr lang="ru-RU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4" name="Picture 4" descr="1students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4143380"/>
            <a:ext cx="2592388" cy="194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err="1" smtClean="0"/>
              <a:t>Безотметочная</a:t>
            </a:r>
            <a:r>
              <a:rPr lang="ru-RU" sz="3600" b="1" dirty="0" smtClean="0"/>
              <a:t> система оценивания помогает ребёнку обрести адекватную самокритичность и уверенность в себе. 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/>
              <a:t>Одним из основных условий функционирования системы образования является  качественная система контроля и оценки знаний. 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18161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«Действие оценки – это есть то действие, благодаря которому человек оценивает свои возможности действовать, определяет, достаточно ли у него знаний для решения новой задачи, каких именно знаний недостаёт».</a:t>
            </a:r>
          </a:p>
          <a:p>
            <a:pPr algn="ctr">
              <a:buNone/>
            </a:pPr>
            <a:r>
              <a:rPr lang="ru-RU" sz="3600" b="1" dirty="0" err="1" smtClean="0"/>
              <a:t>Г.Цукерман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7372376" cy="378619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Функции </a:t>
            </a:r>
            <a:r>
              <a:rPr lang="ru-RU" b="1" dirty="0" err="1" smtClean="0"/>
              <a:t>безотметочного</a:t>
            </a:r>
            <a:r>
              <a:rPr lang="ru-RU" b="1" dirty="0" smtClean="0"/>
              <a:t> оценивания в начальном образовании.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57430"/>
            <a:ext cx="8229600" cy="3967170"/>
          </a:xfrm>
        </p:spPr>
        <p:txBody>
          <a:bodyPr>
            <a:normAutofit/>
          </a:bodyPr>
          <a:lstStyle/>
          <a:p>
            <a:endParaRPr lang="ru-RU" sz="3200" b="1" i="1" dirty="0" smtClean="0"/>
          </a:p>
          <a:p>
            <a:endParaRPr lang="ru-RU" sz="3200" b="1" i="1" dirty="0" smtClean="0"/>
          </a:p>
          <a:p>
            <a:r>
              <a:rPr lang="ru-RU" sz="3600" b="1" i="1" dirty="0" err="1" smtClean="0"/>
              <a:t>Здоровьесберегающая</a:t>
            </a:r>
            <a:endParaRPr lang="ru-RU" sz="3600" b="1" i="1" dirty="0" smtClean="0"/>
          </a:p>
          <a:p>
            <a:r>
              <a:rPr lang="ru-RU" sz="3600" b="1" i="1" dirty="0" smtClean="0"/>
              <a:t>Психологическая</a:t>
            </a:r>
          </a:p>
          <a:p>
            <a:r>
              <a:rPr lang="ru-RU" sz="3600" b="1" i="1" dirty="0" smtClean="0"/>
              <a:t>Динамическая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04088"/>
            <a:ext cx="8229600" cy="1439028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4000" b="1" dirty="0" smtClean="0"/>
              <a:t>В системе </a:t>
            </a:r>
            <a:r>
              <a:rPr lang="ru-RU" sz="4000" b="1" dirty="0" err="1" smtClean="0"/>
              <a:t>безотметочного</a:t>
            </a:r>
            <a:r>
              <a:rPr lang="ru-RU" sz="4000" b="1" dirty="0" smtClean="0"/>
              <a:t> обучения учитель использует  знаки: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357430"/>
            <a:ext cx="8229600" cy="3967170"/>
          </a:xfrm>
        </p:spPr>
        <p:txBody>
          <a:bodyPr/>
          <a:lstStyle/>
          <a:p>
            <a:r>
              <a:rPr lang="ru-RU" sz="3200" b="1" dirty="0" smtClean="0"/>
              <a:t>!   (работа выполнена красиво, аккуратно)</a:t>
            </a:r>
          </a:p>
          <a:p>
            <a:r>
              <a:rPr lang="ru-RU" sz="3200" b="1" dirty="0" smtClean="0"/>
              <a:t>+   (допущены ошибки)</a:t>
            </a:r>
          </a:p>
          <a:p>
            <a:r>
              <a:rPr lang="ru-RU" sz="3200" b="1" dirty="0" smtClean="0"/>
              <a:t>-    (много ошибок, работа выполнена небрежно)</a:t>
            </a:r>
          </a:p>
          <a:p>
            <a:pPr eaLnBrk="1" hangingPunct="1">
              <a:defRPr/>
            </a:pPr>
            <a:endParaRPr lang="ru-RU" dirty="0" smtClean="0"/>
          </a:p>
        </p:txBody>
      </p:sp>
      <p:pic>
        <p:nvPicPr>
          <p:cNvPr id="22532" name="Picture 4" descr="j030125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125" y="4868863"/>
            <a:ext cx="1830388" cy="156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0" grpId="0"/>
      <p:bldP spid="7885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93909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Приёмы </a:t>
            </a:r>
            <a:r>
              <a:rPr lang="ru-RU" b="1" dirty="0" err="1" smtClean="0"/>
              <a:t>безотметочного</a:t>
            </a:r>
            <a:r>
              <a:rPr lang="ru-RU" b="1" dirty="0" smtClean="0"/>
              <a:t> оценивания :</a:t>
            </a: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• Волшебные линеечки </a:t>
            </a:r>
            <a:br>
              <a:rPr lang="ru-RU" sz="3200" dirty="0" smtClean="0"/>
            </a:br>
            <a:r>
              <a:rPr lang="ru-RU" sz="3200" dirty="0" smtClean="0"/>
              <a:t>• Словесное оценивание </a:t>
            </a:r>
            <a:br>
              <a:rPr lang="ru-RU" sz="3200" dirty="0" smtClean="0"/>
            </a:br>
            <a:r>
              <a:rPr lang="ru-RU" sz="3200" dirty="0" smtClean="0"/>
              <a:t>• Знаковая символика </a:t>
            </a:r>
            <a:br>
              <a:rPr lang="ru-RU" sz="3200" dirty="0" smtClean="0"/>
            </a:br>
            <a:r>
              <a:rPr lang="ru-RU" sz="3200" dirty="0" smtClean="0"/>
              <a:t>• «Лесенка» </a:t>
            </a:r>
            <a:br>
              <a:rPr lang="ru-RU" sz="3200" dirty="0" smtClean="0"/>
            </a:br>
            <a:r>
              <a:rPr lang="ru-RU" sz="3200" dirty="0" smtClean="0"/>
              <a:t>• «Солнышко» </a:t>
            </a:r>
            <a:br>
              <a:rPr lang="ru-RU" sz="3200" dirty="0" smtClean="0"/>
            </a:br>
            <a:r>
              <a:rPr lang="ru-RU" sz="3200" dirty="0" smtClean="0"/>
              <a:t>• «Подъём в гору» </a:t>
            </a:r>
            <a:br>
              <a:rPr lang="ru-RU" sz="3200" dirty="0" smtClean="0"/>
            </a:br>
            <a:r>
              <a:rPr lang="ru-RU" sz="3200" dirty="0" smtClean="0"/>
              <a:t>• «Дерево» 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b="1" dirty="0" smtClean="0"/>
              <a:t>«Волшебная линеечка»</a:t>
            </a:r>
          </a:p>
        </p:txBody>
      </p:sp>
      <p:sp>
        <p:nvSpPr>
          <p:cNvPr id="16388" name="Line 4"/>
          <p:cNvSpPr>
            <a:spLocks noChangeShapeType="1"/>
          </p:cNvSpPr>
          <p:nvPr/>
        </p:nvSpPr>
        <p:spPr bwMode="auto">
          <a:xfrm>
            <a:off x="3924300" y="2924175"/>
            <a:ext cx="0" cy="3025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89" name="Line 6"/>
          <p:cNvSpPr>
            <a:spLocks noChangeShapeType="1"/>
          </p:cNvSpPr>
          <p:nvPr/>
        </p:nvSpPr>
        <p:spPr bwMode="auto">
          <a:xfrm>
            <a:off x="3851275" y="5949950"/>
            <a:ext cx="144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90" name="Line 7"/>
          <p:cNvSpPr>
            <a:spLocks noChangeShapeType="1"/>
          </p:cNvSpPr>
          <p:nvPr/>
        </p:nvSpPr>
        <p:spPr bwMode="auto">
          <a:xfrm>
            <a:off x="3851275" y="2924175"/>
            <a:ext cx="144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91" name="Line 8"/>
          <p:cNvSpPr>
            <a:spLocks noChangeShapeType="1"/>
          </p:cNvSpPr>
          <p:nvPr/>
        </p:nvSpPr>
        <p:spPr bwMode="auto">
          <a:xfrm>
            <a:off x="3779838" y="3644900"/>
            <a:ext cx="287337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92" name="Line 9"/>
          <p:cNvSpPr>
            <a:spLocks noChangeShapeType="1"/>
          </p:cNvSpPr>
          <p:nvPr/>
        </p:nvSpPr>
        <p:spPr bwMode="auto">
          <a:xfrm flipV="1">
            <a:off x="3779838" y="3644900"/>
            <a:ext cx="287337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6393" name="Picture 10" descr="pencil_rolling_md_wht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3857628"/>
            <a:ext cx="2000264" cy="112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260350"/>
            <a:ext cx="8820150" cy="2168518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/>
              <a:t>             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(портфель достижений ученика)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928934"/>
            <a:ext cx="8229600" cy="3395666"/>
          </a:xfrm>
        </p:spPr>
        <p:txBody>
          <a:bodyPr/>
          <a:lstStyle/>
          <a:p>
            <a:pPr eaLnBrk="1" hangingPunct="1">
              <a:buNone/>
              <a:defRPr/>
            </a:pPr>
            <a:r>
              <a:rPr lang="ru-RU" sz="3200" dirty="0" smtClean="0"/>
              <a:t>  Цель: установление уровня владения умениями и навыками, выработка положительной мотивации и интереса к учению, развитие самоанализа и самооценки.</a:t>
            </a:r>
          </a:p>
          <a:p>
            <a:pPr eaLnBrk="1" hangingPunct="1">
              <a:defRPr/>
            </a:pPr>
            <a:endParaRPr lang="ru-RU" dirty="0" smtClean="0"/>
          </a:p>
        </p:txBody>
      </p:sp>
      <p:pic>
        <p:nvPicPr>
          <p:cNvPr id="24580" name="Picture 4" descr="book9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68" y="4572008"/>
            <a:ext cx="1643062" cy="153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1" name="WordArt 5"/>
          <p:cNvSpPr>
            <a:spLocks noChangeArrowheads="1" noChangeShapeType="1" noTextEdit="1"/>
          </p:cNvSpPr>
          <p:nvPr/>
        </p:nvSpPr>
        <p:spPr bwMode="auto">
          <a:xfrm>
            <a:off x="2357422" y="785794"/>
            <a:ext cx="4429156" cy="8572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err="1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Портфолио</a:t>
            </a:r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75312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3200" b="1" dirty="0" smtClean="0"/>
          </a:p>
          <a:p>
            <a:pPr algn="ctr">
              <a:buNone/>
            </a:pPr>
            <a:r>
              <a:rPr lang="ru-RU" sz="3600" b="1" dirty="0" smtClean="0"/>
              <a:t>Функции </a:t>
            </a:r>
            <a:r>
              <a:rPr lang="ru-RU" sz="3600" b="1" dirty="0" err="1" smtClean="0"/>
              <a:t>портфолио</a:t>
            </a:r>
            <a:r>
              <a:rPr lang="ru-RU" sz="3600" b="1" dirty="0" smtClean="0"/>
              <a:t> </a:t>
            </a:r>
          </a:p>
          <a:p>
            <a:pPr algn="ctr">
              <a:buNone/>
            </a:pPr>
            <a:r>
              <a:rPr lang="ru-RU" sz="3600" b="1" dirty="0" smtClean="0"/>
              <a:t>(Т.Г. Новикова</a:t>
            </a:r>
            <a:r>
              <a:rPr lang="ru-RU" sz="3600" dirty="0" smtClean="0"/>
              <a:t>)</a:t>
            </a:r>
          </a:p>
          <a:p>
            <a:r>
              <a:rPr lang="ru-RU" sz="3200" dirty="0" smtClean="0"/>
              <a:t>Диагностическая</a:t>
            </a:r>
          </a:p>
          <a:p>
            <a:r>
              <a:rPr lang="ru-RU" sz="3200" dirty="0" smtClean="0"/>
              <a:t> </a:t>
            </a:r>
            <a:r>
              <a:rPr lang="ru-RU" sz="3200" dirty="0" err="1" smtClean="0"/>
              <a:t>Целеполагания</a:t>
            </a:r>
            <a:endParaRPr lang="ru-RU" sz="3200" dirty="0" smtClean="0"/>
          </a:p>
          <a:p>
            <a:r>
              <a:rPr lang="ru-RU" sz="3200" dirty="0" smtClean="0"/>
              <a:t>Мотивационная</a:t>
            </a:r>
          </a:p>
          <a:p>
            <a:r>
              <a:rPr lang="ru-RU" sz="3200" dirty="0" smtClean="0"/>
              <a:t>Содержательная</a:t>
            </a:r>
          </a:p>
          <a:p>
            <a:r>
              <a:rPr lang="ru-RU" sz="3200" dirty="0" smtClean="0"/>
              <a:t> Развивающая</a:t>
            </a:r>
          </a:p>
          <a:p>
            <a:r>
              <a:rPr lang="ru-RU" sz="3200" dirty="0" smtClean="0"/>
              <a:t> Рейтинговая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274</TotalTime>
  <Words>153</Words>
  <Application>Microsoft Office PowerPoint</Application>
  <PresentationFormat>Экран (4:3)</PresentationFormat>
  <Paragraphs>30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Система оценки достижения планируемых результатов при реализации ФГОС НОО при безотметочном обучении</vt:lpstr>
      <vt:lpstr>Презентация PowerPoint</vt:lpstr>
      <vt:lpstr>Презентация PowerPoint</vt:lpstr>
      <vt:lpstr> Функции безотметочного оценивания в начальном образовании. </vt:lpstr>
      <vt:lpstr>В системе безотметочного обучения учитель использует  знаки:</vt:lpstr>
      <vt:lpstr>Приёмы безотметочного оценивания :  </vt:lpstr>
      <vt:lpstr>«Волшебная линеечка»</vt:lpstr>
      <vt:lpstr>                (портфель достижений ученика)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Безотметочное обучение в  начальной  школе.</dc:title>
  <dc:creator>User</dc:creator>
  <cp:lastModifiedBy>Учитель</cp:lastModifiedBy>
  <cp:revision>32</cp:revision>
  <dcterms:created xsi:type="dcterms:W3CDTF">2015-03-27T17:31:41Z</dcterms:created>
  <dcterms:modified xsi:type="dcterms:W3CDTF">2020-01-10T06:25:29Z</dcterms:modified>
</cp:coreProperties>
</file>