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36"/>
  </p:notesMasterIdLst>
  <p:sldIdLst>
    <p:sldId id="329" r:id="rId2"/>
    <p:sldId id="299" r:id="rId3"/>
    <p:sldId id="363" r:id="rId4"/>
    <p:sldId id="338" r:id="rId5"/>
    <p:sldId id="394" r:id="rId6"/>
    <p:sldId id="395" r:id="rId7"/>
    <p:sldId id="385" r:id="rId8"/>
    <p:sldId id="396" r:id="rId9"/>
    <p:sldId id="398" r:id="rId10"/>
    <p:sldId id="397" r:id="rId11"/>
    <p:sldId id="400" r:id="rId12"/>
    <p:sldId id="366" r:id="rId13"/>
    <p:sldId id="372" r:id="rId14"/>
    <p:sldId id="373" r:id="rId15"/>
    <p:sldId id="374" r:id="rId16"/>
    <p:sldId id="377" r:id="rId17"/>
    <p:sldId id="381" r:id="rId18"/>
    <p:sldId id="403" r:id="rId19"/>
    <p:sldId id="310" r:id="rId20"/>
    <p:sldId id="405" r:id="rId21"/>
    <p:sldId id="408" r:id="rId22"/>
    <p:sldId id="409" r:id="rId23"/>
    <p:sldId id="411" r:id="rId24"/>
    <p:sldId id="413" r:id="rId25"/>
    <p:sldId id="414" r:id="rId26"/>
    <p:sldId id="415" r:id="rId27"/>
    <p:sldId id="346" r:id="rId28"/>
    <p:sldId id="416" r:id="rId29"/>
    <p:sldId id="419" r:id="rId30"/>
    <p:sldId id="284" r:id="rId31"/>
    <p:sldId id="353" r:id="rId32"/>
    <p:sldId id="388" r:id="rId33"/>
    <p:sldId id="356" r:id="rId34"/>
    <p:sldId id="39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chemeClr val="accent3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1.1111111111111202E-2"/>
                  <c:y val="-3.7037037037037403E-2"/>
                </c:manualLayout>
              </c:layout>
              <c:showVal val="1"/>
            </c:dLbl>
            <c:dLbl>
              <c:idx val="1"/>
              <c:layout>
                <c:manualLayout>
                  <c:x val="8.3333333333333766E-3"/>
                  <c:y val="-2.7777777777778342E-2"/>
                </c:manualLayout>
              </c:layout>
              <c:showVal val="1"/>
            </c:dLbl>
            <c:dLbl>
              <c:idx val="2"/>
              <c:layout>
                <c:manualLayout>
                  <c:x val="1.1111111111111176E-2"/>
                  <c:y val="-2.7777777777778342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немного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12</c:v>
                </c:pt>
              </c:numCache>
            </c:numRef>
          </c:val>
        </c:ser>
        <c:shape val="box"/>
        <c:axId val="81409536"/>
        <c:axId val="81411072"/>
        <c:axId val="0"/>
      </c:bar3DChart>
      <c:catAx>
        <c:axId val="81409536"/>
        <c:scaling>
          <c:orientation val="minMax"/>
        </c:scaling>
        <c:axPos val="b"/>
        <c:tickLblPos val="nextTo"/>
        <c:crossAx val="81411072"/>
        <c:crosses val="autoZero"/>
        <c:auto val="1"/>
        <c:lblAlgn val="ctr"/>
        <c:lblOffset val="100"/>
      </c:catAx>
      <c:valAx>
        <c:axId val="81411072"/>
        <c:scaling>
          <c:orientation val="minMax"/>
        </c:scaling>
        <c:axPos val="l"/>
        <c:majorGridlines/>
        <c:numFmt formatCode="General" sourceLinked="1"/>
        <c:tickLblPos val="nextTo"/>
        <c:crossAx val="81409536"/>
        <c:crosses val="autoZero"/>
        <c:crossBetween val="between"/>
      </c:valAx>
    </c:plotArea>
    <c:legend>
      <c:legendPos val="r"/>
      <c:layout/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C00000"/>
            </a:solidFill>
          </c:spPr>
          <c:dPt>
            <c:idx val="1"/>
            <c:spPr>
              <a:solidFill>
                <a:schemeClr val="tx2"/>
              </a:solidFill>
            </c:spPr>
          </c:dPt>
          <c:dPt>
            <c:idx val="2"/>
            <c:spPr>
              <a:solidFill>
                <a:schemeClr val="accent3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1.9444444444444445E-2"/>
                  <c:y val="-4.6296296296296523E-2"/>
                </c:manualLayout>
              </c:layout>
              <c:showVal val="1"/>
            </c:dLbl>
            <c:dLbl>
              <c:idx val="1"/>
              <c:layout>
                <c:manualLayout>
                  <c:x val="1.3888888888889006E-2"/>
                  <c:y val="-2.3148148148148147E-2"/>
                </c:manualLayout>
              </c:layout>
              <c:showVal val="1"/>
            </c:dLbl>
            <c:dLbl>
              <c:idx val="2"/>
              <c:layout>
                <c:manualLayout>
                  <c:x val="1.9444444444444445E-2"/>
                  <c:y val="-5.5555555555555455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никогда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14</c:v>
                </c:pt>
                <c:pt idx="2">
                  <c:v>5</c:v>
                </c:pt>
              </c:numCache>
            </c:numRef>
          </c:val>
        </c:ser>
        <c:shape val="box"/>
        <c:axId val="81481728"/>
        <c:axId val="81483264"/>
        <c:axId val="0"/>
      </c:bar3DChart>
      <c:catAx>
        <c:axId val="81481728"/>
        <c:scaling>
          <c:orientation val="minMax"/>
        </c:scaling>
        <c:axPos val="b"/>
        <c:tickLblPos val="nextTo"/>
        <c:crossAx val="81483264"/>
        <c:crosses val="autoZero"/>
        <c:auto val="1"/>
        <c:lblAlgn val="ctr"/>
        <c:lblOffset val="100"/>
      </c:catAx>
      <c:valAx>
        <c:axId val="81483264"/>
        <c:scaling>
          <c:orientation val="minMax"/>
        </c:scaling>
        <c:axPos val="l"/>
        <c:majorGridlines/>
        <c:numFmt formatCode="General" sourceLinked="1"/>
        <c:tickLblPos val="nextTo"/>
        <c:crossAx val="81481728"/>
        <c:crosses val="autoZero"/>
        <c:crossBetween val="between"/>
      </c:valAx>
    </c:plotArea>
    <c:legend>
      <c:legendPos val="r"/>
      <c:layout/>
    </c:legend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2.2222222222222251E-2"/>
                  <c:y val="-5.5555555555555455E-2"/>
                </c:manualLayout>
              </c:layout>
              <c:showVal val="1"/>
            </c:dLbl>
            <c:dLbl>
              <c:idx val="1"/>
              <c:layout>
                <c:manualLayout>
                  <c:x val="1.6666666666666701E-2"/>
                  <c:y val="-5.5555555555555455E-2"/>
                </c:manualLayout>
              </c:layout>
              <c:showVal val="1"/>
            </c:dLbl>
            <c:delete val="1"/>
          </c:dLbls>
          <c:cat>
            <c:strRef>
              <c:f>Лист1!$A$1:$A$2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11</c:v>
                </c:pt>
                <c:pt idx="1">
                  <c:v>15</c:v>
                </c:pt>
              </c:numCache>
            </c:numRef>
          </c:val>
        </c:ser>
        <c:shape val="box"/>
        <c:axId val="81504128"/>
        <c:axId val="81505664"/>
        <c:axId val="0"/>
      </c:bar3DChart>
      <c:catAx>
        <c:axId val="81504128"/>
        <c:scaling>
          <c:orientation val="minMax"/>
        </c:scaling>
        <c:axPos val="b"/>
        <c:tickLblPos val="nextTo"/>
        <c:crossAx val="81505664"/>
        <c:crosses val="autoZero"/>
        <c:auto val="1"/>
        <c:lblAlgn val="ctr"/>
        <c:lblOffset val="100"/>
      </c:catAx>
      <c:valAx>
        <c:axId val="81505664"/>
        <c:scaling>
          <c:orientation val="minMax"/>
        </c:scaling>
        <c:axPos val="l"/>
        <c:majorGridlines/>
        <c:numFmt formatCode="General" sourceLinked="1"/>
        <c:tickLblPos val="nextTo"/>
        <c:crossAx val="81504128"/>
        <c:crosses val="autoZero"/>
        <c:crossBetween val="between"/>
      </c:valAx>
    </c:plotArea>
    <c:legend>
      <c:legendPos val="r"/>
      <c:layout/>
    </c:legend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Перо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18 декабря</c:v>
                </c:pt>
                <c:pt idx="1">
                  <c:v>21 декабря</c:v>
                </c:pt>
                <c:pt idx="2">
                  <c:v>26 декабря</c:v>
                </c:pt>
                <c:pt idx="3">
                  <c:v>31 декабря</c:v>
                </c:pt>
                <c:pt idx="4">
                  <c:v>3 января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6</c:v>
                </c:pt>
                <c:pt idx="2">
                  <c:v>12.5</c:v>
                </c:pt>
                <c:pt idx="3">
                  <c:v>21</c:v>
                </c:pt>
                <c:pt idx="4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Корень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18 декабря</c:v>
                </c:pt>
                <c:pt idx="1">
                  <c:v>21 декабря</c:v>
                </c:pt>
                <c:pt idx="2">
                  <c:v>26 декабря</c:v>
                </c:pt>
                <c:pt idx="3">
                  <c:v>31 декабря</c:v>
                </c:pt>
                <c:pt idx="4">
                  <c:v>3 января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4</c:v>
                </c:pt>
                <c:pt idx="3">
                  <c:v>9</c:v>
                </c:pt>
                <c:pt idx="4">
                  <c:v>15</c:v>
                </c:pt>
              </c:numCache>
            </c:numRef>
          </c:val>
        </c:ser>
        <c:shape val="cylinder"/>
        <c:axId val="81517952"/>
        <c:axId val="80381056"/>
        <c:axId val="0"/>
      </c:bar3DChart>
      <c:catAx>
        <c:axId val="81517952"/>
        <c:scaling>
          <c:orientation val="minMax"/>
        </c:scaling>
        <c:delete val="1"/>
        <c:axPos val="b"/>
        <c:tickLblPos val="nextTo"/>
        <c:crossAx val="80381056"/>
        <c:crosses val="autoZero"/>
        <c:auto val="1"/>
        <c:lblAlgn val="ctr"/>
        <c:lblOffset val="100"/>
      </c:catAx>
      <c:valAx>
        <c:axId val="80381056"/>
        <c:scaling>
          <c:orientation val="minMax"/>
        </c:scaling>
        <c:axPos val="l"/>
        <c:majorGridlines/>
        <c:numFmt formatCode="General" sourceLinked="1"/>
        <c:tickLblPos val="nextTo"/>
        <c:crossAx val="81517952"/>
        <c:crosses val="autoZero"/>
        <c:crossBetween val="between"/>
      </c:valAx>
    </c:plotArea>
    <c:legend>
      <c:legendPos val="r"/>
      <c:layout/>
    </c:legend>
    <c:plotVisOnly val="1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251AD-D168-4468-B49D-7AE541CF64C9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57243-7761-4E71-9821-3FC19C082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D238EA-D032-4A7F-92A1-6E1A6D65AB9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8484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203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212870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0693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77524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7111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7787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0907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259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119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592070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08685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9000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592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7758629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131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AA45D-394C-4F14-9027-52DF85D0712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9D33A4F-FA36-4B08-8481-E00099A15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822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  <p:sldLayoutId id="2147483850" r:id="rId15"/>
    <p:sldLayoutId id="21474838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jpeg"/><Relationship Id="rId7" Type="http://schemas.openxmlformats.org/officeDocument/2006/relationships/hyperlink" Target="//upload.wikimedia.org/wikipedia/commons/a/ac/Jousting_renfair.jpg" TargetMode="External"/><Relationship Id="rId2" Type="http://schemas.openxmlformats.org/officeDocument/2006/relationships/hyperlink" Target="http://www.rusnfo.com/news/data/upimages/pramid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s002.radikal.ru/i200/1002/56/1b2465223b7b.jpg" TargetMode="Externa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gardenweb.ru/repchatyi-luk" TargetMode="External"/><Relationship Id="rId2" Type="http://schemas.openxmlformats.org/officeDocument/2006/relationships/hyperlink" Target="http://www.sadoved.com/lukovie/5284-kultura-luka-osobennosti-vyraschivani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micvet.mediasole.ru/luk__svoystva_i_primenenie_v_narodnoy_medicine" TargetMode="External"/><Relationship Id="rId5" Type="http://schemas.openxmlformats.org/officeDocument/2006/relationships/hyperlink" Target="https://ogorodstvo.com/ovoshchevodstvo/vyrashchivaniye-luka/znachenie-luka-repchatogo.html" TargetMode="External"/><Relationship Id="rId4" Type="http://schemas.openxmlformats.org/officeDocument/2006/relationships/hyperlink" Target="http://www.neboleem.net/luk-repchatyj.php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765175"/>
            <a:ext cx="7772400" cy="2480049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</a:t>
            </a:r>
            <a:r>
              <a:rPr lang="ru-RU" b="1" dirty="0" smtClean="0">
                <a:solidFill>
                  <a:schemeClr val="tx1"/>
                </a:solidFill>
              </a:rPr>
              <a:t>Проект на  тему :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ru-RU" b="1" dirty="0" smtClean="0">
                <a:solidFill>
                  <a:srgbClr val="00B050"/>
                </a:solidFill>
              </a:rPr>
              <a:t>«Лук  от семи недуг»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3625" y="3576918"/>
            <a:ext cx="3254188" cy="3128682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2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14340" name="Picture 3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951446">
            <a:off x="7842250" y="538163"/>
            <a:ext cx="725488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250825" y="188913"/>
            <a:ext cx="8642350" cy="6669087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 Египте лук выращивали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5 - 6 тыс. лет назад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Лук  был любимой едой у древних персов. 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endParaRPr lang="ru-RU" dirty="0" smtClean="0"/>
          </a:p>
        </p:txBody>
      </p:sp>
      <p:pic>
        <p:nvPicPr>
          <p:cNvPr id="13315" name="Picture 5" descr="Картинка 10 из 145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908050"/>
            <a:ext cx="2881312" cy="210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http://www.aif.by/media/k2/items/cache/9345becfadbddf081b5a77dbe1be5d57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21427" y="908051"/>
            <a:ext cx="3369276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Картинка 19 из 15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6871" y="3644901"/>
            <a:ext cx="3126632" cy="194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Файл:Jousting renfair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87330" y="3644901"/>
            <a:ext cx="3377513" cy="193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1380392" y="167054"/>
            <a:ext cx="7605346" cy="158554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 России лук получил широкое распространение ещё в 8 веке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1700213"/>
            <a:ext cx="5399088" cy="309721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dirty="0" smtClean="0">
                <a:latin typeface="Arial" charset="0"/>
                <a:cs typeface="Arial" charset="0"/>
              </a:rPr>
              <a:t>   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Даже в бедной семье суп не варили без луковицы. Она была не только приправой, но и защитницей от всех болезней. </a:t>
            </a:r>
          </a:p>
          <a:p>
            <a:pPr>
              <a:buFontTx/>
              <a:buNone/>
            </a:pPr>
            <a:endParaRPr lang="ru-RU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235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989138"/>
            <a:ext cx="2520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099038" y="4105331"/>
            <a:ext cx="437857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пост ели лук с водой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квасом, добавляя хлеб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растительное масло.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Такую похлёбку называли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"тюрей". 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005263"/>
            <a:ext cx="2093913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501162"/>
            <a:ext cx="6589199" cy="105507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Мы взяли лук и произвели измерения:</a:t>
            </a:r>
            <a:br>
              <a:rPr lang="ru-RU" dirty="0" smtClean="0"/>
            </a:br>
            <a:r>
              <a:rPr lang="ru-RU" dirty="0" smtClean="0"/>
              <a:t>18 декабря</a:t>
            </a:r>
          </a:p>
        </p:txBody>
      </p:sp>
      <p:pic>
        <p:nvPicPr>
          <p:cNvPr id="6147" name="Picture 2" descr="F:\DCIM\101CANON\IMG_66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3068638"/>
            <a:ext cx="3570287" cy="3529012"/>
          </a:xfrm>
          <a:noFill/>
        </p:spPr>
      </p:pic>
      <p:pic>
        <p:nvPicPr>
          <p:cNvPr id="6148" name="Picture 5" descr="F:\DCIM\101CANON\IMG_66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7900" y="3068638"/>
            <a:ext cx="40322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8313" y="1557338"/>
          <a:ext cx="8208912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61206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Длина   пера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       1 см</a:t>
                      </a:r>
                      <a:endParaRPr lang="ru-RU" sz="3600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Корень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       0 см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477109" y="624110"/>
            <a:ext cx="7057292" cy="128089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Затем мы поставили лук в воду.</a:t>
            </a:r>
            <a:br>
              <a:rPr lang="ru-RU" dirty="0" smtClean="0"/>
            </a:br>
            <a:r>
              <a:rPr lang="ru-RU" dirty="0" smtClean="0"/>
              <a:t>Для роста растения необходимы: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СВЕТ 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rgbClr val="00B050"/>
                </a:solidFill>
              </a:rPr>
              <a:t>ТЕПЛО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0070C0"/>
                </a:solidFill>
              </a:rPr>
              <a:t>ВОДА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ВОЗДУХ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</a:t>
            </a:r>
            <a:r>
              <a:rPr lang="ru-RU" dirty="0" err="1" smtClean="0"/>
              <a:t>Возду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7171" name="Picture 2" descr="F:\DCIM\101CANON\IMG_6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4213" y="3015762"/>
            <a:ext cx="3394075" cy="3643801"/>
          </a:xfrm>
          <a:noFill/>
        </p:spPr>
      </p:pic>
      <p:pic>
        <p:nvPicPr>
          <p:cNvPr id="7172" name="Picture 3" descr="F:\DCIM\101CANON\IMG_66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88401" y="3006970"/>
            <a:ext cx="3816350" cy="3622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0130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pic>
        <p:nvPicPr>
          <p:cNvPr id="8195" name="Picture 2" descr="F:\DCIM\101CANON\IMG_66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3068638"/>
            <a:ext cx="4032250" cy="3455987"/>
          </a:xfrm>
          <a:noFill/>
        </p:spPr>
      </p:pic>
      <p:pic>
        <p:nvPicPr>
          <p:cNvPr id="8196" name="Picture 3" descr="F:\DCIM\101CANON\IMG_66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068638"/>
            <a:ext cx="417671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8313" y="1652955"/>
          <a:ext cx="8280920" cy="1283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499705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 пера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</a:t>
                      </a:r>
                      <a:r>
                        <a:rPr lang="ru-RU" sz="3200" dirty="0" smtClean="0"/>
                        <a:t>5 см   7 мм</a:t>
                      </a:r>
                      <a:endParaRPr lang="ru-RU" sz="3200" dirty="0"/>
                    </a:p>
                  </a:txBody>
                  <a:tcPr/>
                </a:tc>
              </a:tr>
              <a:tr h="704841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Корень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см  8мм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286000" y="325315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Через 3дня мы  снова </a:t>
            </a:r>
            <a:br>
              <a:rPr lang="ru-RU" sz="2400" b="1" dirty="0" smtClean="0"/>
            </a:br>
            <a:r>
              <a:rPr lang="ru-RU" sz="2400" b="1" dirty="0" smtClean="0"/>
              <a:t>произвели   измерения: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9219" name="Заголовок 3"/>
          <p:cNvSpPr>
            <a:spLocks noGrp="1"/>
          </p:cNvSpPr>
          <p:nvPr>
            <p:ph type="title"/>
          </p:nvPr>
        </p:nvSpPr>
        <p:spPr>
          <a:xfrm>
            <a:off x="285750" y="422030"/>
            <a:ext cx="8229600" cy="92319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/>
              <a:t>Лук подрос: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b="1" dirty="0" smtClean="0"/>
              <a:t>Лук подрос:</a:t>
            </a:r>
            <a:br>
              <a:rPr lang="ru-RU" sz="4400" b="1" dirty="0" smtClean="0"/>
            </a:br>
            <a:endParaRPr lang="ru-RU" sz="4400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1700213"/>
          <a:ext cx="7992888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/>
                <a:gridCol w="3996444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Длина пера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12</a:t>
                      </a:r>
                      <a:r>
                        <a:rPr lang="ru-RU" sz="2800" baseline="0" dirty="0" smtClean="0"/>
                        <a:t> см 5мм</a:t>
                      </a:r>
                      <a:endParaRPr lang="ru-RU" sz="28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Корень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4см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31" name="Picture 2" descr="F:\DCIM\101CANON\IMG_67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3284538"/>
            <a:ext cx="3240087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Рисунок 12" descr="F:\DCIM\101CANON\IMG_6634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08331" y="3323492"/>
            <a:ext cx="3235569" cy="3191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945201" y="349624"/>
            <a:ext cx="6589199" cy="1555376"/>
          </a:xfrm>
        </p:spPr>
        <p:txBody>
          <a:bodyPr/>
          <a:lstStyle/>
          <a:p>
            <a:pPr eaLnBrk="1" hangingPunct="1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Лук ещё подрос!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Длина пера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21 см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Корень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9 см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4" name="Прямоугольник 4"/>
          <p:cNvSpPr>
            <a:spLocks noChangeArrowheads="1"/>
          </p:cNvSpPr>
          <p:nvPr/>
        </p:nvSpPr>
        <p:spPr bwMode="auto">
          <a:xfrm>
            <a:off x="465992" y="2778370"/>
            <a:ext cx="820969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>Можно сделать первый вывод: за </a:t>
            </a:r>
            <a:r>
              <a:rPr lang="ru-RU" sz="2400" dirty="0">
                <a:solidFill>
                  <a:srgbClr val="FF0000"/>
                </a:solidFill>
              </a:rPr>
              <a:t>13 дней </a:t>
            </a:r>
            <a:r>
              <a:rPr lang="ru-RU" sz="2400" dirty="0"/>
              <a:t>лук вырос: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/>
              <a:t>  перо </a:t>
            </a:r>
            <a:r>
              <a:rPr lang="ru-RU" sz="2400" dirty="0">
                <a:solidFill>
                  <a:srgbClr val="C00000"/>
                </a:solidFill>
              </a:rPr>
              <a:t>на  20 см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/>
              <a:t>  корень </a:t>
            </a:r>
            <a:r>
              <a:rPr lang="ru-RU" sz="2400" dirty="0">
                <a:solidFill>
                  <a:srgbClr val="C00000"/>
                </a:solidFill>
              </a:rPr>
              <a:t>на 9 см                                </a:t>
            </a:r>
          </a:p>
        </p:txBody>
      </p:sp>
      <p:pic>
        <p:nvPicPr>
          <p:cNvPr id="10257" name="Picture 6" descr="F:\DCIM\101CANON\IMG_69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64604" y="4378570"/>
            <a:ext cx="2058987" cy="213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F:\DCIM\101CANON\IMG_69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39155" y="4369656"/>
            <a:ext cx="231237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406768" y="274638"/>
            <a:ext cx="7280031" cy="135413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диаграмме видно, что лук растет  быстро (за 16 дней  длина пера увеличилась на 34 см, а корня на15 см)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67254"/>
          <a:ext cx="8229600" cy="4358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Практическая работа</a:t>
            </a:r>
            <a:endParaRPr lang="ru-RU" sz="4000" b="1" dirty="0" smtClean="0"/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1942415" y="1793632"/>
            <a:ext cx="6591985" cy="2101360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Посадили  лук в баночки с  землей.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Вот  такая луковая </a:t>
            </a:r>
          </a:p>
          <a:p>
            <a:pPr>
              <a:buFont typeface="Arial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грядка получилась! </a:t>
            </a:r>
          </a:p>
          <a:p>
            <a:endParaRPr 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50C59B-F78D-444D-B9E9-515B67200129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4088" y="3860800"/>
            <a:ext cx="3549650" cy="2662238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Строение луковицы</a:t>
            </a:r>
          </a:p>
        </p:txBody>
      </p:sp>
      <p:pic>
        <p:nvPicPr>
          <p:cNvPr id="13315" name="Picture 2" descr="C:\Users\Family\Desktop\Рисунок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64100" y="1989138"/>
            <a:ext cx="3827463" cy="4176712"/>
          </a:xfrm>
        </p:spPr>
      </p:pic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1019908" y="3050932"/>
            <a:ext cx="372793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1 – корни;</a:t>
            </a:r>
          </a:p>
          <a:p>
            <a:pPr marL="457200" indent="-457200"/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2 – луковица;</a:t>
            </a:r>
          </a:p>
          <a:p>
            <a:pPr marL="457200" indent="-457200"/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3 – перо;</a:t>
            </a:r>
          </a:p>
          <a:p>
            <a:pPr marL="457200" indent="-457200"/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4 – сочные чешуи;</a:t>
            </a:r>
          </a:p>
          <a:p>
            <a:pPr marL="457200" indent="-457200"/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5 – сухие чешуи.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763713" y="230188"/>
            <a:ext cx="6553200" cy="1162050"/>
          </a:xfrm>
        </p:spPr>
        <p:txBody>
          <a:bodyPr/>
          <a:lstStyle/>
          <a:p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Проблемные вопросы</a:t>
            </a:r>
          </a:p>
        </p:txBody>
      </p:sp>
      <p:pic>
        <p:nvPicPr>
          <p:cNvPr id="4099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382529" y="2822875"/>
            <a:ext cx="4226012" cy="26470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72762"/>
            <a:ext cx="3314700" cy="4253401"/>
          </a:xfrm>
        </p:spPr>
        <p:txBody>
          <a:bodyPr/>
          <a:lstStyle/>
          <a:p>
            <a:pPr marL="457200" indent="-457200">
              <a:buAutoNum type="arabicPeriod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говорят, что лук полезен для здоровья человека?</a:t>
            </a:r>
          </a:p>
          <a:p>
            <a:pPr marL="457200" indent="-457200">
              <a:buAutoNum type="arabicPeriod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лук – полезное и  чудодейственное средство?</a:t>
            </a:r>
          </a:p>
          <a:p>
            <a:pPr marL="457200" indent="-457200">
              <a:buAutoNum type="arabicPeriod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  народе говорят:«</a:t>
            </a: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Лук – от семи недуг»?  </a:t>
            </a:r>
            <a:endParaRPr lang="ru-RU" sz="2400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Фитонциды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>
            <a:normAutofit/>
          </a:bodyPr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Фитонциды - мощное оружие растений.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Само слово "фитонциды" — сложное от греческого "растение" ("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фитон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") и латинского "убиваю" ("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цидо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")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Из интернет источников мы узнали, что фитонциды служат для терапии и профилактики ряда болезней (гриппа и вирусных инфекций, ангины)</a:t>
            </a:r>
          </a:p>
        </p:txBody>
      </p:sp>
      <p:pic>
        <p:nvPicPr>
          <p:cNvPr id="21508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538" y="4868863"/>
            <a:ext cx="4294187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7DB09F-42A8-4DC8-BFD8-102105A8BAF5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900113" y="836613"/>
            <a:ext cx="7272337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cs typeface="Arial" charset="0"/>
              </a:rPr>
              <a:t>Сегодня на первое место </a:t>
            </a:r>
          </a:p>
          <a:p>
            <a:pPr algn="ctr"/>
            <a:r>
              <a:rPr lang="ru-RU" sz="3200" dirty="0">
                <a:cs typeface="Arial" charset="0"/>
              </a:rPr>
              <a:t>среди луковых сокровищ выходит </a:t>
            </a:r>
          </a:p>
          <a:p>
            <a:pPr algn="ctr"/>
            <a:r>
              <a:rPr lang="ru-RU" sz="3200" b="1" dirty="0" err="1">
                <a:solidFill>
                  <a:srgbClr val="FF0000"/>
                </a:solidFill>
                <a:cs typeface="Arial" charset="0"/>
              </a:rPr>
              <a:t>кверцетин</a:t>
            </a:r>
            <a:r>
              <a:rPr lang="ru-RU" sz="3200" dirty="0">
                <a:cs typeface="Arial" charset="0"/>
              </a:rPr>
              <a:t> </a:t>
            </a:r>
          </a:p>
          <a:p>
            <a:pPr algn="ctr"/>
            <a:r>
              <a:rPr lang="ru-RU" sz="3200" dirty="0">
                <a:cs typeface="Arial" charset="0"/>
              </a:rPr>
              <a:t>– мощный противораковый элемент.</a:t>
            </a:r>
          </a:p>
        </p:txBody>
      </p:sp>
      <p:pic>
        <p:nvPicPr>
          <p:cNvPr id="25603" name="Рисунок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313" y="3357563"/>
            <a:ext cx="367347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Эксперимент №2</a:t>
            </a:r>
          </a:p>
        </p:txBody>
      </p:sp>
      <p:pic>
        <p:nvPicPr>
          <p:cNvPr id="17411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4213" y="2276475"/>
            <a:ext cx="3016250" cy="3382963"/>
          </a:xfrm>
        </p:spPr>
      </p:pic>
      <p:pic>
        <p:nvPicPr>
          <p:cNvPr id="17412" name="Рисунок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2205038"/>
            <a:ext cx="3198812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Эксперимент №2</a:t>
            </a:r>
          </a:p>
        </p:txBody>
      </p:sp>
      <p:pic>
        <p:nvPicPr>
          <p:cNvPr id="15363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6671" y="1776046"/>
            <a:ext cx="4105275" cy="44529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4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7508" y="1686414"/>
            <a:ext cx="4211638" cy="44545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3921125"/>
          </a:xfrm>
        </p:spPr>
        <p:txBody>
          <a:bodyPr>
            <a:normAutofit/>
          </a:bodyPr>
          <a:lstStyle/>
          <a:p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луке содержатся фитонциды, которые уменьшают рост и развитие бактерий.</a:t>
            </a:r>
          </a:p>
        </p:txBody>
      </p:sp>
      <p:pic>
        <p:nvPicPr>
          <p:cNvPr id="2048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6238" y="3284538"/>
            <a:ext cx="5168900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Наши наблюдения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755650" y="1916113"/>
          <a:ext cx="7488238" cy="4392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41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441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7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Контейнер № </a:t>
                      </a: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Контейнер № 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826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Заложили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хлеб в контейнер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Заложили </a:t>
                      </a:r>
                      <a:r>
                        <a:rPr lang="ru-RU" sz="1400" dirty="0">
                          <a:effectLst/>
                        </a:rPr>
                        <a:t>хлеб с луком в контейнер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54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Появились первые признаки заплесневения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Хлеб без изменений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0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хлебе 7</a:t>
                      </a:r>
                      <a:r>
                        <a:rPr lang="ru-RU" sz="1400" baseline="0" dirty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пятен плесени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Хлеб без изменений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26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Хлеб</a:t>
                      </a:r>
                      <a:r>
                        <a:rPr lang="ru-RU" sz="14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полностью покрылся плесенью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+mn-ea"/>
                          <a:cs typeface="+mn-cs"/>
                        </a:rPr>
                        <a:t>Появились</a:t>
                      </a:r>
                      <a:r>
                        <a:rPr lang="ru-RU" sz="14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первые признаки заплесневения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3789363"/>
            <a:ext cx="7772400" cy="4114800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1476375" y="333375"/>
            <a:ext cx="69119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>
              <a:ln w="15875">
                <a:solidFill>
                  <a:srgbClr val="0000FF"/>
                </a:solidFill>
                <a:round/>
                <a:headEnd/>
                <a:tailEnd/>
              </a:ln>
              <a:solidFill>
                <a:srgbClr val="993366"/>
              </a:solidFill>
              <a:latin typeface="Georgia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987675" y="1341438"/>
            <a:ext cx="5256213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2800" b="1" dirty="0"/>
              <a:t> </a:t>
            </a:r>
            <a:r>
              <a:rPr lang="ru-RU" sz="3200" b="1" dirty="0"/>
              <a:t>14 % сахара;</a:t>
            </a:r>
          </a:p>
          <a:p>
            <a:pPr>
              <a:buFontTx/>
              <a:buBlip>
                <a:blip r:embed="rId2"/>
              </a:buBlip>
            </a:pPr>
            <a:r>
              <a:rPr lang="ru-RU" sz="3200" b="1" dirty="0"/>
              <a:t> 5 % белков;</a:t>
            </a:r>
          </a:p>
          <a:p>
            <a:pPr>
              <a:buFontTx/>
              <a:buBlip>
                <a:blip r:embed="rId2"/>
              </a:buBlip>
            </a:pPr>
            <a:r>
              <a:rPr lang="ru-RU" sz="3200" b="1" dirty="0"/>
              <a:t> 1 % минеральных солей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85750" y="4000500"/>
            <a:ext cx="7323138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ru-RU" sz="2800" b="1"/>
              <a:t>витамины С, В;</a:t>
            </a:r>
          </a:p>
          <a:p>
            <a:pPr algn="ctr">
              <a:buFontTx/>
              <a:buChar char="•"/>
            </a:pPr>
            <a:r>
              <a:rPr lang="ru-RU" sz="2800" b="1"/>
              <a:t> каротин;</a:t>
            </a:r>
          </a:p>
          <a:p>
            <a:pPr algn="ctr">
              <a:buFontTx/>
              <a:buChar char="•"/>
            </a:pPr>
            <a:r>
              <a:rPr lang="ru-RU" sz="2800" b="1"/>
              <a:t> эфирные масла.</a:t>
            </a:r>
          </a:p>
          <a:p>
            <a:pPr algn="ctr">
              <a:buFontTx/>
              <a:buChar char="•"/>
            </a:pPr>
            <a:r>
              <a:rPr lang="ru-RU" sz="2800" b="1"/>
              <a:t> Все части растения выделяют фитонциды.</a:t>
            </a:r>
          </a:p>
          <a:p>
            <a:pPr algn="ctr">
              <a:buFontTx/>
              <a:buChar char="•"/>
            </a:pPr>
            <a:endParaRPr lang="ru-RU" sz="2800" b="1"/>
          </a:p>
          <a:p>
            <a:pPr algn="ctr"/>
            <a:endParaRPr lang="ru-RU"/>
          </a:p>
        </p:txBody>
      </p:sp>
      <p:pic>
        <p:nvPicPr>
          <p:cNvPr id="24581" name="Picture 8" descr="SCALL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75382">
            <a:off x="6653213" y="4238625"/>
            <a:ext cx="2555875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 descr="SCALL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95288" y="1125538"/>
            <a:ext cx="255587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59632" y="332656"/>
            <a:ext cx="685804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kern="10" dirty="0">
                <a:ln w="15875">
                  <a:solidFill>
                    <a:schemeClr val="accent3"/>
                  </a:solidFill>
                  <a:round/>
                  <a:headEnd/>
                  <a:tailEnd/>
                </a:ln>
                <a:solidFill>
                  <a:srgbClr val="00B050"/>
                </a:solidFill>
              </a:rPr>
              <a:t>В состав лука входит: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10185" y="3500438"/>
            <a:ext cx="45166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kern="10" dirty="0">
                <a:ln w="15875">
                  <a:solidFill>
                    <a:schemeClr val="accent3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+mn-lt"/>
              </a:rPr>
              <a:t>В листьях имеются: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6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8" grpId="0"/>
      <p:bldP spid="2355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703385"/>
            <a:ext cx="8229600" cy="349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Виды лука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203575" y="6492875"/>
            <a:ext cx="2895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A3A866-F02A-42AA-AFA1-886B8921EE5D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81654" y="633046"/>
            <a:ext cx="585115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Существует около 400 видов лука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 культурные  и дикие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3663" y="5445125"/>
            <a:ext cx="18780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i="1" dirty="0">
                <a:solidFill>
                  <a:srgbClr val="7030A0"/>
                </a:solidFill>
                <a:latin typeface="+mn-lt"/>
              </a:rPr>
              <a:t>Многоярусный </a:t>
            </a:r>
          </a:p>
          <a:p>
            <a:pPr algn="ctr">
              <a:defRPr/>
            </a:pPr>
            <a:r>
              <a:rPr lang="ru-RU" sz="2000" i="1" dirty="0">
                <a:solidFill>
                  <a:srgbClr val="7030A0"/>
                </a:solidFill>
                <a:latin typeface="+mn-lt"/>
              </a:rPr>
              <a:t>лук</a:t>
            </a:r>
            <a:endParaRPr lang="ru-RU" sz="20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9463" name="TextBox 13"/>
          <p:cNvSpPr txBox="1">
            <a:spLocks noChangeArrowheads="1"/>
          </p:cNvSpPr>
          <p:nvPr/>
        </p:nvSpPr>
        <p:spPr bwMode="auto">
          <a:xfrm>
            <a:off x="611188" y="5516563"/>
            <a:ext cx="1811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7030A0"/>
                </a:solidFill>
              </a:rPr>
              <a:t>Алтайский лук</a:t>
            </a:r>
            <a:endParaRPr lang="ru-RU">
              <a:solidFill>
                <a:srgbClr val="7030A0"/>
              </a:solidFill>
            </a:endParaRPr>
          </a:p>
        </p:txBody>
      </p:sp>
      <p:sp>
        <p:nvSpPr>
          <p:cNvPr id="19464" name="TextBox 17"/>
          <p:cNvSpPr txBox="1">
            <a:spLocks noChangeArrowheads="1"/>
          </p:cNvSpPr>
          <p:nvPr/>
        </p:nvSpPr>
        <p:spPr bwMode="auto">
          <a:xfrm>
            <a:off x="3708400" y="5661025"/>
            <a:ext cx="1465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chemeClr val="hlink"/>
                </a:solidFill>
              </a:rPr>
              <a:t>Шнитт-лук</a:t>
            </a:r>
            <a:endParaRPr lang="ru-RU"/>
          </a:p>
        </p:txBody>
      </p:sp>
      <p:pic>
        <p:nvPicPr>
          <p:cNvPr id="19465" name="Picture 2" descr="C:\Users\Family\Desktop\Рисунок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" y="2133600"/>
            <a:ext cx="2276475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3" descr="C:\Users\Family\Desktop\Рисунок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420938"/>
            <a:ext cx="282892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788" y="2133600"/>
            <a:ext cx="2386012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547813" y="333375"/>
            <a:ext cx="7488237" cy="1162050"/>
          </a:xfrm>
        </p:spPr>
        <p:txBody>
          <a:bodyPr/>
          <a:lstStyle/>
          <a:p>
            <a:r>
              <a:rPr lang="ru-RU" alt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истории лука</a:t>
            </a:r>
          </a:p>
        </p:txBody>
      </p:sp>
      <p:pic>
        <p:nvPicPr>
          <p:cNvPr id="819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24300" y="1916113"/>
            <a:ext cx="4667250" cy="3960812"/>
          </a:xfrm>
        </p:spPr>
      </p:pic>
      <p:sp>
        <p:nvSpPr>
          <p:cNvPr id="8196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16113"/>
            <a:ext cx="3008313" cy="4465637"/>
          </a:xfrm>
        </p:spPr>
        <p:txBody>
          <a:bodyPr>
            <a:normAutofit lnSpcReduction="10000"/>
          </a:bodyPr>
          <a:lstStyle/>
          <a:p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Родина репчатого лука — Юго-Западная Азия. Лук известен уже свыше 5000 лет.</a:t>
            </a:r>
          </a:p>
          <a:p>
            <a:endParaRPr lang="ru-RU" altLang="ru-RU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2414" y="446088"/>
            <a:ext cx="6014623" cy="75518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Лук репчатый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98977" y="446090"/>
            <a:ext cx="336694" cy="327634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942415" y="-334109"/>
            <a:ext cx="262958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9570" name="Picture 2" descr="http://sonac.net/sonac/images/gallery/onions/a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19908" y="3886200"/>
            <a:ext cx="3411415" cy="2729753"/>
          </a:xfrm>
          <a:prstGeom prst="rect">
            <a:avLst/>
          </a:prstGeom>
          <a:noFill/>
        </p:spPr>
      </p:pic>
      <p:pic>
        <p:nvPicPr>
          <p:cNvPr id="109572" name="Picture 4" descr="http://v.img.com.ua/b/orig/d/85/1b08977dbf266e362cb2b587a55ba85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45723" y="3894993"/>
            <a:ext cx="3411413" cy="2734407"/>
          </a:xfrm>
          <a:prstGeom prst="rect">
            <a:avLst/>
          </a:prstGeom>
          <a:noFill/>
        </p:spPr>
      </p:pic>
      <p:pic>
        <p:nvPicPr>
          <p:cNvPr id="109574" name="Picture 6" descr="http://recipekineticsand.com/wp-content/uploads/2016/05/pickle-juice-a-natural-blood-thinner-768x6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03684" y="1353671"/>
            <a:ext cx="3557092" cy="225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288925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95288" y="260350"/>
            <a:ext cx="8435975" cy="6148388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Интересно увидеть конечный результат исследовательской работы, узнать больше информации о луке и рассказать об этом своим 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одноклассникам.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данной работы: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Изучить целебные свойства лука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и выяснить, от каких недугов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помогает  это растение;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изучить условия и динамику роста лука.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dirty="0" smtClean="0"/>
          </a:p>
        </p:txBody>
      </p:sp>
      <p:pic>
        <p:nvPicPr>
          <p:cNvPr id="4100" name="Picture 2" descr="F:\DCIM\101CANON\IMG_66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66704" y="2864340"/>
            <a:ext cx="2298356" cy="2160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2707" y="242454"/>
            <a:ext cx="6772093" cy="241761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 является прекрасным противовирусным и противовоспалительным средством.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Кашица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лука ускоряет заживление ран, используется при лечении ожогов и обморожений.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39291" y="2608729"/>
            <a:ext cx="5451762" cy="3684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166276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 noChangeArrowheads="1"/>
          </p:cNvSpPr>
          <p:nvPr>
            <p:ph type="title"/>
          </p:nvPr>
        </p:nvSpPr>
        <p:spPr>
          <a:xfrm>
            <a:off x="4876800" y="1151792"/>
            <a:ext cx="3810000" cy="1389184"/>
          </a:xfrm>
        </p:spPr>
        <p:txBody>
          <a:bodyPr/>
          <a:lstStyle/>
          <a:p>
            <a:r>
              <a:rPr lang="ru-RU" sz="3600" dirty="0" smtClean="0">
                <a:solidFill>
                  <a:schemeClr val="hlink"/>
                </a:solidFill>
              </a:rPr>
              <a:t>Из лука </a:t>
            </a:r>
            <a:r>
              <a:rPr lang="ru-RU" sz="3600" u="sng" dirty="0" smtClean="0">
                <a:solidFill>
                  <a:schemeClr val="hlink"/>
                </a:solidFill>
              </a:rPr>
              <a:t>можно</a:t>
            </a:r>
            <a:r>
              <a:rPr lang="ru-RU" sz="3600" dirty="0" smtClean="0">
                <a:solidFill>
                  <a:schemeClr val="hlink"/>
                </a:solidFill>
              </a:rPr>
              <a:t> приготовить</a:t>
            </a:r>
          </a:p>
        </p:txBody>
      </p:sp>
      <p:sp>
        <p:nvSpPr>
          <p:cNvPr id="28674" name="Rectangle 5"/>
          <p:cNvSpPr>
            <a:spLocks noGrp="1" noChangeArrowheads="1"/>
          </p:cNvSpPr>
          <p:nvPr>
            <p:ph idx="1"/>
          </p:nvPr>
        </p:nvSpPr>
        <p:spPr>
          <a:xfrm>
            <a:off x="5334000" y="5638800"/>
            <a:ext cx="3505200" cy="9144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Луковые кольца в кляре</a:t>
            </a:r>
          </a:p>
        </p:txBody>
      </p:sp>
      <p:pic>
        <p:nvPicPr>
          <p:cNvPr id="2867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933700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7526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9"/>
          <p:cNvSpPr>
            <a:spLocks noChangeArrowheads="1"/>
          </p:cNvSpPr>
          <p:nvPr/>
        </p:nvSpPr>
        <p:spPr bwMode="auto">
          <a:xfrm>
            <a:off x="304799" y="4571999"/>
            <a:ext cx="4460631" cy="11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3200" i="1" dirty="0">
                <a:solidFill>
                  <a:schemeClr val="accent2">
                    <a:lumMod val="50000"/>
                  </a:schemeClr>
                </a:solidFill>
              </a:rPr>
              <a:t>Лук, </a:t>
            </a:r>
            <a:r>
              <a:rPr lang="ru-RU" sz="3200" i="1" dirty="0" err="1" smtClean="0">
                <a:solidFill>
                  <a:schemeClr val="accent2">
                    <a:lumMod val="50000"/>
                  </a:schemeClr>
                </a:solidFill>
              </a:rPr>
              <a:t>фарширо</a:t>
            </a:r>
            <a:endParaRPr lang="ru-RU" sz="32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ванный </a:t>
            </a:r>
            <a:r>
              <a:rPr lang="ru-RU" sz="3200" i="1" dirty="0">
                <a:solidFill>
                  <a:schemeClr val="accent2">
                    <a:lumMod val="50000"/>
                  </a:schemeClr>
                </a:solidFill>
              </a:rPr>
              <a:t>овощами</a:t>
            </a:r>
          </a:p>
        </p:txBody>
      </p:sp>
      <p:sp>
        <p:nvSpPr>
          <p:cNvPr id="28678" name="TextBox 6"/>
          <p:cNvSpPr txBox="1">
            <a:spLocks noChangeArrowheads="1"/>
          </p:cNvSpPr>
          <p:nvPr/>
        </p:nvSpPr>
        <p:spPr bwMode="auto">
          <a:xfrm>
            <a:off x="1459523" y="476250"/>
            <a:ext cx="65942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Лук в кулинарии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вот и моё блюдо:</a:t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48408" y="395654"/>
            <a:ext cx="8238392" cy="5730509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Лук, яйцо, огурец, майонез.  </a:t>
            </a:r>
          </a:p>
          <a:p>
            <a:pPr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Вкусно и полезно!</a:t>
            </a:r>
          </a:p>
        </p:txBody>
      </p:sp>
      <p:pic>
        <p:nvPicPr>
          <p:cNvPr id="20484" name="Picture 15" descr="http://recept-kuhnya.ru/i/img2/zakuska_iz_kartofelya_i_zelenogo_luka/image-9807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9022" y="2865316"/>
            <a:ext cx="43180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611560" y="924823"/>
            <a:ext cx="629040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04800" eaLnBrk="0" hangingPunct="0">
              <a:buFont typeface="Wingdings" pitchFamily="2" charset="2"/>
              <a:buChar char="Ø"/>
              <a:defRPr/>
            </a:pPr>
            <a:endParaRPr lang="ru-RU" sz="3200" dirty="0" smtClean="0">
              <a:latin typeface="+mn-lt"/>
              <a:cs typeface="Times New Roman" pitchFamily="18" charset="0"/>
            </a:endParaRPr>
          </a:p>
          <a:p>
            <a:pPr indent="304800" eaLnBrk="0" hangingPunct="0">
              <a:buFont typeface="Wingdings" pitchFamily="2" charset="2"/>
              <a:buChar char="Ø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Лук – растение удивительное!</a:t>
            </a:r>
          </a:p>
          <a:p>
            <a:pPr indent="304800" eaLnBrk="0" hangingPunct="0">
              <a:buFont typeface="Wingdings" pitchFamily="2" charset="2"/>
              <a:buChar char="Ø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узнали об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истории происхождения, о строении и  видах лука.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buFont typeface="Wingdings" pitchFamily="2" charset="2"/>
              <a:buChar char="Ø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лекарственных свойствах этого замечательного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неприхотливого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растения.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buFont typeface="Wingdings" pitchFamily="2" charset="2"/>
              <a:buChar char="Ø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Вырастили лук в домашних условиях.</a:t>
            </a:r>
          </a:p>
          <a:p>
            <a:pPr indent="304800" algn="just" eaLnBrk="0" hangingPunct="0"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475" y="260350"/>
            <a:ext cx="2726348" cy="708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latin typeface="+mn-lt"/>
              </a:rPr>
              <a:t>Выводы: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Источники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8111" y="1510145"/>
            <a:ext cx="7073771" cy="480752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https://ru.wikipedia.org/wiki/</a:t>
            </a:r>
            <a:r>
              <a:rPr lang="ru-RU" dirty="0">
                <a:hlinkClick r:id="rId2"/>
              </a:rPr>
              <a:t>Лук_(значения)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www.sadoved.com/lukovie/5284-kultura-luka-osobennosti-vyraschivanie.html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gardenweb.ru/repchatyi-luk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www.neboleem.net/luk-repchatyj.php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ogorodstvo.com/ovoshchevodstvo/vyrashchivaniye-luka/znachenie-luka-repchatogo.html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https://cemicvet.mediasole.ru/luk__</a:t>
            </a:r>
            <a:r>
              <a:rPr lang="en-US" dirty="0" smtClean="0">
                <a:hlinkClick r:id="rId6"/>
              </a:rPr>
              <a:t>svoystva_i_primenenie_v_narodnoy_medicine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85184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539750" y="1196975"/>
            <a:ext cx="8229600" cy="5467594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sz="2800" dirty="0" smtClean="0"/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ознакомиться с историей появления лука;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провести анкетирование одноклассников;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строение и классификацию сортов лука;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полезные свойства лука;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провести наблюдение за выращиванием лука;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создать информационный буклет и книжку «Лечение народными средствами».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F90F42-1343-4401-89A5-9ECA36C029B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63489" name="Picture 1" descr="G:\Проекты для Влады\Лук\Мальчики\Рисунок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5513" y="4176584"/>
            <a:ext cx="2278289" cy="198531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3"/>
            <a:ext cx="7700392" cy="936104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Гипотеза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132856"/>
            <a:ext cx="6512768" cy="172819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знать целебные свойства лука и систематически употреблять его в пищу, то можно избежать некоторых заболеваний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s://uflebologa.ru/wp-content/uploads/2017/09/luk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3621" y="3675529"/>
            <a:ext cx="2870403" cy="25028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7074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476672"/>
            <a:ext cx="6949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tabLst>
                <a:tab pos="1064176" algn="l"/>
              </a:tabLst>
              <a:defRPr/>
            </a:pPr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Анкетирование одноклассников:</a:t>
            </a:r>
          </a:p>
          <a:p>
            <a:pPr algn="ctr" eaLnBrk="0">
              <a:tabLst>
                <a:tab pos="1064176" algn="l"/>
              </a:tabLst>
              <a:defRPr/>
            </a:pP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>
              <a:tabLst>
                <a:tab pos="1064176" algn="l"/>
              </a:tabLst>
              <a:defRPr/>
            </a:pPr>
            <a:endParaRPr lang="ru-RU" sz="2800" dirty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 eaLnBrk="0">
              <a:buAutoNum type="arabicPeriod"/>
              <a:tabLst>
                <a:tab pos="1064176" algn="l"/>
              </a:tabLst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 eaLnBrk="0">
              <a:buAutoNum type="arabicPeriod"/>
              <a:tabLst>
                <a:tab pos="1064176" algn="l"/>
              </a:tabLst>
              <a:defRPr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60032" y="3501008"/>
            <a:ext cx="4043942" cy="303295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57752" y="3500438"/>
            <a:ext cx="4043942" cy="303295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0" name="Picture 2" descr="https://uflebologa.ru/wp-content/uploads/2017/09/luk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9423" y="1310053"/>
            <a:ext cx="3683977" cy="3050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945201" y="295835"/>
            <a:ext cx="6589199" cy="1048871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Анкета для одноклассников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67544" y="1988840"/>
          <a:ext cx="352839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427984" y="1772816"/>
          <a:ext cx="453650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2987824" y="4365104"/>
          <a:ext cx="3528392" cy="2206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390" name="Rectangle 1"/>
          <p:cNvSpPr>
            <a:spLocks noChangeArrowheads="1"/>
          </p:cNvSpPr>
          <p:nvPr/>
        </p:nvSpPr>
        <p:spPr bwMode="auto">
          <a:xfrm>
            <a:off x="-468313" y="1336675"/>
            <a:ext cx="45354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3" eaLnBrk="0" hangingPunct="0">
              <a:tabLst>
                <a:tab pos="180975" algn="l"/>
                <a:tab pos="1828800" algn="l"/>
              </a:tabLst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1.Знаете ли вы о полезных свойствах лука?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1" name="Rectangle 3"/>
          <p:cNvSpPr>
            <a:spLocks noChangeArrowheads="1"/>
          </p:cNvSpPr>
          <p:nvPr/>
        </p:nvSpPr>
        <p:spPr bwMode="auto">
          <a:xfrm>
            <a:off x="4859338" y="1506538"/>
            <a:ext cx="4033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2.Употребляете ли вы в пищу лук?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2" name="Rectangle 4"/>
          <p:cNvSpPr>
            <a:spLocks noChangeArrowheads="1"/>
          </p:cNvSpPr>
          <p:nvPr/>
        </p:nvSpPr>
        <p:spPr bwMode="auto">
          <a:xfrm>
            <a:off x="3348038" y="4030663"/>
            <a:ext cx="36718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</a:tabLst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3.Вы когда-нибудь выращивали лук сами?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25" y="188913"/>
            <a:ext cx="4767263" cy="12049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Из истории лука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6685" y="1327638"/>
            <a:ext cx="4135315" cy="415876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Лук, одно из самых известных и очень древних овощных растений. Его выращивают шесть тысячелетий. Возделывание этой культуры началось в древнем Китае, затем перешло в Индию и Египет. </a:t>
            </a:r>
          </a:p>
        </p:txBody>
      </p:sp>
      <p:pic>
        <p:nvPicPr>
          <p:cNvPr id="21507" name="Picture 4" descr="луков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7" y="1318845"/>
            <a:ext cx="3081581" cy="242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Из истории лука</a:t>
            </a:r>
            <a:endParaRPr lang="ru-RU" altLang="ru-RU" dirty="0" smtClean="0">
              <a:solidFill>
                <a:srgbClr val="C00000"/>
              </a:solidFill>
            </a:endParaRP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681537"/>
          </a:xfrm>
        </p:spPr>
        <p:txBody>
          <a:bodyPr/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 Древнем Египте лук олицетворял жизненную силу и бессмертие. Его носили на груди как талисман, способный защитить от злого глаза, болезней. У египтян он был символом Вселенной.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75004" y="3978233"/>
            <a:ext cx="3755167" cy="1953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823</TotalTime>
  <Words>701</Words>
  <Application>Microsoft Office PowerPoint</Application>
  <PresentationFormat>Экран (4:3)</PresentationFormat>
  <Paragraphs>174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Легкий дым</vt:lpstr>
      <vt:lpstr>       Проект на  тему :               «Лук  от семи недуг»</vt:lpstr>
      <vt:lpstr>Проблемные вопросы</vt:lpstr>
      <vt:lpstr> </vt:lpstr>
      <vt:lpstr>Задачи:</vt:lpstr>
      <vt:lpstr>Гипотеза</vt:lpstr>
      <vt:lpstr>Слайд 6</vt:lpstr>
      <vt:lpstr>Анкета для одноклассников     </vt:lpstr>
      <vt:lpstr>Из истории лука</vt:lpstr>
      <vt:lpstr>Из истории лука</vt:lpstr>
      <vt:lpstr>Слайд 10</vt:lpstr>
      <vt:lpstr>В России лук получил широкое распространение ещё в 8 веке</vt:lpstr>
      <vt:lpstr>Мы взяли лук и произвели измерения: 18 декабря</vt:lpstr>
      <vt:lpstr>Затем мы поставили лук в воду. Для роста растения необходимы: СВЕТ      ТЕПЛО     ВОДА ВОЗДУХ                                                           Возду </vt:lpstr>
      <vt:lpstr>    </vt:lpstr>
      <vt:lpstr>Лук подрос:   Лук подрос: </vt:lpstr>
      <vt:lpstr> Лук ещё подрос!</vt:lpstr>
      <vt:lpstr>На диаграмме видно, что лук растет  быстро (за 16 дней  длина пера увеличилась на 34 см, а корня на15 см)</vt:lpstr>
      <vt:lpstr>Практическая работа</vt:lpstr>
      <vt:lpstr>Строение луковицы</vt:lpstr>
      <vt:lpstr>Фитонциды</vt:lpstr>
      <vt:lpstr>Слайд 21</vt:lpstr>
      <vt:lpstr>Эксперимент №2</vt:lpstr>
      <vt:lpstr>Эксперимент №2</vt:lpstr>
      <vt:lpstr>Вывод</vt:lpstr>
      <vt:lpstr>Наши наблюдения</vt:lpstr>
      <vt:lpstr>Слайд 26</vt:lpstr>
      <vt:lpstr> Виды лука </vt:lpstr>
      <vt:lpstr>Из истории лука</vt:lpstr>
      <vt:lpstr>Лук репчатый</vt:lpstr>
      <vt:lpstr>Слайд 30</vt:lpstr>
      <vt:lpstr>Из лука можно приготовить</vt:lpstr>
      <vt:lpstr> А вот и моё блюдо: </vt:lpstr>
      <vt:lpstr>Слайд 33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ЛУК – НАШ ДРУГ…</dc:title>
  <dc:creator>User</dc:creator>
  <cp:lastModifiedBy>Natalya</cp:lastModifiedBy>
  <cp:revision>87</cp:revision>
  <dcterms:created xsi:type="dcterms:W3CDTF">2018-04-14T09:38:24Z</dcterms:created>
  <dcterms:modified xsi:type="dcterms:W3CDTF">2020-07-03T12:56:52Z</dcterms:modified>
</cp:coreProperties>
</file>