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91" r:id="rId3"/>
    <p:sldId id="292" r:id="rId4"/>
    <p:sldId id="270" r:id="rId5"/>
    <p:sldId id="322" r:id="rId6"/>
    <p:sldId id="294" r:id="rId7"/>
    <p:sldId id="312" r:id="rId8"/>
    <p:sldId id="308" r:id="rId9"/>
    <p:sldId id="327" r:id="rId10"/>
    <p:sldId id="323" r:id="rId11"/>
    <p:sldId id="296" r:id="rId12"/>
    <p:sldId id="298" r:id="rId13"/>
    <p:sldId id="299" r:id="rId14"/>
    <p:sldId id="305" r:id="rId15"/>
    <p:sldId id="320" r:id="rId16"/>
    <p:sldId id="306" r:id="rId17"/>
    <p:sldId id="309" r:id="rId18"/>
    <p:sldId id="321" r:id="rId19"/>
    <p:sldId id="325" r:id="rId20"/>
    <p:sldId id="316" r:id="rId21"/>
    <p:sldId id="318" r:id="rId22"/>
    <p:sldId id="319" r:id="rId23"/>
    <p:sldId id="326" r:id="rId24"/>
    <p:sldId id="282" r:id="rId25"/>
    <p:sldId id="286" r:id="rId26"/>
    <p:sldId id="277" r:id="rId27"/>
    <p:sldId id="311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990000"/>
    <a:srgbClr val="54433E"/>
    <a:srgbClr val="7D645D"/>
    <a:srgbClr val="00602B"/>
    <a:srgbClr val="FF6600"/>
    <a:srgbClr val="663300"/>
    <a:srgbClr val="8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emf"/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C0B6-A8C1-464E-ACD0-4BFC9AA3897E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CA2A2-0E07-4B25-8C06-171ECA277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74A9E8-DBE6-470C-9F77-0F20B46070AD}" type="slidenum">
              <a:rPr lang="ru-RU"/>
              <a:pPr/>
              <a:t>8</a:t>
            </a:fld>
            <a:endParaRPr lang="ru-RU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3587" cy="3429000"/>
          </a:xfrm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827" y="4344032"/>
            <a:ext cx="5488347" cy="411383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CA2A2-0E07-4B25-8C06-171ECA27776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9CA2A2-0E07-4B25-8C06-171ECA27776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D6675-39F1-4E39-B6F1-AAD23AB122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629DBF-130A-4EB7-A0F6-985869607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6D355-7BBC-4EB7-BC89-21512F755A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58E8B-892F-4E71-9818-70C1FAB03B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0F143-2088-403F-918E-323C243B2C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C7CF6-076D-4E0F-A5F9-7C01FFBAF5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7CC0C-69B7-4362-9DFD-74B311E3E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58573-F484-474F-844C-FD8897AB00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171AD-B700-4727-96DA-75A343975C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A1697-5FA3-40B5-A4F7-289BFBBC7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F32AE-9270-4229-AE4B-341CD8F414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E0B0E51-2989-4B7E-B7D4-C99B68A34C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gif"/><Relationship Id="rId4" Type="http://schemas.openxmlformats.org/officeDocument/2006/relationships/image" Target="../media/image2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4.jpeg"/><Relationship Id="rId9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nezabudka\Desktop\К работе\2 - копия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0"/>
            <a:ext cx="7921625" cy="659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2"/>
          <p:cNvSpPr>
            <a:spLocks noGrp="1"/>
          </p:cNvSpPr>
          <p:nvPr>
            <p:ph type="ctrTitle"/>
          </p:nvPr>
        </p:nvSpPr>
        <p:spPr>
          <a:xfrm>
            <a:off x="2051050" y="428604"/>
            <a:ext cx="5329238" cy="5016521"/>
          </a:xfrm>
        </p:spPr>
        <p:txBody>
          <a:bodyPr/>
          <a:lstStyle/>
          <a:p>
            <a:r>
              <a:rPr lang="ru-RU" b="1" dirty="0" smtClean="0">
                <a:solidFill>
                  <a:srgbClr val="00602B"/>
                </a:solidFill>
                <a:latin typeface="Comic Sans MS" pitchFamily="66" charset="0"/>
              </a:rPr>
              <a:t>Проект</a:t>
            </a:r>
            <a:br>
              <a:rPr lang="ru-RU" b="1" dirty="0" smtClean="0">
                <a:solidFill>
                  <a:srgbClr val="00602B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00602B"/>
                </a:solidFill>
                <a:latin typeface="Comic Sans MS" pitchFamily="66" charset="0"/>
              </a:rPr>
              <a:t> </a:t>
            </a:r>
            <a:br>
              <a:rPr lang="ru-RU" b="1" dirty="0" smtClean="0">
                <a:solidFill>
                  <a:srgbClr val="00602B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00602B"/>
                </a:solidFill>
                <a:latin typeface="Comic Sans MS" pitchFamily="66" charset="0"/>
              </a:rPr>
              <a:t>Назвался </a:t>
            </a:r>
            <a:r>
              <a:rPr lang="ru-RU" b="1" dirty="0" err="1" smtClean="0">
                <a:solidFill>
                  <a:srgbClr val="00602B"/>
                </a:solidFill>
                <a:latin typeface="Comic Sans MS" pitchFamily="66" charset="0"/>
              </a:rPr>
              <a:t>груздем-полезай</a:t>
            </a:r>
            <a:r>
              <a:rPr lang="ru-RU" b="1" dirty="0" smtClean="0">
                <a:solidFill>
                  <a:srgbClr val="00602B"/>
                </a:solidFill>
                <a:latin typeface="Comic Sans MS" pitchFamily="66" charset="0"/>
              </a:rPr>
              <a:t> в кузовок!</a:t>
            </a:r>
          </a:p>
        </p:txBody>
      </p:sp>
      <p:sp>
        <p:nvSpPr>
          <p:cNvPr id="2052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5000636"/>
            <a:ext cx="6400800" cy="428628"/>
          </a:xfrm>
        </p:spPr>
        <p:txBody>
          <a:bodyPr/>
          <a:lstStyle/>
          <a:p>
            <a:endParaRPr lang="ru-RU" sz="1800" b="1" dirty="0" smtClean="0">
              <a:solidFill>
                <a:srgbClr val="00602B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click?url=http%3A%2F%2Fww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7358090"/>
            <a:ext cx="3679825" cy="428628"/>
          </a:xfrm>
          <a:prstGeom prst="rect">
            <a:avLst/>
          </a:prstGeom>
          <a:noFill/>
        </p:spPr>
      </p:pic>
      <p:pic>
        <p:nvPicPr>
          <p:cNvPr id="8199" name="Picture 7" descr="click?url=http%3A%2F%2Fwww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6100" y="7643842"/>
            <a:ext cx="4495800" cy="1428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5940425" y="5751513"/>
            <a:ext cx="18473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000" dirty="0"/>
          </a:p>
          <a:p>
            <a:endParaRPr lang="ru-RU" sz="2000" dirty="0"/>
          </a:p>
        </p:txBody>
      </p:sp>
      <p:pic>
        <p:nvPicPr>
          <p:cNvPr id="2050" name="Picture 2" descr="C:\Documents and Settings\1\Рабочий стол\ГРИБНАЯ ПОРА\800px-Айболит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anim528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0"/>
            <a:ext cx="1668651" cy="2187572"/>
          </a:xfrm>
          <a:prstGeom prst="rect">
            <a:avLst/>
          </a:prstGeom>
          <a:noFill/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-285784" y="785794"/>
            <a:ext cx="9429784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4000" dirty="0">
                <a:latin typeface="Arial" charset="0"/>
              </a:rPr>
              <a:t/>
            </a:r>
            <a:br>
              <a:rPr lang="ru-RU" sz="4000" dirty="0">
                <a:latin typeface="Arial" charset="0"/>
              </a:rPr>
            </a:br>
            <a:endParaRPr lang="ru-RU" sz="4000" dirty="0">
              <a:latin typeface="Arial" charset="0"/>
            </a:endParaRPr>
          </a:p>
          <a:p>
            <a:pPr algn="ctr" eaLnBrk="0" hangingPunct="0"/>
            <a:r>
              <a:rPr lang="ru-RU" sz="5400" b="1" dirty="0">
                <a:solidFill>
                  <a:srgbClr val="A50021"/>
                </a:solidFill>
                <a:latin typeface="Garamond Premr Pro Smbd" pitchFamily="18" charset="0"/>
              </a:rPr>
              <a:t>«Всякий гриб в руки берут,</a:t>
            </a:r>
          </a:p>
          <a:p>
            <a:pPr algn="ctr" eaLnBrk="0" hangingPunct="0"/>
            <a:r>
              <a:rPr lang="ru-RU" sz="5400" b="1" dirty="0" smtClean="0">
                <a:solidFill>
                  <a:srgbClr val="A50021"/>
                </a:solidFill>
                <a:latin typeface="Garamond Premr Pro Smbd" pitchFamily="18" charset="0"/>
              </a:rPr>
              <a:t> Да </a:t>
            </a:r>
            <a:r>
              <a:rPr lang="ru-RU" sz="5400" b="1" dirty="0">
                <a:solidFill>
                  <a:srgbClr val="A50021"/>
                </a:solidFill>
                <a:latin typeface="Garamond Premr Pro Smbd" pitchFamily="18" charset="0"/>
              </a:rPr>
              <a:t>не всякий в кузовок кладут»</a:t>
            </a: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3786190"/>
            <a:ext cx="3809994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6" name="Рисунок 5" descr="bestgif.narod.ru_13117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00826" y="214290"/>
            <a:ext cx="1928826" cy="1811927"/>
          </a:xfrm>
          <a:prstGeom prst="rect">
            <a:avLst/>
          </a:prstGeom>
        </p:spPr>
      </p:pic>
      <p:pic>
        <p:nvPicPr>
          <p:cNvPr id="8" name="Picture 5" descr="a218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89606" y="4286256"/>
            <a:ext cx="1560116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14282" y="1500174"/>
            <a:ext cx="91440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Грибное коварство известно в народе?</a:t>
            </a:r>
            <a:b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Грибы-двойники существуют в природе.</a:t>
            </a:r>
            <a:b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Внимательным будь, в лес идя, не забудь:</a:t>
            </a:r>
            <a:b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Ошибка закончит твой  жизненный путь.</a:t>
            </a:r>
            <a:b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Грибы ядовитые выучи, знай,</a:t>
            </a:r>
            <a:b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лесу безошибочно их узнавай.</a:t>
            </a:r>
            <a:b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4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bestgif.narod.ru_13117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86578" y="4929198"/>
            <a:ext cx="1431064" cy="1344333"/>
          </a:xfrm>
          <a:prstGeom prst="rect">
            <a:avLst/>
          </a:prstGeom>
        </p:spPr>
      </p:pic>
      <p:pic>
        <p:nvPicPr>
          <p:cNvPr id="10" name="Picture 5" descr="a218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28794" y="5214950"/>
            <a:ext cx="1185667" cy="1357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-285776"/>
            <a:ext cx="8229600" cy="1143000"/>
          </a:xfrm>
        </p:spPr>
        <p:txBody>
          <a:bodyPr/>
          <a:lstStyle/>
          <a:p>
            <a:r>
              <a:rPr lang="ru-RU" sz="6000" u="sng" dirty="0">
                <a:solidFill>
                  <a:srgbClr val="FF0000"/>
                </a:solidFill>
              </a:rPr>
              <a:t>Грибы-двойники</a:t>
            </a:r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323850" y="5949950"/>
            <a:ext cx="417601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Сатанинский гриб</a:t>
            </a:r>
          </a:p>
        </p:txBody>
      </p:sp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6033148" y="6211669"/>
            <a:ext cx="31108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Желчный гриб</a:t>
            </a:r>
          </a:p>
        </p:txBody>
      </p:sp>
      <p:pic>
        <p:nvPicPr>
          <p:cNvPr id="77838" name="Picture 14" descr="сат гр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9077" y="3796910"/>
            <a:ext cx="2938477" cy="220385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7839" name="Picture 15" descr="желчный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2786058"/>
            <a:ext cx="2415030" cy="3381381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9" name="Picture 2" descr="E:\Документы Лена\2 класс\Чтение\Грибы\84e790a3f6f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488" y="785794"/>
            <a:ext cx="3500462" cy="2690371"/>
          </a:xfrm>
          <a:prstGeom prst="rect">
            <a:avLst/>
          </a:prstGeom>
          <a:noFill/>
          <a:ln w="76200">
            <a:noFill/>
          </a:ln>
          <a:effectLst>
            <a:softEdge rad="63500"/>
          </a:effectLst>
        </p:spPr>
      </p:pic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0" y="857232"/>
            <a:ext cx="30321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Белый гриб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  <a:blipFill>
            <a:blip r:embed="rId2" cstate="email"/>
            <a:tile tx="0" ty="0" sx="100000" sy="100000" flip="none" algn="tl"/>
          </a:blipFill>
        </p:spPr>
        <p:txBody>
          <a:bodyPr/>
          <a:lstStyle/>
          <a:p>
            <a:r>
              <a:rPr lang="ru-RU" sz="6000" dirty="0" smtClean="0">
                <a:solidFill>
                  <a:srgbClr val="00B050"/>
                </a:solidFill>
              </a:rPr>
              <a:t>отличия</a:t>
            </a:r>
            <a:endParaRPr lang="ru-RU" sz="6000" dirty="0">
              <a:solidFill>
                <a:srgbClr val="00B050"/>
              </a:solidFill>
            </a:endParaRP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1643042" y="1214422"/>
            <a:ext cx="15330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AF01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лисичка</a:t>
            </a:r>
            <a:endParaRPr lang="ru-RU" sz="2800" b="1" dirty="0">
              <a:solidFill>
                <a:srgbClr val="AF01B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6811" name="Text Box 11"/>
          <p:cNvSpPr txBox="1">
            <a:spLocks noChangeArrowheads="1"/>
          </p:cNvSpPr>
          <p:nvPr/>
        </p:nvSpPr>
        <p:spPr bwMode="auto">
          <a:xfrm>
            <a:off x="5500694" y="1285860"/>
            <a:ext cx="2727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AF01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ложная лисичка</a:t>
            </a:r>
            <a:endParaRPr lang="ru-RU" sz="2800" b="1" dirty="0">
              <a:solidFill>
                <a:srgbClr val="AF01B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4572008"/>
            <a:ext cx="456779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Шляпка  воронковидная, с неровными,</a:t>
            </a:r>
          </a:p>
          <a:p>
            <a:r>
              <a:rPr lang="ru-RU" sz="2000" b="1" dirty="0" smtClean="0"/>
              <a:t>волнистыми краями. Пластинки узкие.</a:t>
            </a:r>
          </a:p>
          <a:p>
            <a:r>
              <a:rPr lang="ru-RU" sz="2000" b="1" dirty="0" smtClean="0"/>
              <a:t> Шляпка плавно переходит в ножку. </a:t>
            </a:r>
          </a:p>
          <a:p>
            <a:r>
              <a:rPr lang="ru-RU" sz="2000" b="1" dirty="0" smtClean="0"/>
              <a:t>Цвет всего гриба светло – жёлтый или бледно -  оранжевый.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66180" y="4429132"/>
            <a:ext cx="397782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  Шляпка воронкообразная, </a:t>
            </a:r>
          </a:p>
          <a:p>
            <a:r>
              <a:rPr lang="ru-RU" sz="2400" b="1" i="1" u="sng" dirty="0" smtClean="0"/>
              <a:t> ярко – оранжевая</a:t>
            </a:r>
            <a:r>
              <a:rPr lang="ru-RU" sz="2400" b="1" dirty="0" smtClean="0"/>
              <a:t>.</a:t>
            </a:r>
          </a:p>
          <a:p>
            <a:endParaRPr lang="ru-RU" b="1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1684721"/>
            <a:ext cx="2500330" cy="2708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29256" y="1785926"/>
            <a:ext cx="25003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90000"/>
                </a:solidFill>
                <a:latin typeface="Comic Sans MS" pitchFamily="66" charset="0"/>
              </a:rPr>
              <a:t>Несъедобные грибы, встречающиеся в нашем крае</a:t>
            </a:r>
          </a:p>
        </p:txBody>
      </p:sp>
      <p:pic>
        <p:nvPicPr>
          <p:cNvPr id="15363" name="Picture 2" descr="C:\Users\nezabudka\Desktop\Аттестация\К работе\22 ложные опята.jpe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4005263"/>
            <a:ext cx="2590800" cy="2097087"/>
          </a:xfrm>
          <a:noFill/>
        </p:spPr>
      </p:pic>
      <p:pic>
        <p:nvPicPr>
          <p:cNvPr id="15364" name="Picture 3" descr="C:\Users\nezabudka\Desktop\Аттестация\К работе\22 мухомор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4221163"/>
            <a:ext cx="2570162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 descr="C:\Users\nezabudka\Desktop\Аттестация\К работе\21а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8038" y="2997200"/>
            <a:ext cx="2443162" cy="331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Box 17"/>
          <p:cNvSpPr txBox="1">
            <a:spLocks noChangeArrowheads="1"/>
          </p:cNvSpPr>
          <p:nvPr/>
        </p:nvSpPr>
        <p:spPr bwMode="auto">
          <a:xfrm>
            <a:off x="250825" y="3213100"/>
            <a:ext cx="30972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336699"/>
                </a:solidFill>
                <a:latin typeface="Comic Sans MS" pitchFamily="66" charset="0"/>
              </a:rPr>
              <a:t>Ложные опята</a:t>
            </a:r>
          </a:p>
        </p:txBody>
      </p:sp>
      <p:sp>
        <p:nvSpPr>
          <p:cNvPr id="15367" name="TextBox 18"/>
          <p:cNvSpPr txBox="1">
            <a:spLocks noChangeArrowheads="1"/>
          </p:cNvSpPr>
          <p:nvPr/>
        </p:nvSpPr>
        <p:spPr bwMode="auto">
          <a:xfrm>
            <a:off x="3635375" y="1773238"/>
            <a:ext cx="18732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336699"/>
                </a:solidFill>
                <a:latin typeface="Comic Sans MS" pitchFamily="66" charset="0"/>
              </a:rPr>
              <a:t>Бледная </a:t>
            </a:r>
          </a:p>
          <a:p>
            <a:r>
              <a:rPr lang="ru-RU" sz="3200">
                <a:solidFill>
                  <a:srgbClr val="336699"/>
                </a:solidFill>
                <a:latin typeface="Comic Sans MS" pitchFamily="66" charset="0"/>
              </a:rPr>
              <a:t>поганка</a:t>
            </a:r>
          </a:p>
        </p:txBody>
      </p:sp>
      <p:sp>
        <p:nvSpPr>
          <p:cNvPr id="15368" name="TextBox 19"/>
          <p:cNvSpPr txBox="1">
            <a:spLocks noChangeArrowheads="1"/>
          </p:cNvSpPr>
          <p:nvPr/>
        </p:nvSpPr>
        <p:spPr bwMode="auto">
          <a:xfrm>
            <a:off x="6300788" y="3357563"/>
            <a:ext cx="20875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336699"/>
                </a:solidFill>
                <a:latin typeface="Comic Sans MS" pitchFamily="66" charset="0"/>
              </a:rPr>
              <a:t>Мухомор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5" name="Picture 7" descr="4845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7620" y="3071810"/>
            <a:ext cx="4083069" cy="3580402"/>
          </a:xfrm>
          <a:prstGeom prst="ellipse">
            <a:avLst/>
          </a:prstGeom>
          <a:noFill/>
        </p:spPr>
      </p:pic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>
          <a:xfrm>
            <a:off x="-428660" y="0"/>
            <a:ext cx="7000924" cy="1143000"/>
          </a:xfrm>
        </p:spPr>
        <p:txBody>
          <a:bodyPr/>
          <a:lstStyle/>
          <a:p>
            <a:r>
              <a:rPr lang="ru-RU" sz="6000" u="sng" dirty="0">
                <a:solidFill>
                  <a:srgbClr val="FF0000"/>
                </a:solidFill>
              </a:rPr>
              <a:t>Ядовитые грибы</a:t>
            </a:r>
          </a:p>
        </p:txBody>
      </p:sp>
      <p:pic>
        <p:nvPicPr>
          <p:cNvPr id="73733" name="Picture 5" descr="1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857496"/>
            <a:ext cx="2792413" cy="3727450"/>
          </a:xfrm>
          <a:prstGeom prst="round2DiagRect">
            <a:avLst/>
          </a:prstGeom>
          <a:noFill/>
          <a:effectLst>
            <a:softEdge rad="127000"/>
          </a:effectLst>
        </p:spPr>
      </p:pic>
      <p:pic>
        <p:nvPicPr>
          <p:cNvPr id="73734" name="Picture 6" descr="blednaya-poganka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388" y="214290"/>
            <a:ext cx="2200275" cy="2684303"/>
          </a:xfrm>
          <a:prstGeom prst="round2DiagRect">
            <a:avLst/>
          </a:prstGeom>
          <a:noFill/>
        </p:spPr>
      </p:pic>
      <p:sp>
        <p:nvSpPr>
          <p:cNvPr id="73736" name="Text Box 8"/>
          <p:cNvSpPr txBox="1">
            <a:spLocks noChangeArrowheads="1"/>
          </p:cNvSpPr>
          <p:nvPr/>
        </p:nvSpPr>
        <p:spPr bwMode="auto">
          <a:xfrm>
            <a:off x="1042988" y="1700213"/>
            <a:ext cx="524714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990AC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</a:t>
            </a:r>
            <a:r>
              <a:rPr lang="ru-RU" sz="5400" b="1" dirty="0" smtClean="0">
                <a:solidFill>
                  <a:srgbClr val="990AC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ледная </a:t>
            </a:r>
            <a:r>
              <a:rPr lang="ru-RU" sz="5400" b="1" dirty="0">
                <a:solidFill>
                  <a:srgbClr val="990AC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поганка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214290"/>
            <a:ext cx="8358246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charset="0"/>
              </a:rPr>
              <a:t>Признаки отравления ядовитыми      грибами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Нарастающая интоксикация. </a:t>
            </a:r>
            <a:b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Спастическая боль по всему животу. </a:t>
            </a:r>
            <a:b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lang="ru-RU" sz="2800" b="1" dirty="0" smtClean="0">
                <a:latin typeface="Arial" charset="0"/>
              </a:rPr>
              <a:t> </a:t>
            </a:r>
            <a:r>
              <a:rPr lang="ru-RU" sz="2800" b="1" dirty="0" smtClean="0">
                <a:latin typeface="Arial Unicode MS"/>
                <a:ea typeface="Arial Unicode MS"/>
                <a:cs typeface="Arial Unicode MS"/>
              </a:rPr>
              <a:t>•</a:t>
            </a:r>
            <a:r>
              <a:rPr lang="ru-RU" sz="2800" b="1" dirty="0" smtClean="0">
                <a:latin typeface="Arial" charset="0"/>
              </a:rPr>
              <a:t>Снижение  температуры тела.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Тошнота. </a:t>
            </a:r>
            <a:b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Неукротимая рвота. </a:t>
            </a:r>
            <a:b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Частый жидкий стул.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800" b="1" dirty="0" smtClean="0">
                <a:latin typeface="Arial" charset="0"/>
              </a:rPr>
              <a:t>Обильное выделение слюны, пота.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990000"/>
                </a:solidFill>
                <a:latin typeface="Comic Sans MS" pitchFamily="66" charset="0"/>
              </a:rPr>
              <a:t>Помни!</a:t>
            </a:r>
          </a:p>
        </p:txBody>
      </p:sp>
      <p:sp>
        <p:nvSpPr>
          <p:cNvPr id="16387" name="Содержимое 9"/>
          <p:cNvSpPr>
            <a:spLocks noGrp="1"/>
          </p:cNvSpPr>
          <p:nvPr>
            <p:ph sz="half" idx="1"/>
          </p:nvPr>
        </p:nvSpPr>
        <p:spPr>
          <a:xfrm>
            <a:off x="250825" y="1600200"/>
            <a:ext cx="4244975" cy="4060825"/>
          </a:xfrm>
        </p:spPr>
        <p:txBody>
          <a:bodyPr/>
          <a:lstStyle/>
          <a:p>
            <a:pPr>
              <a:buFontTx/>
              <a:buNone/>
            </a:pPr>
            <a:r>
              <a:rPr lang="ru-RU" sz="3600" smtClean="0">
                <a:solidFill>
                  <a:srgbClr val="336699"/>
                </a:solidFill>
                <a:latin typeface="Comic Sans MS" pitchFamily="66" charset="0"/>
              </a:rPr>
              <a:t>	При отравлении грибами нужно срочно промыть желудок и вызвать врача.</a:t>
            </a:r>
            <a:endParaRPr lang="ru-RU" sz="3600" smtClean="0"/>
          </a:p>
        </p:txBody>
      </p:sp>
      <p:sp>
        <p:nvSpPr>
          <p:cNvPr id="16388" name="Содержимое 10"/>
          <p:cNvSpPr>
            <a:spLocks noGrp="1"/>
          </p:cNvSpPr>
          <p:nvPr>
            <p:ph sz="half" idx="2"/>
          </p:nvPr>
        </p:nvSpPr>
        <p:spPr>
          <a:xfrm>
            <a:off x="4500563" y="1484313"/>
            <a:ext cx="4186237" cy="2808287"/>
          </a:xfrm>
        </p:spPr>
        <p:txBody>
          <a:bodyPr/>
          <a:lstStyle/>
          <a:p>
            <a:pPr>
              <a:buFontTx/>
              <a:buNone/>
            </a:pPr>
            <a:r>
              <a:rPr lang="ru-RU" sz="3200" smtClean="0">
                <a:solidFill>
                  <a:srgbClr val="336699"/>
                </a:solidFill>
                <a:latin typeface="Comic Sans MS" pitchFamily="66" charset="0"/>
              </a:rPr>
              <a:t>	</a:t>
            </a:r>
          </a:p>
        </p:txBody>
      </p:sp>
      <p:pic>
        <p:nvPicPr>
          <p:cNvPr id="1638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3141663"/>
            <a:ext cx="3814762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 descr="click?url=http%3A%2F%2Fnloo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7600" y="333375"/>
            <a:ext cx="7126288" cy="5345113"/>
          </a:xfrm>
          <a:prstGeom prst="rect">
            <a:avLst/>
          </a:prstGeom>
          <a:noFill/>
        </p:spPr>
      </p:pic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195263" y="5857893"/>
            <a:ext cx="89487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0" dirty="0"/>
              <a:t>Из красного мухомора приготавливают разные  гомеопатические средства.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lick?url=http%3A%2F%2Fb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5" y="2285991"/>
            <a:ext cx="5000661" cy="3286149"/>
          </a:xfrm>
          <a:prstGeom prst="rect">
            <a:avLst/>
          </a:prstGeom>
          <a:noFill/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07950" y="157163"/>
            <a:ext cx="8732838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0" dirty="0"/>
              <a:t>Учёные долгое время не могли решить, что это вообще такое </a:t>
            </a:r>
          </a:p>
          <a:p>
            <a:r>
              <a:rPr lang="ru-RU" sz="2000" b="0" dirty="0"/>
              <a:t>грибы? К группам животных и растений они не подходят. В старину многие думали, что они появляются от росы, от ударов молнии, от гниения веществ. И в 19 веке их выделили в отдельное царство. В нашей стране 200 видов грибов.  Грибники собирают 15 видов, а заядлые берут до 25. 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07950" y="5967413"/>
            <a:ext cx="8893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b="0" dirty="0"/>
              <a:t>Весной мы собираем  грибы подснежники – сморчки. </a:t>
            </a:r>
          </a:p>
          <a:p>
            <a:pPr algn="ctr"/>
            <a:r>
              <a:rPr lang="ru-RU" sz="2000" b="0" dirty="0"/>
              <a:t>Летом, когда колосится рожь - </a:t>
            </a:r>
            <a:r>
              <a:rPr lang="ru-RU" sz="2000" b="0" dirty="0" err="1"/>
              <a:t>колосовики</a:t>
            </a:r>
            <a:r>
              <a:rPr lang="ru-RU" sz="2000" b="0" dirty="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5" descr="click?url=http%3A%2F%2Ftomic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333375"/>
            <a:ext cx="6769100" cy="5076825"/>
          </a:xfrm>
          <a:prstGeom prst="rect">
            <a:avLst/>
          </a:prstGeom>
          <a:noFill/>
        </p:spPr>
      </p:pic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250825" y="5710238"/>
            <a:ext cx="6745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0" dirty="0"/>
              <a:t>Смертельную ядовитую поганку используют в малых дозах </a:t>
            </a:r>
          </a:p>
          <a:p>
            <a:r>
              <a:rPr lang="ru-RU" sz="2000" b="0" dirty="0"/>
              <a:t>для лечения холеры.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1" name="Picture 5" descr="click?url=http%3A%2F%2Fww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476250"/>
            <a:ext cx="7127875" cy="5346700"/>
          </a:xfrm>
          <a:prstGeom prst="rect">
            <a:avLst/>
          </a:prstGeom>
          <a:noFill/>
        </p:spPr>
      </p:pic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250825" y="6070600"/>
            <a:ext cx="6284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0"/>
              <a:t>Грибом чагой лечат язву желудка и некоторые опухоли.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5" name="Picture 5" descr="click?url=http%3A%2F%2Fmycowe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333375"/>
            <a:ext cx="6929438" cy="5200650"/>
          </a:xfrm>
          <a:prstGeom prst="rect">
            <a:avLst/>
          </a:prstGeom>
          <a:noFill/>
        </p:spPr>
      </p:pic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179388" y="5734050"/>
            <a:ext cx="84248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0" dirty="0"/>
              <a:t>Во время Великой Отечественной войны медсёстры собирали трутовики и заменяли им вату, когда им не  хватало перевязочного материала.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5" descr="Белый гриб - Boletus edulis - Ce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8525" y="333375"/>
            <a:ext cx="7561263" cy="5330825"/>
          </a:xfrm>
          <a:prstGeom prst="rect">
            <a:avLst/>
          </a:prstGeom>
          <a:noFill/>
        </p:spPr>
      </p:pic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179388" y="5949950"/>
            <a:ext cx="87137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0" dirty="0"/>
              <a:t>Японские и американские учёные нашли в белых грибах вещества, противодействующие раку.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990000"/>
                </a:solidFill>
                <a:latin typeface="Comic Sans MS" pitchFamily="66" charset="0"/>
              </a:rPr>
              <a:t>Грибы, занесенные в Красную книгу</a:t>
            </a:r>
          </a:p>
        </p:txBody>
      </p:sp>
      <p:sp>
        <p:nvSpPr>
          <p:cNvPr id="13315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3600" b="0" smtClean="0">
                <a:solidFill>
                  <a:srgbClr val="336699"/>
                </a:solidFill>
                <a:latin typeface="Comic Sans MS" pitchFamily="66" charset="0"/>
              </a:rPr>
              <a:t>Цезарский гриб</a:t>
            </a:r>
          </a:p>
        </p:txBody>
      </p:sp>
      <p:pic>
        <p:nvPicPr>
          <p:cNvPr id="13316" name="Picture 2" descr="C:\Users\nezabudka\Desktop\Аттестация\К работе\17 цезарский гриб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2420938"/>
            <a:ext cx="2963863" cy="3951287"/>
          </a:xfrm>
          <a:noFill/>
        </p:spPr>
      </p:pic>
      <p:sp>
        <p:nvSpPr>
          <p:cNvPr id="13317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sz="3600" b="0" smtClean="0">
                <a:solidFill>
                  <a:srgbClr val="336699"/>
                </a:solidFill>
                <a:latin typeface="Comic Sans MS" pitchFamily="66" charset="0"/>
              </a:rPr>
              <a:t>Гриб-баран</a:t>
            </a:r>
          </a:p>
        </p:txBody>
      </p:sp>
      <p:pic>
        <p:nvPicPr>
          <p:cNvPr id="13318" name="Picture 3" descr="C:\Users\nezabudka\Desktop\Аттестация\К работе\20 баран.jpe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0" y="2852738"/>
            <a:ext cx="4041775" cy="30321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990000"/>
                </a:solidFill>
                <a:latin typeface="Comic Sans MS" pitchFamily="66" charset="0"/>
              </a:rPr>
              <a:t>Грибы, занесенные в Красную книгу</a:t>
            </a:r>
          </a:p>
        </p:txBody>
      </p:sp>
      <p:sp>
        <p:nvSpPr>
          <p:cNvPr id="14339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3600" b="0" smtClean="0">
                <a:solidFill>
                  <a:srgbClr val="336699"/>
                </a:solidFill>
                <a:latin typeface="Comic Sans MS" pitchFamily="66" charset="0"/>
              </a:rPr>
              <a:t>Гриб-каштановик</a:t>
            </a:r>
          </a:p>
        </p:txBody>
      </p:sp>
      <p:sp>
        <p:nvSpPr>
          <p:cNvPr id="14340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sz="3600" b="0" smtClean="0">
                <a:solidFill>
                  <a:srgbClr val="336699"/>
                </a:solidFill>
                <a:latin typeface="Comic Sans MS" pitchFamily="66" charset="0"/>
              </a:rPr>
              <a:t>Гриб-синяк</a:t>
            </a:r>
          </a:p>
        </p:txBody>
      </p:sp>
      <p:pic>
        <p:nvPicPr>
          <p:cNvPr id="14341" name="Picture 2" descr="C:\Users\nezabudka\Desktop\Аттестация\К работе\18 каштановик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84213" y="2420938"/>
            <a:ext cx="3600450" cy="3635375"/>
          </a:xfrm>
          <a:noFill/>
        </p:spPr>
      </p:pic>
      <p:pic>
        <p:nvPicPr>
          <p:cNvPr id="14342" name="Picture 3" descr="C:\Users\nezabudka\Desktop\Аттестация\К работе\19 синяк.jpe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6084888" y="4221163"/>
            <a:ext cx="2517775" cy="1889125"/>
          </a:xfrm>
          <a:noFill/>
        </p:spPr>
      </p:pic>
      <p:pic>
        <p:nvPicPr>
          <p:cNvPr id="14343" name="Picture 4" descr="C:\Users\nezabudka\Desktop\Аттестация\К работе\19а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2420938"/>
            <a:ext cx="2695575" cy="202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990000"/>
                </a:solidFill>
                <a:latin typeface="Comic Sans MS" pitchFamily="66" charset="0"/>
              </a:rPr>
              <a:t>Правила сбора грибов</a:t>
            </a:r>
          </a:p>
        </p:txBody>
      </p:sp>
      <p:pic>
        <p:nvPicPr>
          <p:cNvPr id="1843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700213"/>
            <a:ext cx="3622675" cy="4176712"/>
          </a:xfrm>
          <a:noFill/>
        </p:spPr>
      </p:pic>
      <p:sp>
        <p:nvSpPr>
          <p:cNvPr id="18436" name="Содержимое 7"/>
          <p:cNvSpPr>
            <a:spLocks noGrp="1"/>
          </p:cNvSpPr>
          <p:nvPr>
            <p:ph sz="half" idx="2"/>
          </p:nvPr>
        </p:nvSpPr>
        <p:spPr>
          <a:xfrm>
            <a:off x="4067175" y="1412875"/>
            <a:ext cx="4752975" cy="4713288"/>
          </a:xfrm>
        </p:spPr>
        <p:txBody>
          <a:bodyPr/>
          <a:lstStyle/>
          <a:p>
            <a:r>
              <a:rPr lang="ru-RU" sz="2400" smtClean="0">
                <a:solidFill>
                  <a:srgbClr val="FF0000"/>
                </a:solidFill>
                <a:latin typeface="Comic Sans MS" pitchFamily="66" charset="0"/>
              </a:rPr>
              <a:t>Собирай только те грибы, которые хорошо знаешь.</a:t>
            </a:r>
          </a:p>
          <a:p>
            <a:r>
              <a:rPr lang="ru-RU" sz="2400" smtClean="0">
                <a:solidFill>
                  <a:srgbClr val="0070C0"/>
                </a:solidFill>
                <a:latin typeface="Comic Sans MS" pitchFamily="66" charset="0"/>
              </a:rPr>
              <a:t>Не надо собирать старые съедобные грибы. В них может накопиться опасный для человека яд.</a:t>
            </a:r>
          </a:p>
          <a:p>
            <a:r>
              <a:rPr lang="ru-RU" sz="2400" smtClean="0">
                <a:solidFill>
                  <a:srgbClr val="00B050"/>
                </a:solidFill>
                <a:latin typeface="Comic Sans MS" pitchFamily="66" charset="0"/>
              </a:rPr>
              <a:t>Нельзя разрывать и раскидывать лесную подстилку.</a:t>
            </a:r>
          </a:p>
          <a:p>
            <a:r>
              <a:rPr lang="ru-RU" sz="2400" smtClean="0">
                <a:solidFill>
                  <a:srgbClr val="7030A0"/>
                </a:solidFill>
                <a:latin typeface="Comic Sans MS" pitchFamily="66" charset="0"/>
              </a:rPr>
              <a:t>Грибы нужно аккуратно срезать ножом или выкручивать из земли.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Рисунок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00100" y="1071546"/>
            <a:ext cx="7335278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природе ничего</a:t>
            </a:r>
          </a:p>
          <a:p>
            <a:pPr algn="ctr"/>
            <a:r>
              <a:rPr lang="ru-RU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лишнего нет!</a:t>
            </a:r>
            <a:endParaRPr lang="ru-RU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643314"/>
            <a:ext cx="828751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Относитесь к ней бережно!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4" descr="bestgif.narod.ru_13117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14612" y="5286388"/>
            <a:ext cx="1368844" cy="1285884"/>
          </a:xfrm>
          <a:prstGeom prst="rect">
            <a:avLst/>
          </a:prstGeom>
        </p:spPr>
      </p:pic>
      <p:pic>
        <p:nvPicPr>
          <p:cNvPr id="9" name="Рисунок 8" descr="Рисунок18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57422" y="0"/>
            <a:ext cx="1214446" cy="12471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32" y="7143776"/>
            <a:ext cx="1714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Работа опубликована на сайте</a:t>
            </a:r>
          </a:p>
          <a:p>
            <a:r>
              <a:rPr lang="en-US" dirty="0" smtClean="0"/>
              <a:t>Viki.rdf.ru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click?url=http%3A%2F%2Fww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549275"/>
            <a:ext cx="3679825" cy="4894263"/>
          </a:xfrm>
          <a:prstGeom prst="rect">
            <a:avLst/>
          </a:prstGeom>
          <a:noFill/>
        </p:spPr>
      </p:pic>
      <p:pic>
        <p:nvPicPr>
          <p:cNvPr id="8199" name="Picture 7" descr="click?url=http%3A%2F%2Fww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620713"/>
            <a:ext cx="4495800" cy="473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1835150" y="5805488"/>
            <a:ext cx="1173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сморчки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5940425" y="5751513"/>
            <a:ext cx="15414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колосовики</a:t>
            </a:r>
          </a:p>
          <a:p>
            <a:endParaRPr lang="ru-RU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9"/>
          <p:cNvPicPr>
            <a:picLocks noGrp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333375"/>
            <a:ext cx="8496300" cy="6119813"/>
          </a:xfrm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3816350"/>
          </a:xfrm>
        </p:spPr>
        <p:txBody>
          <a:bodyPr/>
          <a:lstStyle/>
          <a:p>
            <a:r>
              <a:rPr lang="ru-RU" sz="3600" dirty="0" smtClean="0">
                <a:latin typeface="Comic Sans MS" pitchFamily="66" charset="0"/>
              </a:rPr>
              <a:t>Грибы в нашем крае в основном растут летом и осенью. Их можно встретить в лесу и в поле.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8991600" cy="649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Грибы содержат </a:t>
            </a:r>
            <a:endParaRPr lang="en-U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ценные минеральные </a:t>
            </a:r>
          </a:p>
          <a:p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вещества, витамины,</a:t>
            </a:r>
            <a:endParaRPr lang="en-U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экстрактивные</a:t>
            </a:r>
            <a:r>
              <a:rPr lang="en-U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             </a:t>
            </a: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вещества и трудно</a:t>
            </a:r>
            <a:r>
              <a:rPr lang="en-U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</a:p>
          <a:p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перевариваемую </a:t>
            </a:r>
          </a:p>
          <a:p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грубую клетчатку.</a:t>
            </a:r>
          </a:p>
          <a:p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endParaRPr lang="en-U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en-U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en-U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n-U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               </a:t>
            </a: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В основном ценные </a:t>
            </a:r>
          </a:p>
          <a:p>
            <a:r>
              <a:rPr lang="en-U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               </a:t>
            </a: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питательные </a:t>
            </a:r>
            <a:r>
              <a:rPr lang="en-U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r>
              <a:rPr lang="en-U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               </a:t>
            </a: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вещества</a:t>
            </a:r>
            <a:r>
              <a:rPr lang="en-U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ru-RU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n-U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            </a:t>
            </a: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содержатся в шляпках </a:t>
            </a:r>
          </a:p>
          <a:p>
            <a:r>
              <a:rPr lang="en-U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                       </a:t>
            </a: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грибов.</a:t>
            </a:r>
            <a:r>
              <a:rPr lang="en-U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ru-RU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52400"/>
            <a:ext cx="457200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3314700"/>
            <a:ext cx="44196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9" name="Picture 7" descr="p1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96200" y="4800600"/>
            <a:ext cx="106680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975"/>
            <a:ext cx="8229600" cy="1143000"/>
          </a:xfrm>
        </p:spPr>
        <p:txBody>
          <a:bodyPr/>
          <a:lstStyle/>
          <a:p>
            <a:r>
              <a:rPr lang="ru-RU" smtClean="0">
                <a:solidFill>
                  <a:srgbClr val="54433E"/>
                </a:solidFill>
                <a:latin typeface="Comic Sans MS" pitchFamily="66" charset="0"/>
              </a:rPr>
              <a:t>Вспомним.</a:t>
            </a:r>
          </a:p>
        </p:txBody>
      </p:sp>
      <p:pic>
        <p:nvPicPr>
          <p:cNvPr id="19460" name="Picture 4" descr="v_sarstve_gri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700213"/>
            <a:ext cx="6192837" cy="464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404813"/>
            <a:ext cx="6337300" cy="790575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>
                <a:solidFill>
                  <a:srgbClr val="0033CC"/>
                </a:solidFill>
                <a:latin typeface="Comic Sans MS" pitchFamily="66" charset="0"/>
              </a:rPr>
              <a:t>Из каких частей состоит гриб?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 flipH="1">
            <a:off x="5364163" y="1844675"/>
            <a:ext cx="1296987" cy="7191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1835150" y="3933825"/>
            <a:ext cx="649288" cy="9350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 flipH="1">
            <a:off x="5076825" y="3500438"/>
            <a:ext cx="1296988" cy="71913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659563" y="1268413"/>
            <a:ext cx="15176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6600"/>
                </a:solidFill>
                <a:latin typeface="Comic Sans MS" pitchFamily="66" charset="0"/>
              </a:rPr>
              <a:t>Шляпка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6516688" y="3068638"/>
            <a:ext cx="12811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6600"/>
                </a:solidFill>
                <a:latin typeface="Comic Sans MS" pitchFamily="66" charset="0"/>
              </a:rPr>
              <a:t>Ножка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323850" y="3284538"/>
            <a:ext cx="18272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6600"/>
                </a:solidFill>
                <a:latin typeface="Comic Sans MS" pitchFamily="66" charset="0"/>
              </a:rPr>
              <a:t>Грибница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  <p:bldP spid="19461" grpId="0" animBg="1"/>
      <p:bldP spid="19461" grpId="1" animBg="1"/>
      <p:bldP spid="19462" grpId="0" animBg="1"/>
      <p:bldP spid="19462" grpId="1" animBg="1"/>
      <p:bldP spid="19463" grpId="0" animBg="1"/>
      <p:bldP spid="19463" grpId="1" animBg="1"/>
      <p:bldP spid="19464" grpId="0"/>
      <p:bldP spid="19465" grpId="0"/>
      <p:bldP spid="19466" grpId="0"/>
      <p:bldP spid="1946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07950" y="100013"/>
            <a:ext cx="4368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0"/>
              <a:t>          В природе всё взаимосвязано.</a:t>
            </a:r>
          </a:p>
          <a:p>
            <a:r>
              <a:rPr lang="ru-RU" sz="2000" b="0"/>
              <a:t>Деревья и грибы дружат между собой.</a:t>
            </a:r>
          </a:p>
        </p:txBody>
      </p:sp>
      <p:pic>
        <p:nvPicPr>
          <p:cNvPr id="29702" name="Picture 6" descr="post-46-11175359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141663"/>
            <a:ext cx="3960813" cy="2970212"/>
          </a:xfrm>
          <a:prstGeom prst="rect">
            <a:avLst/>
          </a:prstGeom>
          <a:noFill/>
        </p:spPr>
      </p:pic>
      <p:pic>
        <p:nvPicPr>
          <p:cNvPr id="29704" name="Picture 8" descr="W3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1052513"/>
            <a:ext cx="4103688" cy="3078162"/>
          </a:xfrm>
          <a:prstGeom prst="rect">
            <a:avLst/>
          </a:prstGeom>
          <a:noFill/>
        </p:spPr>
      </p:pic>
      <p:sp>
        <p:nvSpPr>
          <p:cNvPr id="29705" name="Line 9"/>
          <p:cNvSpPr>
            <a:spLocks noChangeShapeType="1"/>
          </p:cNvSpPr>
          <p:nvPr/>
        </p:nvSpPr>
        <p:spPr bwMode="auto">
          <a:xfrm flipH="1">
            <a:off x="4356100" y="4005263"/>
            <a:ext cx="3095625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4984750" y="5249863"/>
            <a:ext cx="3987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Деревья дают питательные</a:t>
            </a:r>
          </a:p>
          <a:p>
            <a:r>
              <a:rPr lang="ru-RU"/>
              <a:t> вещества, сахар.</a:t>
            </a:r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 flipV="1">
            <a:off x="827088" y="1484313"/>
            <a:ext cx="3889375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684213" y="1557338"/>
            <a:ext cx="2930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 Грибы воду и соли.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0" y="142852"/>
            <a:ext cx="468254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3600" b="1" i="1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Verdana" pitchFamily="34" charset="0"/>
              </a:rPr>
              <a:t>ОНИ ПИТАЮТСЯ </a:t>
            </a:r>
            <a:endParaRPr lang="ru-RU" sz="3600" b="1" i="1" dirty="0">
              <a:solidFill>
                <a:schemeClr val="accent4">
                  <a:lumMod val="75000"/>
                </a:schemeClr>
              </a:solidFill>
              <a:latin typeface="Verdana" pitchFamily="34" charset="0"/>
            </a:endParaRPr>
          </a:p>
          <a:p>
            <a:pPr eaLnBrk="0" hangingPunct="0"/>
            <a: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Verdana" pitchFamily="34" charset="0"/>
              </a:rPr>
              <a:t> 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Verdana" pitchFamily="34" charset="0"/>
              </a:rPr>
              <a:t>ГРИБАМИ…</a:t>
            </a:r>
            <a:endParaRPr lang="ru-RU" sz="3600" b="1" i="1" dirty="0">
              <a:solidFill>
                <a:schemeClr val="accent4">
                  <a:lumMod val="75000"/>
                </a:schemeClr>
              </a:solidFill>
              <a:latin typeface="Verdana" pitchFamily="34" charset="0"/>
            </a:endParaRPr>
          </a:p>
        </p:txBody>
      </p:sp>
      <p:pic>
        <p:nvPicPr>
          <p:cNvPr id="9220" name="Picture 4" descr="C:\Documents and Settings\Александр\Мои документы\ЖОНКИНА ПИСАНИНА\7552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86512" y="4572008"/>
            <a:ext cx="2643174" cy="2064980"/>
          </a:xfrm>
          <a:prstGeom prst="rect">
            <a:avLst/>
          </a:prstGeom>
          <a:noFill/>
          <a:ln>
            <a:solidFill>
              <a:srgbClr val="00B050"/>
            </a:solidFill>
            <a:prstDash val="dashDot"/>
          </a:ln>
          <a:effectLst>
            <a:softEdge rad="127000"/>
          </a:effectLst>
        </p:spPr>
      </p:pic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76589" y="0"/>
            <a:ext cx="1881493" cy="24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4452946"/>
            <a:ext cx="2486026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29388" y="2428868"/>
            <a:ext cx="2286016" cy="208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1714488"/>
            <a:ext cx="295657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143240" y="4393552"/>
            <a:ext cx="3071834" cy="2300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0" name="Рисунок 9" descr="синица с грибом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2792384" y="2143117"/>
            <a:ext cx="3494128" cy="236436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advTm="695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click?url=http%3A%2F%2Fww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7358090"/>
            <a:ext cx="3679825" cy="428628"/>
          </a:xfrm>
          <a:prstGeom prst="rect">
            <a:avLst/>
          </a:prstGeom>
          <a:noFill/>
        </p:spPr>
      </p:pic>
      <p:pic>
        <p:nvPicPr>
          <p:cNvPr id="8199" name="Picture 7" descr="click?url=http%3A%2F%2Fwww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6100" y="7643842"/>
            <a:ext cx="4495800" cy="1428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5940425" y="5751513"/>
            <a:ext cx="18473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000" dirty="0"/>
          </a:p>
          <a:p>
            <a:endParaRPr lang="ru-RU" sz="2000" dirty="0"/>
          </a:p>
        </p:txBody>
      </p:sp>
      <p:pic>
        <p:nvPicPr>
          <p:cNvPr id="2050" name="Picture 2" descr="C:\Documents and Settings\1\Рабочий стол\ГРИБНАЯ ПОРА\800px-Айболит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62000" y="7929594"/>
            <a:ext cx="7620000" cy="142876"/>
          </a:xfrm>
          <a:prstGeom prst="rect">
            <a:avLst/>
          </a:prstGeom>
          <a:noFill/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571472" y="1071546"/>
          <a:ext cx="3214710" cy="2000264"/>
        </p:xfrm>
        <a:graphic>
          <a:graphicData uri="http://schemas.openxmlformats.org/presentationml/2006/ole">
            <p:oleObj spid="_x0000_s2049" name="Диаграмма" r:id="rId7" imgW="2809875" imgH="1524000" progId="MSGraph.Chart.8">
              <p:embed/>
            </p:oleObj>
          </a:graphicData>
        </a:graphic>
      </p:graphicFrame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5143504" y="4000504"/>
          <a:ext cx="3429024" cy="2286016"/>
        </p:xfrm>
        <a:graphic>
          <a:graphicData uri="http://schemas.openxmlformats.org/presentationml/2006/ole">
            <p:oleObj spid="_x0000_s2051" name="Диаграмма" r:id="rId8" imgW="2972003" imgH="1828800" progId="MSGraph.Chart.8">
              <p:embed/>
            </p:oleObj>
          </a:graphicData>
        </a:graphic>
      </p:graphicFrame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2571736" y="2643182"/>
          <a:ext cx="2914650" cy="1928826"/>
        </p:xfrm>
        <a:graphic>
          <a:graphicData uri="http://schemas.openxmlformats.org/presentationml/2006/ole">
            <p:oleObj spid="_x0000_s2053" name="Диаграмма" r:id="rId9" imgW="2914650" imgH="1600200" progId="MSGraph.Chart.8">
              <p:embed/>
            </p:oleObj>
          </a:graphicData>
        </a:graphic>
      </p:graphicFrame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642910" y="357166"/>
            <a:ext cx="8501090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Социологический опрос школьников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опроса: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выяснить знания школьников о съедобных и несъедобных грибах, их назначении, правилах сбора.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428992" y="1643050"/>
            <a:ext cx="49292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buFontTx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Знают съедобные и несъедобные грибы: 60%</a:t>
            </a:r>
            <a:endParaRPr lang="ru-RU" sz="2400" dirty="0" smtClean="0">
              <a:latin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 rot="10800000" flipV="1">
            <a:off x="5165102" y="3376175"/>
            <a:ext cx="36315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Знают, как можно использовать грибы: 90 %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1182</TotalTime>
  <Words>448</Words>
  <Application>Microsoft Office PowerPoint</Application>
  <PresentationFormat>Экран (4:3)</PresentationFormat>
  <Paragraphs>98</Paragraphs>
  <Slides>27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Оформление по умолчанию</vt:lpstr>
      <vt:lpstr>Диаграмма</vt:lpstr>
      <vt:lpstr>Проект   Назвался груздем-полезай в кузовок!</vt:lpstr>
      <vt:lpstr>Слайд 2</vt:lpstr>
      <vt:lpstr>Слайд 3</vt:lpstr>
      <vt:lpstr>Грибы в нашем крае в основном растут летом и осенью. Их можно встретить в лесу и в поле. </vt:lpstr>
      <vt:lpstr>Слайд 5</vt:lpstr>
      <vt:lpstr>Вспомним.</vt:lpstr>
      <vt:lpstr>Слайд 7</vt:lpstr>
      <vt:lpstr>Слайд 8</vt:lpstr>
      <vt:lpstr>Слайд 9</vt:lpstr>
      <vt:lpstr>Слайд 10</vt:lpstr>
      <vt:lpstr>Слайд 11</vt:lpstr>
      <vt:lpstr>Слайд 12</vt:lpstr>
      <vt:lpstr>Грибы-двойники</vt:lpstr>
      <vt:lpstr>отличия</vt:lpstr>
      <vt:lpstr>Несъедобные грибы, встречающиеся в нашем крае</vt:lpstr>
      <vt:lpstr>Ядовитые грибы</vt:lpstr>
      <vt:lpstr>Слайд 17</vt:lpstr>
      <vt:lpstr>Помни!</vt:lpstr>
      <vt:lpstr>Слайд 19</vt:lpstr>
      <vt:lpstr>Слайд 20</vt:lpstr>
      <vt:lpstr>Слайд 21</vt:lpstr>
      <vt:lpstr>Слайд 22</vt:lpstr>
      <vt:lpstr>Слайд 23</vt:lpstr>
      <vt:lpstr>Грибы, занесенные в Красную книгу</vt:lpstr>
      <vt:lpstr>Грибы, занесенные в Красную книгу</vt:lpstr>
      <vt:lpstr>Правила сбора грибов</vt:lpstr>
      <vt:lpstr>Слайд 27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Natalya</cp:lastModifiedBy>
  <cp:revision>95</cp:revision>
  <dcterms:created xsi:type="dcterms:W3CDTF">2011-11-03T20:12:00Z</dcterms:created>
  <dcterms:modified xsi:type="dcterms:W3CDTF">2020-07-03T16:35:07Z</dcterms:modified>
</cp:coreProperties>
</file>