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9" r:id="rId4"/>
    <p:sldId id="264" r:id="rId5"/>
    <p:sldId id="284" r:id="rId6"/>
    <p:sldId id="260" r:id="rId7"/>
    <p:sldId id="261" r:id="rId8"/>
    <p:sldId id="267" r:id="rId9"/>
    <p:sldId id="265" r:id="rId10"/>
    <p:sldId id="266" r:id="rId11"/>
    <p:sldId id="268" r:id="rId12"/>
    <p:sldId id="270" r:id="rId13"/>
    <p:sldId id="272" r:id="rId14"/>
    <p:sldId id="269" r:id="rId15"/>
    <p:sldId id="271" r:id="rId16"/>
    <p:sldId id="286" r:id="rId17"/>
    <p:sldId id="287" r:id="rId18"/>
    <p:sldId id="288" r:id="rId19"/>
    <p:sldId id="289" r:id="rId20"/>
    <p:sldId id="290" r:id="rId21"/>
    <p:sldId id="291" r:id="rId22"/>
    <p:sldId id="292" r:id="rId23"/>
    <p:sldId id="293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</p:clrMru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9853" autoAdjust="0"/>
    <p:restoredTop sz="94660"/>
  </p:normalViewPr>
  <p:slideViewPr>
    <p:cSldViewPr>
      <p:cViewPr>
        <p:scale>
          <a:sx n="80" d="100"/>
          <a:sy n="80" d="100"/>
        </p:scale>
        <p:origin x="-912" y="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18101B-F595-4621-B975-D1CE970124AC}" type="datetimeFigureOut">
              <a:rPr lang="ru-RU"/>
              <a:pPr>
                <a:defRPr/>
              </a:pPr>
              <a:t>03.07.2020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A23FE5-EDFE-46EC-A1BF-DC637CB699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311045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0640C0-D8A2-498D-A496-2E26F3D1E543}" type="datetimeFigureOut">
              <a:rPr lang="ru-RU" smtClean="0"/>
              <a:pPr/>
              <a:t>03.07.2020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39C37A-399D-439F-88A6-0BBA9F8301B2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Рисунок 7" descr="31076fe0aaf7.jp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5148064" cy="1407674"/>
          </a:xfrm>
          <a:prstGeom prst="rect">
            <a:avLst/>
          </a:prstGeom>
        </p:spPr>
      </p:pic>
      <p:pic>
        <p:nvPicPr>
          <p:cNvPr id="10" name="Рисунок 9" descr="31076fe0aaf7.jpg"/>
          <p:cNvPicPr>
            <a:picLocks noChangeAspect="1"/>
          </p:cNvPicPr>
          <p:nvPr userDrawn="1"/>
        </p:nvPicPr>
        <p:blipFill>
          <a:blip r:embed="rId5" cstate="print"/>
          <a:srcRect r="22380"/>
          <a:stretch>
            <a:fillRect/>
          </a:stretch>
        </p:blipFill>
        <p:spPr>
          <a:xfrm>
            <a:off x="5148064" y="0"/>
            <a:ext cx="3995936" cy="140767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  <p:sldLayoutId id="2147483656" r:id="rId3"/>
  </p:sldLayoutIdLst>
  <p:transition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571612"/>
            <a:ext cx="7772400" cy="1500198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/>
              <a:t/>
            </a:r>
            <a:br>
              <a:rPr lang="ru-RU" sz="4800" b="1" dirty="0" smtClean="0"/>
            </a:br>
            <a:r>
              <a:rPr lang="ru-RU" sz="4800" b="1" dirty="0" smtClean="0"/>
              <a:t/>
            </a:r>
            <a:br>
              <a:rPr lang="ru-RU" sz="4800" b="1" dirty="0" smtClean="0"/>
            </a:br>
            <a:r>
              <a:rPr lang="ru-RU" sz="2700" b="1" dirty="0" smtClean="0"/>
              <a:t>Экологический проект 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b="1" dirty="0" smtClean="0"/>
              <a:t>«Покормите птиц зимой»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4800" b="1" dirty="0" smtClean="0"/>
              <a:t> </a:t>
            </a:r>
            <a:r>
              <a:rPr lang="ru-RU" sz="4800" dirty="0" smtClean="0"/>
              <a:t/>
            </a:r>
            <a:br>
              <a:rPr lang="ru-RU" sz="4800" dirty="0" smtClean="0"/>
            </a:br>
            <a:endParaRPr lang="ru-RU" sz="48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Picture 2" descr="http://static.livescience.ru/pticy/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3357562"/>
            <a:ext cx="2739252" cy="1937398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14414" y="1571612"/>
            <a:ext cx="3816424" cy="46085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Синица большая.</a:t>
            </a:r>
          </a:p>
          <a:p>
            <a:pPr algn="ctr">
              <a:lnSpc>
                <a:spcPct val="150000"/>
              </a:lnSpc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Живёт повсюду в парках и на улицах города. Синичку можно узнать по её писку «синь-синь-синь». Зимой питается семенами и другой растительной пищей. Чаще всего именно синицы посещают зимой кормушки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Users\пк-идея\Desktop\42-25155719_Parus_major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29190" y="3071810"/>
            <a:ext cx="2932948" cy="13755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85918" y="1857364"/>
            <a:ext cx="3672408" cy="40324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200000"/>
              </a:lnSpc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Поползень.</a:t>
            </a:r>
          </a:p>
          <a:p>
            <a:pPr>
              <a:lnSpc>
                <a:spcPct val="200000"/>
              </a:lnSpc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Эта птичка передвигается по стволу вниз головой так же хорошо, как и головой вверх. Бегая он засовывает свой длинный и острый клюв в каждую трещинку в надежде найти корм. Очень любит орехи</a:t>
            </a:r>
            <a:r>
              <a:rPr lang="ru-RU" dirty="0" smtClean="0">
                <a:solidFill>
                  <a:srgbClr val="002060"/>
                </a:solidFill>
              </a:rPr>
              <a:t>. 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6146" name="Picture 2" descr="C:\Users\пк-идея\Desktop\post-1169-110919234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57818" y="2714620"/>
            <a:ext cx="1931106" cy="14650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57422" y="1571612"/>
            <a:ext cx="3456384" cy="46805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200000"/>
              </a:lnSpc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Домовой воробей.</a:t>
            </a:r>
          </a:p>
          <a:p>
            <a:pPr>
              <a:lnSpc>
                <a:spcPct val="200000"/>
              </a:lnSpc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Бойкая, энергичная, задиристая птичка. Держатся домовые воробьи стайками. Могут даже выгонять скворцов из скворечников. Издаёт разнообразный щебет, чириканье. Питается семенами, в меньшей степени насекомыми.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пк-идея\Desktop\фото акция птицы\фото\SAM_015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5008" y="2571744"/>
            <a:ext cx="1972899" cy="16715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3042" y="1857364"/>
            <a:ext cx="3528392" cy="34563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200000"/>
              </a:lnSpc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Снегирь.</a:t>
            </a:r>
          </a:p>
          <a:p>
            <a:pPr>
              <a:lnSpc>
                <a:spcPct val="200000"/>
              </a:lnSpc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Маленькая птичка беспрестанно поющая «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жю-жю-жю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». Питается ягодами рябины, выедает из них семена, а мякоть плодов выбрасывает.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пк-идея\Desktop\фото акция птицы\фото\SDC1023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143504" y="2857496"/>
            <a:ext cx="1933386" cy="14500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14546" y="1714488"/>
            <a:ext cx="3312368" cy="41764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200000"/>
              </a:lnSpc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Свиристель.</a:t>
            </a:r>
          </a:p>
          <a:p>
            <a:pPr>
              <a:lnSpc>
                <a:spcPct val="200000"/>
              </a:lnSpc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Назвали эту птицу так за её нежную птичью трель «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сви-ри-ри-ри-ри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», похожую на звучание свирели. Эти птички в нашем городе появляются довольно часто и облепляют городские рябины.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пк-идея\Desktop\sviristel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857884" y="2714620"/>
            <a:ext cx="1640224" cy="2132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1714488"/>
            <a:ext cx="3888432" cy="46085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200000"/>
              </a:lnSpc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Клёст.</a:t>
            </a:r>
          </a:p>
          <a:p>
            <a:pPr>
              <a:lnSpc>
                <a:spcPct val="200000"/>
              </a:lnSpc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Главная отличительная особенность клеста – клюв, сложенный крестиком, он помогает птице отгибать чешуйки шишки и ловко доставать из неё семена. Эти семена содержат много смолы, которую клесты очень любят.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пк-идея\Desktop\0015-025-Kljost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14942" y="3214686"/>
            <a:ext cx="1931106" cy="14695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477038" y="1028700"/>
            <a:ext cx="8229600" cy="1143000"/>
          </a:xfrm>
        </p:spPr>
        <p:txBody>
          <a:bodyPr>
            <a:normAutofit/>
          </a:bodyPr>
          <a:lstStyle/>
          <a:p>
            <a:r>
              <a:rPr lang="ru-RU" altLang="ru-RU" sz="2400" b="1" dirty="0" smtClean="0">
                <a:solidFill>
                  <a:srgbClr val="FF0000"/>
                </a:solidFill>
              </a:rPr>
              <a:t/>
            </a:r>
            <a:br>
              <a:rPr lang="ru-RU" altLang="ru-RU" sz="2400" b="1" dirty="0" smtClean="0">
                <a:solidFill>
                  <a:srgbClr val="FF0000"/>
                </a:solidFill>
              </a:rPr>
            </a:br>
            <a:r>
              <a:rPr lang="ru-RU" altLang="ru-RU" sz="2400" b="1" dirty="0" smtClean="0">
                <a:solidFill>
                  <a:srgbClr val="FF0000"/>
                </a:solidFill>
              </a:rPr>
              <a:t>В  ЗИМНЕЙ ПОДКОРМКЕ ПТИЦ МОЖНО ИСПОЛЬЗОВАТЬ:</a:t>
            </a:r>
          </a:p>
        </p:txBody>
      </p:sp>
      <p:sp>
        <p:nvSpPr>
          <p:cNvPr id="6147" name="Объект 2"/>
          <p:cNvSpPr>
            <a:spLocks noGrp="1"/>
          </p:cNvSpPr>
          <p:nvPr>
            <p:ph idx="1"/>
          </p:nvPr>
        </p:nvSpPr>
        <p:spPr>
          <a:xfrm>
            <a:off x="477038" y="2306637"/>
            <a:ext cx="8229600" cy="4525963"/>
          </a:xfrm>
        </p:spPr>
        <p:txBody>
          <a:bodyPr/>
          <a:lstStyle/>
          <a:p>
            <a:endParaRPr lang="ru-RU" altLang="ru-RU" sz="2400" dirty="0"/>
          </a:p>
          <a:p>
            <a:pPr marL="0" indent="0">
              <a:buNone/>
            </a:pPr>
            <a:r>
              <a:rPr lang="ru-RU" altLang="ru-RU" dirty="0" smtClean="0"/>
              <a:t> </a:t>
            </a:r>
          </a:p>
          <a:p>
            <a:pPr marL="0" indent="0">
              <a:buNone/>
            </a:pPr>
            <a:endParaRPr lang="ru-RU" altLang="ru-RU" dirty="0"/>
          </a:p>
          <a:p>
            <a:pPr marL="0" indent="0">
              <a:buNone/>
            </a:pPr>
            <a:endParaRPr lang="ru-RU" altLang="ru-RU" dirty="0"/>
          </a:p>
          <a:p>
            <a:pPr marL="0" indent="0" algn="ctr">
              <a:buNone/>
            </a:pPr>
            <a:r>
              <a:rPr lang="ru-RU" altLang="ru-RU" sz="1800" b="1" dirty="0" smtClean="0">
                <a:solidFill>
                  <a:srgbClr val="C00000"/>
                </a:solidFill>
              </a:rPr>
              <a:t>СЕМЕНА   ТЫКВЫ, АРБУЗА, </a:t>
            </a:r>
          </a:p>
          <a:p>
            <a:pPr marL="0" indent="0" algn="ctr">
              <a:buNone/>
            </a:pPr>
            <a:r>
              <a:rPr lang="ru-RU" altLang="ru-RU" sz="1800" b="1" dirty="0" smtClean="0">
                <a:solidFill>
                  <a:srgbClr val="C00000"/>
                </a:solidFill>
              </a:rPr>
              <a:t>ПОДСОЛНЕЧНИКА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57356" y="2643182"/>
            <a:ext cx="1524138" cy="152413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79959" y="2411157"/>
            <a:ext cx="1863875" cy="178466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3468036" y="2696637"/>
            <a:ext cx="2302051" cy="110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9062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477038" y="1028700"/>
            <a:ext cx="8229600" cy="1143000"/>
          </a:xfrm>
        </p:spPr>
        <p:txBody>
          <a:bodyPr>
            <a:normAutofit/>
          </a:bodyPr>
          <a:lstStyle/>
          <a:p>
            <a:r>
              <a:rPr lang="ru-RU" altLang="ru-RU" sz="1800" b="1" dirty="0" smtClean="0">
                <a:solidFill>
                  <a:srgbClr val="FF0000"/>
                </a:solidFill>
              </a:rPr>
              <a:t/>
            </a:r>
            <a:br>
              <a:rPr lang="ru-RU" altLang="ru-RU" sz="1800" b="1" dirty="0" smtClean="0">
                <a:solidFill>
                  <a:srgbClr val="FF0000"/>
                </a:solidFill>
              </a:rPr>
            </a:br>
            <a:r>
              <a:rPr lang="ru-RU" altLang="ru-RU" sz="1800" b="1" dirty="0" smtClean="0">
                <a:solidFill>
                  <a:srgbClr val="FF0000"/>
                </a:solidFill>
              </a:rPr>
              <a:t/>
            </a:r>
            <a:br>
              <a:rPr lang="ru-RU" altLang="ru-RU" sz="1800" b="1" dirty="0" smtClean="0">
                <a:solidFill>
                  <a:srgbClr val="FF0000"/>
                </a:solidFill>
              </a:rPr>
            </a:br>
            <a:r>
              <a:rPr lang="ru-RU" altLang="ru-RU" sz="1800" b="1" dirty="0" smtClean="0">
                <a:solidFill>
                  <a:srgbClr val="FF0000"/>
                </a:solidFill>
              </a:rPr>
              <a:t>В  ЗИМНЕЙ ПОДКОРМКЕ ПТИЦ МОЖНО ИСПОЛЬЗОВАТЬ:</a:t>
            </a:r>
          </a:p>
        </p:txBody>
      </p:sp>
      <p:sp>
        <p:nvSpPr>
          <p:cNvPr id="6147" name="Объект 2"/>
          <p:cNvSpPr>
            <a:spLocks noGrp="1"/>
          </p:cNvSpPr>
          <p:nvPr>
            <p:ph idx="1"/>
          </p:nvPr>
        </p:nvSpPr>
        <p:spPr>
          <a:xfrm>
            <a:off x="477038" y="2492896"/>
            <a:ext cx="8229600" cy="4525963"/>
          </a:xfrm>
        </p:spPr>
        <p:txBody>
          <a:bodyPr/>
          <a:lstStyle/>
          <a:p>
            <a:endParaRPr lang="ru-RU" altLang="ru-RU" sz="2400" dirty="0"/>
          </a:p>
          <a:p>
            <a:pPr marL="0" indent="0">
              <a:buNone/>
            </a:pPr>
            <a:r>
              <a:rPr lang="ru-RU" altLang="ru-RU" dirty="0" smtClean="0"/>
              <a:t> </a:t>
            </a:r>
          </a:p>
          <a:p>
            <a:pPr marL="0" indent="0">
              <a:buNone/>
            </a:pPr>
            <a:endParaRPr lang="ru-RU" altLang="ru-RU" dirty="0" smtClean="0"/>
          </a:p>
          <a:p>
            <a:pPr marL="0" indent="0" algn="ctr">
              <a:buNone/>
            </a:pPr>
            <a:r>
              <a:rPr lang="ru-RU" altLang="ru-RU" sz="1800" b="1" dirty="0" smtClean="0">
                <a:solidFill>
                  <a:srgbClr val="C00000"/>
                </a:solidFill>
              </a:rPr>
              <a:t>ЗЕРНА, ПШЕНО, ОВСЯНАЯ  КРУПА, ПШЕНИЧНЫЙ ХЛЕБ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86182" y="3000372"/>
            <a:ext cx="1427138" cy="100502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43108" y="2357430"/>
            <a:ext cx="1616198" cy="103759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57818" y="2285992"/>
            <a:ext cx="1607297" cy="1004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94682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477038" y="1028700"/>
            <a:ext cx="8229600" cy="1143000"/>
          </a:xfrm>
        </p:spPr>
        <p:txBody>
          <a:bodyPr>
            <a:normAutofit/>
          </a:bodyPr>
          <a:lstStyle/>
          <a:p>
            <a:r>
              <a:rPr lang="ru-RU" altLang="ru-RU" sz="1800" b="1" dirty="0" smtClean="0">
                <a:solidFill>
                  <a:srgbClr val="FF0000"/>
                </a:solidFill>
              </a:rPr>
              <a:t/>
            </a:r>
            <a:br>
              <a:rPr lang="ru-RU" altLang="ru-RU" sz="1800" b="1" dirty="0" smtClean="0">
                <a:solidFill>
                  <a:srgbClr val="FF0000"/>
                </a:solidFill>
              </a:rPr>
            </a:br>
            <a:r>
              <a:rPr lang="ru-RU" altLang="ru-RU" sz="1800" b="1" dirty="0" smtClean="0">
                <a:solidFill>
                  <a:srgbClr val="FF0000"/>
                </a:solidFill>
              </a:rPr>
              <a:t/>
            </a:r>
            <a:br>
              <a:rPr lang="ru-RU" altLang="ru-RU" sz="1800" b="1" dirty="0" smtClean="0">
                <a:solidFill>
                  <a:srgbClr val="FF0000"/>
                </a:solidFill>
              </a:rPr>
            </a:br>
            <a:r>
              <a:rPr lang="ru-RU" altLang="ru-RU" sz="1800" b="1" dirty="0" smtClean="0">
                <a:solidFill>
                  <a:srgbClr val="FF0000"/>
                </a:solidFill>
              </a:rPr>
              <a:t>В  ЗИМНЕЙ ПОДКОРМКЕ ПТИЦ МОЖНО ИСПОЛЬЗОВАТЬ:</a:t>
            </a:r>
          </a:p>
        </p:txBody>
      </p:sp>
      <p:sp>
        <p:nvSpPr>
          <p:cNvPr id="6147" name="Объект 2"/>
          <p:cNvSpPr>
            <a:spLocks noGrp="1"/>
          </p:cNvSpPr>
          <p:nvPr>
            <p:ph idx="1"/>
          </p:nvPr>
        </p:nvSpPr>
        <p:spPr>
          <a:xfrm>
            <a:off x="477038" y="2492896"/>
            <a:ext cx="8229600" cy="4525963"/>
          </a:xfrm>
        </p:spPr>
        <p:txBody>
          <a:bodyPr/>
          <a:lstStyle/>
          <a:p>
            <a:endParaRPr lang="ru-RU" altLang="ru-RU" sz="2400" dirty="0"/>
          </a:p>
          <a:p>
            <a:pPr marL="0" indent="0">
              <a:buNone/>
            </a:pPr>
            <a:r>
              <a:rPr lang="ru-RU" altLang="ru-RU" dirty="0" smtClean="0"/>
              <a:t> </a:t>
            </a:r>
          </a:p>
          <a:p>
            <a:pPr marL="0" indent="0">
              <a:buNone/>
            </a:pPr>
            <a:endParaRPr lang="ru-RU" altLang="ru-RU" dirty="0" smtClean="0"/>
          </a:p>
          <a:p>
            <a:pPr marL="0" indent="0" algn="ctr">
              <a:buNone/>
            </a:pPr>
            <a:r>
              <a:rPr lang="ru-RU" altLang="ru-RU" sz="1800" b="1" dirty="0" smtClean="0">
                <a:solidFill>
                  <a:srgbClr val="C00000"/>
                </a:solidFill>
              </a:rPr>
              <a:t>ОРЕХИ  АРАХИСА, КЕДРОВЫЕ ОРЕШКИ,</a:t>
            </a:r>
          </a:p>
          <a:p>
            <a:pPr marL="0" indent="0" algn="ctr">
              <a:buNone/>
            </a:pPr>
            <a:r>
              <a:rPr lang="ru-RU" altLang="ru-RU" sz="1800" b="1" dirty="0" smtClean="0">
                <a:solidFill>
                  <a:srgbClr val="C00000"/>
                </a:solidFill>
              </a:rPr>
              <a:t>СУШЕНЫЕ  ЯГОДЫ, КУСОЧКИ ФРУКТОВ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57819" y="2249590"/>
            <a:ext cx="1357322" cy="90409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28794" y="2143116"/>
            <a:ext cx="1650467" cy="90554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14744" y="2857496"/>
            <a:ext cx="1471478" cy="980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28794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477038" y="1028700"/>
            <a:ext cx="8229600" cy="1143000"/>
          </a:xfrm>
        </p:spPr>
        <p:txBody>
          <a:bodyPr>
            <a:normAutofit/>
          </a:bodyPr>
          <a:lstStyle/>
          <a:p>
            <a:r>
              <a:rPr lang="ru-RU" altLang="ru-RU" sz="1800" b="1" dirty="0" smtClean="0">
                <a:solidFill>
                  <a:srgbClr val="FF0000"/>
                </a:solidFill>
              </a:rPr>
              <a:t/>
            </a:r>
            <a:br>
              <a:rPr lang="ru-RU" altLang="ru-RU" sz="1800" b="1" dirty="0" smtClean="0">
                <a:solidFill>
                  <a:srgbClr val="FF0000"/>
                </a:solidFill>
              </a:rPr>
            </a:br>
            <a:r>
              <a:rPr lang="ru-RU" altLang="ru-RU" sz="1800" b="1" dirty="0" smtClean="0">
                <a:solidFill>
                  <a:srgbClr val="FF0000"/>
                </a:solidFill>
              </a:rPr>
              <a:t/>
            </a:r>
            <a:br>
              <a:rPr lang="ru-RU" altLang="ru-RU" sz="1800" b="1" dirty="0" smtClean="0">
                <a:solidFill>
                  <a:srgbClr val="FF0000"/>
                </a:solidFill>
              </a:rPr>
            </a:br>
            <a:r>
              <a:rPr lang="ru-RU" altLang="ru-RU" sz="1800" b="1" dirty="0" smtClean="0">
                <a:solidFill>
                  <a:srgbClr val="FF0000"/>
                </a:solidFill>
              </a:rPr>
              <a:t>В  ЗИМНЕЙ ПОДКОРМКЕ ПТИЦ МОЖНО ИСПОЛЬЗОВАТЬ:</a:t>
            </a:r>
          </a:p>
        </p:txBody>
      </p:sp>
      <p:sp>
        <p:nvSpPr>
          <p:cNvPr id="6147" name="Объект 2"/>
          <p:cNvSpPr>
            <a:spLocks noGrp="1"/>
          </p:cNvSpPr>
          <p:nvPr>
            <p:ph idx="1"/>
          </p:nvPr>
        </p:nvSpPr>
        <p:spPr>
          <a:xfrm>
            <a:off x="471110" y="2708920"/>
            <a:ext cx="8229600" cy="4525963"/>
          </a:xfrm>
        </p:spPr>
        <p:txBody>
          <a:bodyPr/>
          <a:lstStyle/>
          <a:p>
            <a:endParaRPr lang="ru-RU" altLang="ru-RU" sz="2400" dirty="0"/>
          </a:p>
          <a:p>
            <a:pPr marL="0" indent="0">
              <a:buNone/>
            </a:pPr>
            <a:r>
              <a:rPr lang="ru-RU" altLang="ru-RU" dirty="0" smtClean="0"/>
              <a:t> </a:t>
            </a:r>
          </a:p>
          <a:p>
            <a:pPr marL="0" indent="0">
              <a:buNone/>
            </a:pPr>
            <a:endParaRPr lang="ru-RU" altLang="ru-RU" dirty="0" smtClean="0"/>
          </a:p>
          <a:p>
            <a:pPr marL="0" indent="0" algn="ctr">
              <a:buNone/>
            </a:pPr>
            <a:r>
              <a:rPr lang="ru-RU" altLang="ru-RU" sz="1800" b="1" dirty="0" smtClean="0">
                <a:solidFill>
                  <a:srgbClr val="C00000"/>
                </a:solidFill>
              </a:rPr>
              <a:t>ОТВАРНОЙ КАРТОФЕЛЬ, </a:t>
            </a:r>
          </a:p>
          <a:p>
            <a:pPr marL="0" indent="0" algn="ctr">
              <a:buNone/>
            </a:pPr>
            <a:r>
              <a:rPr lang="ru-RU" altLang="ru-RU" sz="1800" b="1" dirty="0" smtClean="0">
                <a:solidFill>
                  <a:srgbClr val="C00000"/>
                </a:solidFill>
              </a:rPr>
              <a:t>КУРИНЫЕ ЯЙЦА, НЕСОЛЕНОЕ  САЛО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57752" y="2285992"/>
            <a:ext cx="1711082" cy="114072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00364" y="2928934"/>
            <a:ext cx="1226986" cy="122698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43042" y="2143116"/>
            <a:ext cx="1411080" cy="88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70761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1340768"/>
            <a:ext cx="8643998" cy="5040560"/>
          </a:xfrm>
        </p:spPr>
        <p:txBody>
          <a:bodyPr>
            <a:normAutofit fontScale="90000"/>
          </a:bodyPr>
          <a:lstStyle/>
          <a:p>
            <a:pPr algn="l">
              <a:lnSpc>
                <a:spcPct val="300000"/>
              </a:lnSpc>
            </a:pP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Предмет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исследования: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образ жизни и поведение птиц зимой.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Объект исследования: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зимующие птицы нашего города.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Цель работы: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формирование познавательных  УУД через изучение образа жизни и поведения птиц зимой. Личностные УУД воспитание заботливого отношения к птицам, желание помогать им в трудных условиях. Коммуникативные УУД, формируется через взаимодействие детей на всех этапах работы. Регулятивные УУД формируются в постановке цели, коррекции, принятии критики в свой адрес.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9630" y="1028700"/>
            <a:ext cx="8229600" cy="1143000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rgbClr val="FF0000"/>
                </a:solidFill>
              </a:rPr>
              <a:t/>
            </a:r>
            <a:br>
              <a:rPr lang="ru-RU" sz="1800" b="1" dirty="0" smtClean="0">
                <a:solidFill>
                  <a:srgbClr val="FF0000"/>
                </a:solidFill>
              </a:rPr>
            </a:br>
            <a:r>
              <a:rPr lang="ru-RU" sz="1800" b="1" dirty="0" smtClean="0">
                <a:solidFill>
                  <a:srgbClr val="FF0000"/>
                </a:solidFill>
              </a:rPr>
              <a:t/>
            </a:r>
            <a:br>
              <a:rPr lang="ru-RU" sz="1800" b="1" dirty="0" smtClean="0">
                <a:solidFill>
                  <a:srgbClr val="FF0000"/>
                </a:solidFill>
              </a:rPr>
            </a:br>
            <a:r>
              <a:rPr lang="ru-RU" sz="1800" b="1" dirty="0" smtClean="0">
                <a:solidFill>
                  <a:srgbClr val="FF0000"/>
                </a:solidFill>
              </a:rPr>
              <a:t>ЧЕМ  КОРМИТЬ  ПТИЦ</a:t>
            </a:r>
            <a:endParaRPr lang="ru-RU" sz="18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1772" y="2332037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800" b="1" dirty="0">
                <a:solidFill>
                  <a:srgbClr val="C00000"/>
                </a:solidFill>
              </a:rPr>
              <a:t>Птицам так тяжело зимой, что </a:t>
            </a:r>
            <a:r>
              <a:rPr lang="ru-RU" sz="1800" b="1" dirty="0" smtClean="0">
                <a:solidFill>
                  <a:srgbClr val="C00000"/>
                </a:solidFill>
              </a:rPr>
              <a:t>любая</a:t>
            </a:r>
          </a:p>
          <a:p>
            <a:pPr marL="0" indent="0" algn="ctr">
              <a:buNone/>
            </a:pPr>
            <a:r>
              <a:rPr lang="ru-RU" sz="1800" b="1" dirty="0" smtClean="0">
                <a:solidFill>
                  <a:srgbClr val="C00000"/>
                </a:solidFill>
              </a:rPr>
              <a:t> </a:t>
            </a:r>
            <a:r>
              <a:rPr lang="ru-RU" sz="1800" b="1" dirty="0">
                <a:solidFill>
                  <a:srgbClr val="C00000"/>
                </a:solidFill>
              </a:rPr>
              <a:t>болезнь для них практически смертельна. </a:t>
            </a:r>
            <a:endParaRPr lang="ru-RU" sz="1800" b="1" dirty="0" smtClean="0">
              <a:solidFill>
                <a:srgbClr val="C00000"/>
              </a:solidFill>
            </a:endParaRPr>
          </a:p>
          <a:p>
            <a:pPr marL="0" indent="0" algn="ctr">
              <a:buNone/>
            </a:pPr>
            <a:r>
              <a:rPr lang="ru-RU" sz="1800" b="1" dirty="0" smtClean="0">
                <a:solidFill>
                  <a:srgbClr val="C00000"/>
                </a:solidFill>
              </a:rPr>
              <a:t>Поэтому </a:t>
            </a:r>
            <a:r>
              <a:rPr lang="ru-RU" sz="1800" b="1" dirty="0">
                <a:solidFill>
                  <a:srgbClr val="C00000"/>
                </a:solidFill>
              </a:rPr>
              <a:t>кормушки и места постоянного кормления </a:t>
            </a:r>
            <a:endParaRPr lang="ru-RU" sz="1800" b="1" dirty="0" smtClean="0">
              <a:solidFill>
                <a:srgbClr val="C00000"/>
              </a:solidFill>
            </a:endParaRPr>
          </a:p>
          <a:p>
            <a:pPr marL="0" indent="0" algn="ctr">
              <a:buNone/>
            </a:pPr>
            <a:r>
              <a:rPr lang="ru-RU" sz="1800" b="1" dirty="0" smtClean="0">
                <a:solidFill>
                  <a:srgbClr val="C00000"/>
                </a:solidFill>
              </a:rPr>
              <a:t>надо </a:t>
            </a:r>
            <a:r>
              <a:rPr lang="ru-RU" sz="1800" b="1" dirty="0">
                <a:solidFill>
                  <a:srgbClr val="C00000"/>
                </a:solidFill>
              </a:rPr>
              <a:t>содержать в чистоте, </a:t>
            </a:r>
            <a:endParaRPr lang="ru-RU" sz="1800" b="1" dirty="0" smtClean="0">
              <a:solidFill>
                <a:srgbClr val="C00000"/>
              </a:solidFill>
            </a:endParaRPr>
          </a:p>
          <a:p>
            <a:pPr marL="0" indent="0" algn="ctr">
              <a:buNone/>
            </a:pPr>
            <a:r>
              <a:rPr lang="ru-RU" sz="1800" b="1" dirty="0" smtClean="0">
                <a:solidFill>
                  <a:srgbClr val="C00000"/>
                </a:solidFill>
              </a:rPr>
              <a:t>чтобы </a:t>
            </a:r>
            <a:r>
              <a:rPr lang="ru-RU" sz="1800" b="1" dirty="0">
                <a:solidFill>
                  <a:srgbClr val="C00000"/>
                </a:solidFill>
              </a:rPr>
              <a:t>они не </a:t>
            </a:r>
            <a:r>
              <a:rPr lang="ru-RU" sz="1800" b="1" dirty="0" smtClean="0">
                <a:solidFill>
                  <a:srgbClr val="C00000"/>
                </a:solidFill>
              </a:rPr>
              <a:t>стали  источником </a:t>
            </a:r>
            <a:r>
              <a:rPr lang="ru-RU" sz="1800" b="1" dirty="0">
                <a:solidFill>
                  <a:srgbClr val="C00000"/>
                </a:solidFill>
              </a:rPr>
              <a:t>болезней. </a:t>
            </a:r>
            <a:endParaRPr lang="ru-RU" sz="1800" b="1" dirty="0" smtClean="0">
              <a:solidFill>
                <a:srgbClr val="C00000"/>
              </a:solidFill>
            </a:endParaRPr>
          </a:p>
          <a:p>
            <a:pPr marL="0" indent="0" algn="ctr">
              <a:buNone/>
            </a:pPr>
            <a:r>
              <a:rPr lang="ru-RU" sz="1800" b="1" dirty="0">
                <a:solidFill>
                  <a:srgbClr val="C00000"/>
                </a:solidFill>
              </a:rPr>
              <a:t>Неправильно подкармливая птиц, </a:t>
            </a:r>
            <a:endParaRPr lang="ru-RU" sz="1800" b="1" dirty="0" smtClean="0">
              <a:solidFill>
                <a:srgbClr val="C00000"/>
              </a:solidFill>
            </a:endParaRPr>
          </a:p>
          <a:p>
            <a:pPr marL="0" indent="0" algn="ctr">
              <a:buNone/>
            </a:pPr>
            <a:r>
              <a:rPr lang="ru-RU" sz="1800" b="1" dirty="0" smtClean="0">
                <a:solidFill>
                  <a:srgbClr val="C00000"/>
                </a:solidFill>
              </a:rPr>
              <a:t>человек </a:t>
            </a:r>
            <a:r>
              <a:rPr lang="ru-RU" sz="1800" b="1" dirty="0">
                <a:solidFill>
                  <a:srgbClr val="C00000"/>
                </a:solidFill>
              </a:rPr>
              <a:t>может им навредить, </a:t>
            </a:r>
            <a:endParaRPr lang="ru-RU" sz="1800" b="1" dirty="0" smtClean="0">
              <a:solidFill>
                <a:srgbClr val="C00000"/>
              </a:solidFill>
            </a:endParaRPr>
          </a:p>
          <a:p>
            <a:pPr marL="0" indent="0" algn="ctr">
              <a:buNone/>
            </a:pPr>
            <a:r>
              <a:rPr lang="ru-RU" sz="1800" b="1" dirty="0" smtClean="0">
                <a:solidFill>
                  <a:srgbClr val="C00000"/>
                </a:solidFill>
              </a:rPr>
              <a:t>а </a:t>
            </a:r>
            <a:r>
              <a:rPr lang="ru-RU" sz="1800" b="1" dirty="0">
                <a:solidFill>
                  <a:srgbClr val="C00000"/>
                </a:solidFill>
              </a:rPr>
              <a:t>закармливая – даже убить</a:t>
            </a:r>
            <a:r>
              <a:rPr lang="ru-RU" sz="1800" b="1" dirty="0" smtClean="0">
                <a:solidFill>
                  <a:srgbClr val="C0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1395411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477038" y="10287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altLang="ru-RU" sz="2000" b="1" dirty="0" smtClean="0">
                <a:solidFill>
                  <a:srgbClr val="FF0000"/>
                </a:solidFill>
              </a:rPr>
              <a:t/>
            </a:r>
            <a:br>
              <a:rPr lang="ru-RU" altLang="ru-RU" sz="2000" b="1" dirty="0" smtClean="0">
                <a:solidFill>
                  <a:srgbClr val="FF0000"/>
                </a:solidFill>
              </a:rPr>
            </a:br>
            <a:r>
              <a:rPr lang="ru-RU" altLang="ru-RU" sz="2000" b="1" dirty="0" smtClean="0">
                <a:solidFill>
                  <a:srgbClr val="FF0000"/>
                </a:solidFill>
              </a:rPr>
              <a:t/>
            </a:r>
            <a:br>
              <a:rPr lang="ru-RU" altLang="ru-RU" sz="2000" b="1" dirty="0" smtClean="0">
                <a:solidFill>
                  <a:srgbClr val="FF0000"/>
                </a:solidFill>
              </a:rPr>
            </a:br>
            <a:r>
              <a:rPr lang="ru-RU" altLang="ru-RU" sz="2000" b="1" dirty="0" smtClean="0">
                <a:solidFill>
                  <a:srgbClr val="FF0000"/>
                </a:solidFill>
              </a:rPr>
              <a:t/>
            </a:r>
            <a:br>
              <a:rPr lang="ru-RU" altLang="ru-RU" sz="2000" b="1" dirty="0" smtClean="0">
                <a:solidFill>
                  <a:srgbClr val="FF0000"/>
                </a:solidFill>
              </a:rPr>
            </a:br>
            <a:r>
              <a:rPr lang="ru-RU" altLang="ru-RU" sz="2000" b="1" dirty="0" smtClean="0">
                <a:solidFill>
                  <a:srgbClr val="FF0000"/>
                </a:solidFill>
              </a:rPr>
              <a:t>НЕЛЬЗЯ  КОРМИТЬ ПТИЦ</a:t>
            </a:r>
            <a:r>
              <a:rPr lang="ru-RU" altLang="ru-RU" b="1" dirty="0" smtClean="0">
                <a:solidFill>
                  <a:srgbClr val="FF0000"/>
                </a:solidFill>
              </a:rPr>
              <a:t/>
            </a:r>
            <a:br>
              <a:rPr lang="ru-RU" altLang="ru-RU" b="1" dirty="0" smtClean="0">
                <a:solidFill>
                  <a:srgbClr val="FF0000"/>
                </a:solidFill>
              </a:rPr>
            </a:br>
            <a:endParaRPr lang="ru-RU" altLang="ru-RU" b="1" dirty="0" smtClean="0">
              <a:solidFill>
                <a:srgbClr val="FF0000"/>
              </a:solidFill>
            </a:endParaRPr>
          </a:p>
        </p:txBody>
      </p:sp>
      <p:sp>
        <p:nvSpPr>
          <p:cNvPr id="6147" name="Объект 2"/>
          <p:cNvSpPr>
            <a:spLocks noGrp="1"/>
          </p:cNvSpPr>
          <p:nvPr>
            <p:ph idx="1"/>
          </p:nvPr>
        </p:nvSpPr>
        <p:spPr>
          <a:xfrm>
            <a:off x="477038" y="2626490"/>
            <a:ext cx="8229600" cy="4525963"/>
          </a:xfrm>
        </p:spPr>
        <p:txBody>
          <a:bodyPr/>
          <a:lstStyle/>
          <a:p>
            <a:endParaRPr lang="ru-RU" altLang="ru-RU" sz="2400" dirty="0" smtClean="0"/>
          </a:p>
          <a:p>
            <a:endParaRPr lang="ru-RU" altLang="ru-RU" sz="2400" dirty="0"/>
          </a:p>
          <a:p>
            <a:endParaRPr lang="ru-RU" altLang="ru-RU" sz="2400" dirty="0" smtClean="0"/>
          </a:p>
          <a:p>
            <a:pPr marL="0" indent="0" algn="ctr">
              <a:buNone/>
            </a:pPr>
            <a:r>
              <a:rPr lang="ru-RU" altLang="ru-RU" dirty="0" smtClean="0"/>
              <a:t> </a:t>
            </a:r>
            <a:r>
              <a:rPr lang="ru-RU" altLang="ru-RU" sz="1800" b="1" dirty="0" smtClean="0">
                <a:solidFill>
                  <a:srgbClr val="C00000"/>
                </a:solidFill>
              </a:rPr>
              <a:t>ЖАРЕНЫМ, СОЛЕНЫМ, ОСТРЫМ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43306" y="2143116"/>
            <a:ext cx="1333613" cy="86181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57818" y="2143116"/>
            <a:ext cx="1412941" cy="91928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71670" y="1857364"/>
            <a:ext cx="1455463" cy="95090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14546" y="2928934"/>
            <a:ext cx="1109180" cy="73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45992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477038" y="1028700"/>
            <a:ext cx="8229600" cy="1143000"/>
          </a:xfrm>
        </p:spPr>
        <p:txBody>
          <a:bodyPr/>
          <a:lstStyle/>
          <a:p>
            <a:endParaRPr lang="ru-RU" altLang="ru-RU" b="1" dirty="0" smtClean="0">
              <a:solidFill>
                <a:srgbClr val="FF0000"/>
              </a:solidFill>
            </a:endParaRPr>
          </a:p>
        </p:txBody>
      </p:sp>
      <p:sp>
        <p:nvSpPr>
          <p:cNvPr id="6147" name="Объект 2"/>
          <p:cNvSpPr>
            <a:spLocks noGrp="1"/>
          </p:cNvSpPr>
          <p:nvPr>
            <p:ph idx="1"/>
          </p:nvPr>
        </p:nvSpPr>
        <p:spPr>
          <a:xfrm>
            <a:off x="477038" y="2306637"/>
            <a:ext cx="8229600" cy="4525963"/>
          </a:xfrm>
        </p:spPr>
        <p:txBody>
          <a:bodyPr/>
          <a:lstStyle/>
          <a:p>
            <a:endParaRPr lang="ru-RU" altLang="ru-RU" sz="2400" dirty="0" smtClean="0"/>
          </a:p>
          <a:p>
            <a:endParaRPr lang="ru-RU" altLang="ru-RU" sz="2400" dirty="0"/>
          </a:p>
          <a:p>
            <a:endParaRPr lang="ru-RU" altLang="ru-RU" sz="2400" dirty="0" smtClean="0"/>
          </a:p>
          <a:p>
            <a:pPr marL="0" indent="0" algn="ctr">
              <a:buNone/>
            </a:pPr>
            <a:r>
              <a:rPr lang="ru-RU" altLang="ru-RU" dirty="0" smtClean="0"/>
              <a:t> </a:t>
            </a:r>
            <a:r>
              <a:rPr lang="ru-RU" altLang="ru-RU" sz="1800" b="1" dirty="0" smtClean="0">
                <a:solidFill>
                  <a:srgbClr val="C00000"/>
                </a:solidFill>
              </a:rPr>
              <a:t>РЖАНЫМ    ХЛЕБОМ</a:t>
            </a:r>
          </a:p>
          <a:p>
            <a:pPr marL="0" indent="0" algn="ctr">
              <a:buNone/>
            </a:pPr>
            <a:endParaRPr lang="ru-RU" altLang="ru-RU" b="1" dirty="0">
              <a:solidFill>
                <a:srgbClr val="C00000"/>
              </a:solidFill>
            </a:endParaRPr>
          </a:p>
          <a:p>
            <a:pPr marL="0" indent="0" algn="ctr">
              <a:buNone/>
            </a:pPr>
            <a:endParaRPr lang="ru-RU" altLang="ru-RU" b="1" dirty="0" smtClean="0">
              <a:solidFill>
                <a:srgbClr val="C00000"/>
              </a:solidFill>
            </a:endParaRPr>
          </a:p>
          <a:p>
            <a:pPr marL="0" indent="0" algn="ctr">
              <a:buNone/>
            </a:pPr>
            <a:endParaRPr lang="ru-RU" altLang="ru-RU" b="1" dirty="0" smtClean="0">
              <a:solidFill>
                <a:srgbClr val="C000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28992" y="2143116"/>
            <a:ext cx="2020784" cy="136402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929058" y="1643050"/>
            <a:ext cx="9567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altLang="ru-RU" b="1" dirty="0">
                <a:solidFill>
                  <a:srgbClr val="FF0000"/>
                </a:solidFill>
              </a:rPr>
              <a:t>НЕЛЬЗЯ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06066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1666020" y="1052736"/>
            <a:ext cx="5904656" cy="1412775"/>
          </a:xfrm>
        </p:spPr>
        <p:txBody>
          <a:bodyPr>
            <a:normAutofit/>
          </a:bodyPr>
          <a:lstStyle/>
          <a:p>
            <a:r>
              <a:rPr lang="ru-RU" altLang="ru-RU" sz="1800" b="1" dirty="0" smtClean="0">
                <a:solidFill>
                  <a:srgbClr val="FF0000"/>
                </a:solidFill>
              </a:rPr>
              <a:t/>
            </a:r>
            <a:br>
              <a:rPr lang="ru-RU" altLang="ru-RU" sz="1800" b="1" dirty="0" smtClean="0">
                <a:solidFill>
                  <a:srgbClr val="FF0000"/>
                </a:solidFill>
              </a:rPr>
            </a:br>
            <a:r>
              <a:rPr lang="ru-RU" altLang="ru-RU" sz="1800" b="1" dirty="0" smtClean="0">
                <a:solidFill>
                  <a:srgbClr val="FF0000"/>
                </a:solidFill>
              </a:rPr>
              <a:t/>
            </a:r>
            <a:br>
              <a:rPr lang="ru-RU" altLang="ru-RU" sz="1800" b="1" dirty="0" smtClean="0">
                <a:solidFill>
                  <a:srgbClr val="FF0000"/>
                </a:solidFill>
              </a:rPr>
            </a:br>
            <a:r>
              <a:rPr lang="ru-RU" altLang="ru-RU" sz="1800" b="1" dirty="0" smtClean="0">
                <a:solidFill>
                  <a:srgbClr val="FF0000"/>
                </a:solidFill>
              </a:rPr>
              <a:t>Если хочешь, чтобы весной пели птицы - 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43608" y="3861048"/>
            <a:ext cx="7437512" cy="720080"/>
          </a:xfrm>
        </p:spPr>
        <p:txBody>
          <a:bodyPr>
            <a:normAutofit fontScale="32500" lnSpcReduction="20000"/>
          </a:bodyPr>
          <a:lstStyle/>
          <a:p>
            <a:pPr marL="0" indent="0" algn="ctr">
              <a:buNone/>
            </a:pPr>
            <a:endParaRPr lang="ru-RU" sz="4000" b="1" dirty="0" smtClean="0">
              <a:solidFill>
                <a:srgbClr val="C00000"/>
              </a:solidFill>
            </a:endParaRPr>
          </a:p>
          <a:p>
            <a:pPr marL="0" indent="0" algn="ctr">
              <a:buNone/>
            </a:pPr>
            <a:endParaRPr lang="ru-RU" sz="4000" b="1" dirty="0">
              <a:solidFill>
                <a:srgbClr val="C00000"/>
              </a:solidFill>
            </a:endParaRPr>
          </a:p>
          <a:p>
            <a:pPr marL="0" indent="0" algn="ctr">
              <a:buNone/>
            </a:pPr>
            <a:r>
              <a:rPr lang="ru-RU" sz="4000" b="1" dirty="0" smtClean="0">
                <a:solidFill>
                  <a:srgbClr val="C00000"/>
                </a:solidFill>
              </a:rPr>
              <a:t>ПОКОРМИ   ИХ  ЗИМОЙ!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71868" y="2500306"/>
            <a:ext cx="2086041" cy="1376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93472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412776"/>
            <a:ext cx="4392488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Задачи проекта: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988840"/>
            <a:ext cx="8280920" cy="46085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214282" y="2000240"/>
            <a:ext cx="8929718" cy="388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90488" algn="l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Изучить дополнительную литературу и определить зимующих птиц города.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Провести наблюдения за поведением и питанием зимующих птиц.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Изготовить буклет с рекомендациями по проведённым наблюдениям.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Провести классные часы в начальных классах по теме «Зимующие птицы нашего города».</a:t>
            </a:r>
          </a:p>
          <a:p>
            <a:pPr marL="0" marR="0" lvl="0" indent="90488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Изготовить кормушки совместно с родителями.</a:t>
            </a:r>
          </a:p>
          <a:p>
            <a:pPr marL="0" marR="0" lvl="0" indent="90488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Провести акцию «Покормите птиц зимой!»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68760"/>
            <a:ext cx="7772400" cy="2331691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51520" y="1500174"/>
            <a:ext cx="8463884" cy="5169186"/>
          </a:xfrm>
        </p:spPr>
        <p:txBody>
          <a:bodyPr>
            <a:normAutofit fontScale="92500" lnSpcReduction="20000"/>
          </a:bodyPr>
          <a:lstStyle/>
          <a:p>
            <a:pPr algn="l">
              <a:lnSpc>
                <a:spcPct val="300000"/>
              </a:lnSpc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своей работе мы использовали такие 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методы исследования и приёмы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в работе с детьми лучше использовать те 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методы,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которые заинтересуют их, зажгут их глаза интересом. Наблюдения за птицами,  сбор информации (через литературу, фильмы, рассказы, интернет). Обработка собранной информации, сравнение, практический метод (изготовление кормушек, памяток по охране птиц зимой).</a:t>
            </a:r>
          </a:p>
          <a:p>
            <a:pPr algn="l">
              <a:lnSpc>
                <a:spcPct val="210000"/>
              </a:lnSpc>
            </a:pP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Территория исследования: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территория образовательной организации.</a:t>
            </a:r>
          </a:p>
          <a:p>
            <a:pPr algn="l">
              <a:lnSpc>
                <a:spcPct val="300000"/>
              </a:lnSpc>
            </a:pP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Сроки проведения: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ноябрь – февраль.</a:t>
            </a:r>
          </a:p>
          <a:p>
            <a:pPr algn="l">
              <a:lnSpc>
                <a:spcPct val="300000"/>
              </a:lnSpc>
            </a:pPr>
            <a:endParaRPr lang="ru-RU" sz="1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412776"/>
            <a:ext cx="7772400" cy="434479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Источники: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1988840"/>
            <a:ext cx="8893652" cy="4464496"/>
          </a:xfrm>
        </p:spPr>
        <p:txBody>
          <a:bodyPr>
            <a:normAutofit/>
          </a:bodyPr>
          <a:lstStyle/>
          <a:p>
            <a:pPr algn="l">
              <a:lnSpc>
                <a:spcPct val="150000"/>
              </a:lnSpc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1.Зелёные страницы: кн. для учащихся 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нач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/ А.А. Плешаков. – 14-е изд. – М.: Просвещение, 2011. – 223с.</a:t>
            </a:r>
          </a:p>
          <a:p>
            <a:pPr algn="l">
              <a:lnSpc>
                <a:spcPct val="150000"/>
              </a:lnSpc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Маханева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М.Д. Экологическое развитие детей дошкольного и младшего школьного возраста: Методическое пособие для воспитателей ДОУ и педагогов начальной школы.–М.:АРКТИ,2004.–320 с.–(Развитие и воспитание ребенка).</a:t>
            </a:r>
          </a:p>
          <a:p>
            <a:pPr algn="l">
              <a:lnSpc>
                <a:spcPct val="150000"/>
              </a:lnSpc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3.Современная начальная школа: Информационно-методические письма Министерства образования РФ по организации обучения и воспитания в начальной школе. Москва: ООО «Издательство 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Астрель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»: ООО «Издательство АСТ», 2003г.</a:t>
            </a:r>
          </a:p>
          <a:p>
            <a:pPr algn="l">
              <a:lnSpc>
                <a:spcPct val="150000"/>
              </a:lnSpc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4.От земли до неба: атлас – определитель: пособие для учащихся общеобразовательных учреждений/ А.А. Плешаков. – 12-е изд. – М.: Просвещение, 2011. – 222с.</a:t>
            </a:r>
          </a:p>
          <a:p>
            <a:pPr algn="l">
              <a:lnSpc>
                <a:spcPct val="150000"/>
              </a:lnSpc>
            </a:pPr>
            <a:endParaRPr lang="ru-RU" sz="18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87624" y="836712"/>
            <a:ext cx="6480720" cy="15121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Зимующие птицы нашего города.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1844824"/>
            <a:ext cx="3672408" cy="43924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200000"/>
              </a:lnSpc>
            </a:pP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Большой пёстрый дятел.</a:t>
            </a:r>
          </a:p>
          <a:p>
            <a:pPr algn="ctr">
              <a:lnSpc>
                <a:spcPct val="200000"/>
              </a:lnSpc>
            </a:pP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Зимой дятел «кузнец».</a:t>
            </a:r>
          </a:p>
          <a:p>
            <a:pPr algn="ctr">
              <a:lnSpc>
                <a:spcPct val="200000"/>
              </a:lnSpc>
            </a:pP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Он ест семена сосны и ели. Он срывает шишку и летит с ней  к своей столовой. Забивает шишку в щель и стучит по ней сильным клювом, доставая семена. 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пк-идея\Desktop\ptici\image02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429256" y="3357562"/>
            <a:ext cx="2059399" cy="19476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3042" y="2214554"/>
            <a:ext cx="3960440" cy="333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Чёрный ворон.</a:t>
            </a:r>
          </a:p>
          <a:p>
            <a:pPr>
              <a:lnSpc>
                <a:spcPct val="200000"/>
              </a:lnSpc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Зимой на окраине города и у мусорных контейнерах можно встретить чёрного ворона, но их большая часть откочёвывает в более тёплые края. Вороны всеядны.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00760" y="2928934"/>
            <a:ext cx="1571636" cy="21166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1428736"/>
            <a:ext cx="3528392" cy="48965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200000"/>
              </a:lnSpc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Сорока.</a:t>
            </a:r>
          </a:p>
          <a:p>
            <a:pPr>
              <a:lnSpc>
                <a:spcPct val="200000"/>
              </a:lnSpc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Средних размеров чёрно-белая птица. Издаёт громкое стрекотание. Сорока всеяна. Небольшие группы зимующих сорок кормятся обычно на свалках и мусорных контейнерах.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C:\Users\пк-идея\Desktop\pica_pic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14876" y="3052835"/>
            <a:ext cx="2214578" cy="14784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1643050"/>
            <a:ext cx="4320480" cy="47525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Сойка.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Яркая подвижная птица. Зимой охотно поедают семена и плоды разнообразных растений, а также личинки насекомых, зимующих на деревьях. Из-за найденного корма всегда поднимают ссору с громким криком – «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гээ-гээ-гээ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пк-идея\Desktop\soyka1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57818" y="3214686"/>
            <a:ext cx="1929396" cy="16111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1084</TotalTime>
  <Words>707</Words>
  <Application>Microsoft Office PowerPoint</Application>
  <PresentationFormat>Экран (4:3)</PresentationFormat>
  <Paragraphs>91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  Экологический проект  «Покормите птиц зимой»   </vt:lpstr>
      <vt:lpstr> Предмет исследования: образ жизни и поведение птиц зимой. Объект исследования: зимующие птицы нашего города. Цель работы: формирование познавательных  УУД через изучение образа жизни и поведения птиц зимой. Личностные УУД воспитание заботливого отношения к птицам, желание помогать им в трудных условиях. Коммуникативные УУД, формируется через взаимодействие детей на всех этапах работы. Регулятивные УУД формируются в постановке цели, коррекции, принятии критики в свой адрес.   </vt:lpstr>
      <vt:lpstr>Слайд 3</vt:lpstr>
      <vt:lpstr>          </vt:lpstr>
      <vt:lpstr>Источники: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 В  ЗИМНЕЙ ПОДКОРМКЕ ПТИЦ МОЖНО ИСПОЛЬЗОВАТЬ:</vt:lpstr>
      <vt:lpstr>  В  ЗИМНЕЙ ПОДКОРМКЕ ПТИЦ МОЖНО ИСПОЛЬЗОВАТЬ:</vt:lpstr>
      <vt:lpstr>  В  ЗИМНЕЙ ПОДКОРМКЕ ПТИЦ МОЖНО ИСПОЛЬЗОВАТЬ:</vt:lpstr>
      <vt:lpstr>  В  ЗИМНЕЙ ПОДКОРМКЕ ПТИЦ МОЖНО ИСПОЛЬЗОВАТЬ:</vt:lpstr>
      <vt:lpstr>  ЧЕМ  КОРМИТЬ  ПТИЦ</vt:lpstr>
      <vt:lpstr>   НЕЛЬЗЯ  КОРМИТЬ ПТИЦ </vt:lpstr>
      <vt:lpstr>Слайд 22</vt:lpstr>
      <vt:lpstr>  Если хочешь, чтобы весной пели птицы - 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oxana</dc:creator>
  <cp:lastModifiedBy>admin</cp:lastModifiedBy>
  <cp:revision>118</cp:revision>
  <dcterms:created xsi:type="dcterms:W3CDTF">2012-01-30T17:29:35Z</dcterms:created>
  <dcterms:modified xsi:type="dcterms:W3CDTF">2020-07-03T11:55:02Z</dcterms:modified>
</cp:coreProperties>
</file>