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notesMasterIdLst>
    <p:notesMasterId r:id="rId19"/>
  </p:notesMasterIdLst>
  <p:sldIdLst>
    <p:sldId id="313" r:id="rId2"/>
    <p:sldId id="386" r:id="rId3"/>
    <p:sldId id="370" r:id="rId4"/>
    <p:sldId id="368" r:id="rId5"/>
    <p:sldId id="394" r:id="rId6"/>
    <p:sldId id="387" r:id="rId7"/>
    <p:sldId id="388" r:id="rId8"/>
    <p:sldId id="366" r:id="rId9"/>
    <p:sldId id="384" r:id="rId10"/>
    <p:sldId id="379" r:id="rId11"/>
    <p:sldId id="380" r:id="rId12"/>
    <p:sldId id="383" r:id="rId13"/>
    <p:sldId id="389" r:id="rId14"/>
    <p:sldId id="385" r:id="rId15"/>
    <p:sldId id="393" r:id="rId16"/>
    <p:sldId id="390" r:id="rId17"/>
    <p:sldId id="391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008000"/>
    <a:srgbClr val="0099FF"/>
    <a:srgbClr val="008080"/>
    <a:srgbClr val="FF66FF"/>
    <a:srgbClr val="CC3300"/>
    <a:srgbClr val="003366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3" autoAdjust="0"/>
    <p:restoredTop sz="94532" autoAdjust="0"/>
  </p:normalViewPr>
  <p:slideViewPr>
    <p:cSldViewPr>
      <p:cViewPr>
        <p:scale>
          <a:sx n="75" d="100"/>
          <a:sy n="75" d="100"/>
        </p:scale>
        <p:origin x="-1020" y="-7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5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0C7E115-D5AE-4880-A24D-FA6B1DDC4C0D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4AC7CED-8F00-44C4-BCFF-CDE5B81D07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8675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CDDC844-8E91-4280-81C1-EC4B4E9F5807}" type="slidenum">
              <a:rPr lang="ru-RU" sz="1200">
                <a:latin typeface="Calibri" pitchFamily="34" charset="0"/>
              </a:rPr>
              <a:pPr algn="r"/>
              <a:t>9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0"/>
          <p:cNvSpPr>
            <a:spLocks/>
          </p:cNvSpPr>
          <p:nvPr/>
        </p:nvSpPr>
        <p:spPr bwMode="gray">
          <a:xfrm>
            <a:off x="0" y="6048375"/>
            <a:ext cx="2762250" cy="809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10"/>
              </a:cxn>
              <a:cxn ang="0">
                <a:pos x="1740" y="510"/>
              </a:cxn>
              <a:cxn ang="0">
                <a:pos x="1595" y="30"/>
              </a:cxn>
              <a:cxn ang="0">
                <a:pos x="0" y="0"/>
              </a:cxn>
            </a:cxnLst>
            <a:rect l="0" t="0" r="r" b="b"/>
            <a:pathLst>
              <a:path w="1740" h="510">
                <a:moveTo>
                  <a:pt x="0" y="0"/>
                </a:moveTo>
                <a:lnTo>
                  <a:pt x="0" y="510"/>
                </a:lnTo>
                <a:cubicBezTo>
                  <a:pt x="0" y="510"/>
                  <a:pt x="870" y="510"/>
                  <a:pt x="1740" y="510"/>
                </a:cubicBezTo>
                <a:cubicBezTo>
                  <a:pt x="1650" y="258"/>
                  <a:pt x="1595" y="30"/>
                  <a:pt x="1595" y="30"/>
                </a:cubicBezTo>
                <a:cubicBezTo>
                  <a:pt x="798" y="54"/>
                  <a:pt x="0" y="0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reeform 41"/>
          <p:cNvSpPr>
            <a:spLocks/>
          </p:cNvSpPr>
          <p:nvPr/>
        </p:nvSpPr>
        <p:spPr bwMode="gray">
          <a:xfrm>
            <a:off x="2590800" y="4705350"/>
            <a:ext cx="6400800" cy="2152650"/>
          </a:xfrm>
          <a:custGeom>
            <a:avLst/>
            <a:gdLst/>
            <a:ahLst/>
            <a:cxnLst>
              <a:cxn ang="0">
                <a:pos x="1116" y="0"/>
              </a:cxn>
              <a:cxn ang="0">
                <a:pos x="3840" y="636"/>
              </a:cxn>
              <a:cxn ang="0">
                <a:pos x="4032" y="1356"/>
              </a:cxn>
              <a:cxn ang="0">
                <a:pos x="288" y="1356"/>
              </a:cxn>
              <a:cxn ang="0">
                <a:pos x="0" y="828"/>
              </a:cxn>
              <a:cxn ang="0">
                <a:pos x="1116" y="0"/>
              </a:cxn>
            </a:cxnLst>
            <a:rect l="0" t="0" r="r" b="b"/>
            <a:pathLst>
              <a:path w="4032" h="1356">
                <a:moveTo>
                  <a:pt x="1116" y="0"/>
                </a:moveTo>
                <a:cubicBezTo>
                  <a:pt x="2370" y="1254"/>
                  <a:pt x="3840" y="636"/>
                  <a:pt x="3840" y="636"/>
                </a:cubicBezTo>
                <a:cubicBezTo>
                  <a:pt x="4032" y="966"/>
                  <a:pt x="4032" y="1356"/>
                  <a:pt x="4032" y="1356"/>
                </a:cubicBezTo>
                <a:cubicBezTo>
                  <a:pt x="4032" y="1356"/>
                  <a:pt x="2160" y="1356"/>
                  <a:pt x="288" y="1356"/>
                </a:cubicBezTo>
                <a:cubicBezTo>
                  <a:pt x="120" y="1140"/>
                  <a:pt x="0" y="828"/>
                  <a:pt x="0" y="828"/>
                </a:cubicBezTo>
                <a:lnTo>
                  <a:pt x="1116" y="0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reeform 42"/>
          <p:cNvSpPr>
            <a:spLocks/>
          </p:cNvSpPr>
          <p:nvPr/>
        </p:nvSpPr>
        <p:spPr bwMode="gray">
          <a:xfrm>
            <a:off x="4400550" y="781050"/>
            <a:ext cx="4743450" cy="5048250"/>
          </a:xfrm>
          <a:custGeom>
            <a:avLst/>
            <a:gdLst/>
            <a:ahLst/>
            <a:cxnLst>
              <a:cxn ang="0">
                <a:pos x="510" y="1098"/>
              </a:cxn>
              <a:cxn ang="0">
                <a:pos x="2280" y="0"/>
              </a:cxn>
              <a:cxn ang="0">
                <a:pos x="2988" y="342"/>
              </a:cxn>
              <a:cxn ang="0">
                <a:pos x="2988" y="2772"/>
              </a:cxn>
              <a:cxn ang="0">
                <a:pos x="1452" y="3060"/>
              </a:cxn>
              <a:cxn ang="0">
                <a:pos x="0" y="2406"/>
              </a:cxn>
              <a:cxn ang="0">
                <a:pos x="510" y="1098"/>
              </a:cxn>
            </a:cxnLst>
            <a:rect l="0" t="0" r="r" b="b"/>
            <a:pathLst>
              <a:path w="2988" h="3180">
                <a:moveTo>
                  <a:pt x="510" y="1098"/>
                </a:moveTo>
                <a:cubicBezTo>
                  <a:pt x="1710" y="840"/>
                  <a:pt x="2280" y="0"/>
                  <a:pt x="2280" y="0"/>
                </a:cubicBezTo>
                <a:cubicBezTo>
                  <a:pt x="2700" y="96"/>
                  <a:pt x="2988" y="342"/>
                  <a:pt x="2988" y="342"/>
                </a:cubicBezTo>
                <a:lnTo>
                  <a:pt x="2988" y="2772"/>
                </a:lnTo>
                <a:cubicBezTo>
                  <a:pt x="2988" y="2772"/>
                  <a:pt x="2202" y="3180"/>
                  <a:pt x="1452" y="3060"/>
                </a:cubicBezTo>
                <a:cubicBezTo>
                  <a:pt x="636" y="2940"/>
                  <a:pt x="0" y="2406"/>
                  <a:pt x="0" y="2406"/>
                </a:cubicBezTo>
                <a:lnTo>
                  <a:pt x="510" y="109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Freeform 43"/>
          <p:cNvSpPr>
            <a:spLocks/>
          </p:cNvSpPr>
          <p:nvPr/>
        </p:nvSpPr>
        <p:spPr bwMode="gray">
          <a:xfrm>
            <a:off x="4800600" y="0"/>
            <a:ext cx="3276600" cy="2409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76" y="1518"/>
              </a:cxn>
              <a:cxn ang="0">
                <a:pos x="2064" y="0"/>
              </a:cxn>
              <a:cxn ang="0">
                <a:pos x="0" y="0"/>
              </a:cxn>
            </a:cxnLst>
            <a:rect l="0" t="0" r="r" b="b"/>
            <a:pathLst>
              <a:path w="2064" h="1518">
                <a:moveTo>
                  <a:pt x="0" y="0"/>
                </a:moveTo>
                <a:cubicBezTo>
                  <a:pt x="0" y="0"/>
                  <a:pt x="138" y="759"/>
                  <a:pt x="276" y="1518"/>
                </a:cubicBezTo>
                <a:cubicBezTo>
                  <a:pt x="1518" y="1194"/>
                  <a:pt x="2064" y="0"/>
                  <a:pt x="2064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reeform 79"/>
          <p:cNvSpPr>
            <a:spLocks/>
          </p:cNvSpPr>
          <p:nvPr/>
        </p:nvSpPr>
        <p:spPr bwMode="gray">
          <a:xfrm>
            <a:off x="0" y="0"/>
            <a:ext cx="6583363" cy="7267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45"/>
          <p:cNvSpPr>
            <a:spLocks/>
          </p:cNvSpPr>
          <p:nvPr/>
        </p:nvSpPr>
        <p:spPr bwMode="gray">
          <a:xfrm>
            <a:off x="0" y="0"/>
            <a:ext cx="6372225" cy="70723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25490"/>
                  <a:invGamma/>
                </a:schemeClr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Line 47"/>
          <p:cNvSpPr>
            <a:spLocks noChangeShapeType="1"/>
          </p:cNvSpPr>
          <p:nvPr/>
        </p:nvSpPr>
        <p:spPr bwMode="gray">
          <a:xfrm>
            <a:off x="250825" y="1588"/>
            <a:ext cx="0" cy="601503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Line 48"/>
          <p:cNvSpPr>
            <a:spLocks noChangeShapeType="1"/>
          </p:cNvSpPr>
          <p:nvPr/>
        </p:nvSpPr>
        <p:spPr bwMode="gray">
          <a:xfrm>
            <a:off x="1293813" y="1588"/>
            <a:ext cx="0" cy="62071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Line 49"/>
          <p:cNvSpPr>
            <a:spLocks noChangeShapeType="1"/>
          </p:cNvSpPr>
          <p:nvPr/>
        </p:nvSpPr>
        <p:spPr bwMode="gray">
          <a:xfrm>
            <a:off x="2338388" y="1588"/>
            <a:ext cx="0" cy="618331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" name="Line 50"/>
          <p:cNvSpPr>
            <a:spLocks noChangeShapeType="1"/>
          </p:cNvSpPr>
          <p:nvPr/>
        </p:nvSpPr>
        <p:spPr bwMode="gray">
          <a:xfrm>
            <a:off x="3382963" y="1588"/>
            <a:ext cx="0" cy="59721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" name="Line 51"/>
          <p:cNvSpPr>
            <a:spLocks noChangeShapeType="1"/>
          </p:cNvSpPr>
          <p:nvPr/>
        </p:nvSpPr>
        <p:spPr bwMode="gray">
          <a:xfrm>
            <a:off x="4427538" y="1588"/>
            <a:ext cx="0" cy="54498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Line 53"/>
          <p:cNvSpPr>
            <a:spLocks noChangeShapeType="1"/>
          </p:cNvSpPr>
          <p:nvPr/>
        </p:nvSpPr>
        <p:spPr bwMode="gray">
          <a:xfrm rot="5400000">
            <a:off x="2913063" y="-2654300"/>
            <a:ext cx="0" cy="58134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Line 54"/>
          <p:cNvSpPr>
            <a:spLocks noChangeShapeType="1"/>
          </p:cNvSpPr>
          <p:nvPr/>
        </p:nvSpPr>
        <p:spPr bwMode="gray">
          <a:xfrm rot="5400000">
            <a:off x="3006725" y="-1682750"/>
            <a:ext cx="0" cy="60007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Line 55"/>
          <p:cNvSpPr>
            <a:spLocks noChangeShapeType="1"/>
          </p:cNvSpPr>
          <p:nvPr/>
        </p:nvSpPr>
        <p:spPr bwMode="gray">
          <a:xfrm rot="5400000">
            <a:off x="3011488" y="-622300"/>
            <a:ext cx="0" cy="60102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8" name="Line 56"/>
          <p:cNvSpPr>
            <a:spLocks noChangeShapeType="1"/>
          </p:cNvSpPr>
          <p:nvPr/>
        </p:nvSpPr>
        <p:spPr bwMode="gray">
          <a:xfrm rot="5400000">
            <a:off x="2907507" y="548481"/>
            <a:ext cx="0" cy="58023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Line 57"/>
          <p:cNvSpPr>
            <a:spLocks noChangeShapeType="1"/>
          </p:cNvSpPr>
          <p:nvPr/>
        </p:nvSpPr>
        <p:spPr bwMode="gray">
          <a:xfrm rot="5400000">
            <a:off x="2666207" y="1854993"/>
            <a:ext cx="0" cy="53197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" name="Line 58"/>
          <p:cNvSpPr>
            <a:spLocks noChangeShapeType="1"/>
          </p:cNvSpPr>
          <p:nvPr/>
        </p:nvSpPr>
        <p:spPr bwMode="gray">
          <a:xfrm rot="5400000">
            <a:off x="2115344" y="3472656"/>
            <a:ext cx="0" cy="42179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Rectangle 59"/>
          <p:cNvSpPr>
            <a:spLocks noChangeArrowheads="1"/>
          </p:cNvSpPr>
          <p:nvPr/>
        </p:nvSpPr>
        <p:spPr bwMode="gray">
          <a:xfrm>
            <a:off x="2362200" y="277813"/>
            <a:ext cx="1012825" cy="102552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2" name="Rectangle 60"/>
          <p:cNvSpPr>
            <a:spLocks noChangeArrowheads="1"/>
          </p:cNvSpPr>
          <p:nvPr/>
        </p:nvSpPr>
        <p:spPr bwMode="gray">
          <a:xfrm>
            <a:off x="285750" y="2427288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3" name="Rectangle 61"/>
          <p:cNvSpPr>
            <a:spLocks noChangeArrowheads="1"/>
          </p:cNvSpPr>
          <p:nvPr/>
        </p:nvSpPr>
        <p:spPr bwMode="gray">
          <a:xfrm>
            <a:off x="0" y="271463"/>
            <a:ext cx="250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4" name="Rectangle 62"/>
          <p:cNvSpPr>
            <a:spLocks noChangeArrowheads="1"/>
          </p:cNvSpPr>
          <p:nvPr/>
        </p:nvSpPr>
        <p:spPr bwMode="gray">
          <a:xfrm>
            <a:off x="1331913" y="1588"/>
            <a:ext cx="1012825" cy="23495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5" name="Freeform 64"/>
          <p:cNvSpPr>
            <a:spLocks/>
          </p:cNvSpPr>
          <p:nvPr/>
        </p:nvSpPr>
        <p:spPr bwMode="gray">
          <a:xfrm>
            <a:off x="2365375" y="4541838"/>
            <a:ext cx="1009650" cy="10334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45"/>
              </a:cxn>
              <a:cxn ang="0">
                <a:pos x="636" y="651"/>
              </a:cxn>
              <a:cxn ang="0">
                <a:pos x="632" y="0"/>
              </a:cxn>
              <a:cxn ang="0">
                <a:pos x="0" y="0"/>
              </a:cxn>
            </a:cxnLst>
            <a:rect l="0" t="0" r="r" b="b"/>
            <a:pathLst>
              <a:path w="636" h="651">
                <a:moveTo>
                  <a:pt x="0" y="0"/>
                </a:moveTo>
                <a:lnTo>
                  <a:pt x="0" y="645"/>
                </a:lnTo>
                <a:lnTo>
                  <a:pt x="636" y="651"/>
                </a:lnTo>
                <a:lnTo>
                  <a:pt x="63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Rectangle 31"/>
          <p:cNvSpPr>
            <a:spLocks noChangeArrowheads="1"/>
          </p:cNvSpPr>
          <p:nvPr/>
        </p:nvSpPr>
        <p:spPr bwMode="gray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7" name="Text Box 38"/>
          <p:cNvSpPr txBox="1">
            <a:spLocks noChangeArrowheads="1"/>
          </p:cNvSpPr>
          <p:nvPr/>
        </p:nvSpPr>
        <p:spPr bwMode="gray">
          <a:xfrm>
            <a:off x="333375" y="4714875"/>
            <a:ext cx="13033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200">
                <a:latin typeface="Arial Black" pitchFamily="34" charset="0"/>
              </a:rPr>
              <a:t>L/O/G/O</a:t>
            </a:r>
          </a:p>
        </p:txBody>
      </p:sp>
      <p:grpSp>
        <p:nvGrpSpPr>
          <p:cNvPr id="28" name="Group 71"/>
          <p:cNvGrpSpPr>
            <a:grpSpLocks/>
          </p:cNvGrpSpPr>
          <p:nvPr/>
        </p:nvGrpSpPr>
        <p:grpSpPr bwMode="auto">
          <a:xfrm>
            <a:off x="8077200" y="0"/>
            <a:ext cx="1076325" cy="6858000"/>
            <a:chOff x="5088" y="0"/>
            <a:chExt cx="678" cy="4320"/>
          </a:xfrm>
        </p:grpSpPr>
        <p:sp>
          <p:nvSpPr>
            <p:cNvPr id="29" name="Freeform 66"/>
            <p:cNvSpPr>
              <a:spLocks/>
            </p:cNvSpPr>
            <p:nvPr userDrawn="1"/>
          </p:nvSpPr>
          <p:spPr bwMode="gray">
            <a:xfrm>
              <a:off x="5088" y="0"/>
              <a:ext cx="672" cy="702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288" y="0"/>
                </a:cxn>
                <a:cxn ang="0">
                  <a:pos x="672" y="0"/>
                </a:cxn>
                <a:cxn ang="0">
                  <a:pos x="672" y="720"/>
                </a:cxn>
                <a:cxn ang="0">
                  <a:pos x="0" y="432"/>
                </a:cxn>
              </a:cxnLst>
              <a:rect l="0" t="0" r="r" b="b"/>
              <a:pathLst>
                <a:path w="672" h="720">
                  <a:moveTo>
                    <a:pt x="0" y="432"/>
                  </a:moveTo>
                  <a:cubicBezTo>
                    <a:pt x="186" y="216"/>
                    <a:pt x="288" y="0"/>
                    <a:pt x="288" y="0"/>
                  </a:cubicBezTo>
                  <a:lnTo>
                    <a:pt x="672" y="0"/>
                  </a:lnTo>
                  <a:lnTo>
                    <a:pt x="672" y="720"/>
                  </a:lnTo>
                  <a:cubicBezTo>
                    <a:pt x="672" y="720"/>
                    <a:pt x="384" y="516"/>
                    <a:pt x="0" y="432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Freeform 67"/>
            <p:cNvSpPr>
              <a:spLocks/>
            </p:cNvSpPr>
            <p:nvPr userDrawn="1"/>
          </p:nvSpPr>
          <p:spPr bwMode="gray">
            <a:xfrm>
              <a:off x="5602" y="3496"/>
              <a:ext cx="164" cy="824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0" y="82"/>
                </a:cxn>
                <a:cxn ang="0">
                  <a:pos x="168" y="824"/>
                </a:cxn>
                <a:cxn ang="0">
                  <a:pos x="212" y="822"/>
                </a:cxn>
                <a:cxn ang="0">
                  <a:pos x="206" y="0"/>
                </a:cxn>
              </a:cxnLst>
              <a:rect l="0" t="0" r="r" b="b"/>
              <a:pathLst>
                <a:path w="212" h="824">
                  <a:moveTo>
                    <a:pt x="206" y="0"/>
                  </a:moveTo>
                  <a:cubicBezTo>
                    <a:pt x="104" y="54"/>
                    <a:pt x="0" y="82"/>
                    <a:pt x="0" y="82"/>
                  </a:cubicBezTo>
                  <a:cubicBezTo>
                    <a:pt x="0" y="82"/>
                    <a:pt x="148" y="378"/>
                    <a:pt x="168" y="824"/>
                  </a:cubicBezTo>
                  <a:lnTo>
                    <a:pt x="212" y="822"/>
                  </a:lnTo>
                  <a:cubicBezTo>
                    <a:pt x="212" y="822"/>
                    <a:pt x="209" y="411"/>
                    <a:pt x="206" y="0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1" name="Rectangle 80"/>
          <p:cNvSpPr>
            <a:spLocks noChangeArrowheads="1"/>
          </p:cNvSpPr>
          <p:nvPr/>
        </p:nvSpPr>
        <p:spPr bwMode="gray">
          <a:xfrm>
            <a:off x="5495925" y="1333500"/>
            <a:ext cx="660400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2" name="Line 81"/>
          <p:cNvSpPr>
            <a:spLocks noChangeShapeType="1"/>
          </p:cNvSpPr>
          <p:nvPr/>
        </p:nvSpPr>
        <p:spPr bwMode="gray">
          <a:xfrm>
            <a:off x="5480050" y="1588"/>
            <a:ext cx="0" cy="42386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3" name="Rectangle 82"/>
          <p:cNvSpPr>
            <a:spLocks noChangeArrowheads="1"/>
          </p:cNvSpPr>
          <p:nvPr/>
        </p:nvSpPr>
        <p:spPr bwMode="gray">
          <a:xfrm>
            <a:off x="4457700" y="349567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34" name="Picture 83" descr="water"/>
          <p:cNvPicPr>
            <a:picLocks noChangeAspect="1" noChangeArrowheads="1"/>
          </p:cNvPicPr>
          <p:nvPr/>
        </p:nvPicPr>
        <p:blipFill>
          <a:blip r:embed="rId2"/>
          <a:srcRect l="22409" t="16374" b="27486"/>
          <a:stretch>
            <a:fillRect/>
          </a:stretch>
        </p:blipFill>
        <p:spPr bwMode="gray">
          <a:xfrm rot="393398">
            <a:off x="2667000" y="609600"/>
            <a:ext cx="2663825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3375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33375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7150"/>
            <a:ext cx="2895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208688-7E40-4804-ACF0-D32BEC1339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0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10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600"/>
                            </p:stCondLst>
                            <p:childTnLst>
                              <p:par>
                                <p:cTn id="31" presetID="19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9" presetClass="emph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mph" presetSubtype="0" fill="hold" grpId="2" nodeType="withEffect">
                                  <p:stCondLst>
                                    <p:cond delay="9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9" presetClass="emph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000"/>
                            </p:stCondLst>
                            <p:childTnLst>
                              <p:par>
                                <p:cTn id="52" presetID="19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5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5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9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6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4" grpId="3" animBg="1"/>
      <p:bldP spid="5" grpId="0" animBg="1"/>
      <p:bldP spid="5" grpId="1" animBg="1"/>
      <p:bldP spid="5" grpId="2" animBg="1"/>
      <p:bldP spid="5" grpId="3" animBg="1"/>
      <p:bldP spid="6" grpId="0" animBg="1"/>
      <p:bldP spid="6" grpId="1" animBg="1"/>
      <p:bldP spid="6" grpId="2" animBg="1"/>
      <p:bldP spid="6" grpId="3" animBg="1"/>
      <p:bldP spid="7" grpId="0" animBg="1"/>
      <p:bldP spid="7" grpId="1" animBg="1"/>
      <p:bldP spid="7" grpId="2" animBg="1"/>
      <p:bldP spid="7" grpId="3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C599CF-0DA1-4622-8CD6-9F04584FB1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D7C76F-989D-487C-9CDD-3E2DA15E4D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0A03BE-8742-4C0C-B2B6-8D6382C2E8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4A05A2-1381-4115-9EF8-FE5798A67E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EC1732-2BEE-459C-A75D-DFD9BB37E6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ru-RU" noProof="0" smtClean="0"/>
              <a:t>Вставка диаграммы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056051-FAEF-4CBA-A50C-E57D6FCCBA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ru-RU" noProof="0" smtClean="0"/>
              <a:t>Вставка рисунка SmartArt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05D03C-90F5-4B13-A142-3134C5CDAD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46593-9A79-4B98-A6DE-E8B9A25F22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ABBE81-E01D-40CE-99CB-CFD306148F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66B64B-06D1-42C1-96EF-FA87198FBD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AA3889-E0CE-4DA1-8CFF-5F369294A2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94EAC-D8EB-46A8-8367-C751FF8C13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25D1E-B16E-4710-9228-0F5F09F5DB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9C9756-8D3E-41D3-9BB8-475C62C3F2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353818-5FA4-4ECF-9CB0-F21B69330E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42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46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47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48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49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50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51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0EED046-4248-4769-95AA-D7598065DC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60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25438"/>
            <a:ext cx="82296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pic>
        <p:nvPicPr>
          <p:cNvPr id="3" name="Picture 37" descr="water"/>
          <p:cNvPicPr>
            <a:picLocks noChangeAspect="1" noChangeArrowheads="1"/>
          </p:cNvPicPr>
          <p:nvPr/>
        </p:nvPicPr>
        <p:blipFill>
          <a:blip r:embed="rId18"/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8" descr="3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4" r:id="rId2"/>
    <p:sldLayoutId id="2147483753" r:id="rId3"/>
    <p:sldLayoutId id="2147483752" r:id="rId4"/>
    <p:sldLayoutId id="2147483751" r:id="rId5"/>
    <p:sldLayoutId id="2147483750" r:id="rId6"/>
    <p:sldLayoutId id="2147483749" r:id="rId7"/>
    <p:sldLayoutId id="2147483748" r:id="rId8"/>
    <p:sldLayoutId id="2147483747" r:id="rId9"/>
    <p:sldLayoutId id="2147483746" r:id="rId10"/>
    <p:sldLayoutId id="2147483745" r:id="rId11"/>
    <p:sldLayoutId id="2147483744" r:id="rId12"/>
    <p:sldLayoutId id="2147483743" r:id="rId13"/>
    <p:sldLayoutId id="2147483742" r:id="rId14"/>
    <p:sldLayoutId id="2147483741" r:id="rId15"/>
    <p:sldLayoutId id="2147483740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" grpId="0" animBg="1"/>
      <p:bldP spid="1060" grpId="0" animBg="1"/>
      <p:bldP spid="1026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50" y="4786313"/>
            <a:ext cx="1357313" cy="4619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endParaRPr lang="ru-RU" dirty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 bwMode="black">
          <a:xfrm>
            <a:off x="0" y="1052513"/>
            <a:ext cx="6000750" cy="3500437"/>
          </a:xfrm>
          <a:effectLst>
            <a:outerShdw dist="35921" dir="2700000" algn="ctr" rotWithShape="0">
              <a:srgbClr val="FFFFFF"/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ru-RU" smtClean="0"/>
              <a:t>Творческий проект</a:t>
            </a:r>
            <a:br>
              <a:rPr lang="ru-RU" smtClean="0"/>
            </a:br>
            <a:r>
              <a:rPr lang="ru-RU" smtClean="0"/>
              <a:t>по технологии</a:t>
            </a:r>
            <a:br>
              <a:rPr lang="ru-RU" smtClean="0"/>
            </a:br>
            <a:r>
              <a:rPr lang="ru-RU" smtClean="0"/>
              <a:t>«Новогодняя игрушка»</a:t>
            </a:r>
            <a:endParaRPr lang="en-US" smtClean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071688" y="500063"/>
            <a:ext cx="6929437" cy="209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defRPr/>
            </a:pPr>
            <a:endParaRPr lang="ru-RU" sz="2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mtClean="0"/>
              <a:t>Виды тканей</a:t>
            </a:r>
          </a:p>
        </p:txBody>
      </p:sp>
      <p:sp>
        <p:nvSpPr>
          <p:cNvPr id="29698" name="AutoShape 4" descr="wool-fabric-1"/>
          <p:cNvSpPr>
            <a:spLocks noChangeAspect="1" noChangeArrowheads="1"/>
          </p:cNvSpPr>
          <p:nvPr/>
        </p:nvSpPr>
        <p:spPr bwMode="auto">
          <a:xfrm>
            <a:off x="1682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9699" name="Picture 6" descr="wool-fabric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095375"/>
            <a:ext cx="6553200" cy="543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mtClean="0"/>
              <a:t>Виды швов</a:t>
            </a:r>
          </a:p>
        </p:txBody>
      </p:sp>
      <p:pic>
        <p:nvPicPr>
          <p:cNvPr id="30722" name="Picture 5" descr="ru-sh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68413"/>
            <a:ext cx="9144000" cy="558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mtClean="0"/>
              <a:t>Требования к изделию</a:t>
            </a:r>
          </a:p>
        </p:txBody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3600" smtClean="0"/>
              <a:t>Доступная технология изготовления.</a:t>
            </a:r>
          </a:p>
          <a:p>
            <a:r>
              <a:rPr lang="ru-RU" sz="3600" smtClean="0"/>
              <a:t>Доступные инструменты и материалы.</a:t>
            </a:r>
          </a:p>
          <a:p>
            <a:r>
              <a:rPr lang="ru-RU" sz="3600" smtClean="0"/>
              <a:t>Небольшой расход материалов.</a:t>
            </a:r>
          </a:p>
          <a:p>
            <a:r>
              <a:rPr lang="ru-RU" sz="3600" smtClean="0"/>
              <a:t>Быстрое изготовление.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 smtClean="0"/>
              <a:t>Расчёт затрат на изготовление</a:t>
            </a:r>
            <a:r>
              <a:rPr lang="ru-RU" i="1" smtClean="0"/>
              <a:t> </a:t>
            </a:r>
            <a:r>
              <a:rPr lang="ru-RU" smtClean="0"/>
              <a:t> </a:t>
            </a:r>
          </a:p>
        </p:txBody>
      </p:sp>
      <p:graphicFrame>
        <p:nvGraphicFramePr>
          <p:cNvPr id="45168" name="Group 112"/>
          <p:cNvGraphicFramePr>
            <a:graphicFrameLocks noGrp="1"/>
          </p:cNvGraphicFramePr>
          <p:nvPr>
            <p:ph idx="1"/>
          </p:nvPr>
        </p:nvGraphicFramePr>
        <p:xfrm>
          <a:off x="468313" y="1341438"/>
          <a:ext cx="8229600" cy="4673600"/>
        </p:xfrm>
        <a:graphic>
          <a:graphicData uri="http://schemas.openxmlformats.org/drawingml/2006/table">
            <a:tbl>
              <a:tblPr/>
              <a:tblGrid>
                <a:gridCol w="2459037"/>
                <a:gridCol w="1230313"/>
                <a:gridCol w="2325687"/>
                <a:gridCol w="2214563"/>
              </a:tblGrid>
              <a:tr h="5540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Материал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Кол-во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Необходимо купить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Затраты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56A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Драп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456A1C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56A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456A1C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56A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имеется дома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456A1C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56A1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456A1C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Материалы для декорирования: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Глазки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Мех и флис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ленточка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Пара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см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остатки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имеется дома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руб. 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руб.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239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Ножницы, иголки, нитки, простой карандаш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1шт.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имеется дома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797" name="Rectangle 113"/>
          <p:cNvSpPr>
            <a:spLocks noChangeArrowheads="1"/>
          </p:cNvSpPr>
          <p:nvPr/>
        </p:nvSpPr>
        <p:spPr bwMode="auto">
          <a:xfrm>
            <a:off x="1476375" y="6196013"/>
            <a:ext cx="70119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000" b="1" i="1" u="sng">
                <a:solidFill>
                  <a:srgbClr val="FF0000"/>
                </a:solidFill>
                <a:latin typeface="Arial" charset="0"/>
              </a:rPr>
              <a:t>Вывод</a:t>
            </a:r>
            <a:r>
              <a:rPr lang="ru-RU" sz="2000" b="1" i="1">
                <a:solidFill>
                  <a:srgbClr val="FF0000"/>
                </a:solidFill>
                <a:latin typeface="Arial" charset="0"/>
              </a:rPr>
              <a:t>: новогодняя игрушка обойдётся</a:t>
            </a:r>
            <a:r>
              <a:rPr lang="ru-RU" sz="2000" b="1">
                <a:solidFill>
                  <a:srgbClr val="FF0000"/>
                </a:solidFill>
                <a:latin typeface="Arial" charset="0"/>
              </a:rPr>
              <a:t> </a:t>
            </a:r>
            <a:r>
              <a:rPr lang="ru-RU" sz="2000" b="1" i="1">
                <a:solidFill>
                  <a:srgbClr val="FF0000"/>
                </a:solidFill>
                <a:latin typeface="Arial" charset="0"/>
              </a:rPr>
              <a:t>в 20 рублей.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8229600" cy="1069975"/>
          </a:xfrm>
        </p:spPr>
        <p:txBody>
          <a:bodyPr/>
          <a:lstStyle/>
          <a:p>
            <a:pPr algn="ctr">
              <a:defRPr/>
            </a:pPr>
            <a:r>
              <a:rPr lang="ru-RU" sz="4000" smtClean="0"/>
              <a:t>Технологическая карта изготовления мишки Тедди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Box 2"/>
          <p:cNvSpPr txBox="1">
            <a:spLocks noChangeArrowheads="1"/>
          </p:cNvSpPr>
          <p:nvPr/>
        </p:nvSpPr>
        <p:spPr bwMode="auto">
          <a:xfrm>
            <a:off x="2051050" y="115888"/>
            <a:ext cx="47609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latin typeface="Calibri" pitchFamily="34" charset="0"/>
              </a:rPr>
              <a:t>Технологическая карта</a:t>
            </a:r>
          </a:p>
        </p:txBody>
      </p:sp>
      <p:graphicFrame>
        <p:nvGraphicFramePr>
          <p:cNvPr id="38962" name="Group 50"/>
          <p:cNvGraphicFramePr>
            <a:graphicFrameLocks noGrp="1"/>
          </p:cNvGraphicFramePr>
          <p:nvPr/>
        </p:nvGraphicFramePr>
        <p:xfrm>
          <a:off x="684213" y="981075"/>
          <a:ext cx="7921625" cy="5357813"/>
        </p:xfrm>
        <a:graphic>
          <a:graphicData uri="http://schemas.openxmlformats.org/drawingml/2006/table">
            <a:tbl>
              <a:tblPr/>
              <a:tblGrid>
                <a:gridCol w="2447925"/>
                <a:gridCol w="2473325"/>
                <a:gridCol w="3000375"/>
              </a:tblGrid>
              <a:tr h="11049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Последовательность работ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Приёмы, способы выполнения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Материалы, инструменты и приспособления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953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Arial" charset="0"/>
                        </a:rPr>
                        <a:t>Эскиз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Arial" charset="0"/>
                        </a:rPr>
                        <a:t>Самостоятельно или по образцу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Arial" charset="0"/>
                        </a:rPr>
                        <a:t>Простой карандаш, цветные карандаши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Arial" charset="0"/>
                        </a:rPr>
                        <a:t>Разметка (по шаблону, чертёж)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Arial" charset="0"/>
                        </a:rPr>
                        <a:t>Изготовить выкройку по чертежу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Arial" charset="0"/>
                        </a:rPr>
                        <a:t>Карандаш, цв.карандаш, ножницы, ткань, синтепон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Arial" charset="0"/>
                        </a:rPr>
                        <a:t>Раскрой (вырезать, оборвать)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Arial" charset="0"/>
                        </a:rPr>
                        <a:t>По выкройке вырезать две детали из ткани, одну из синтепона.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Arial" charset="0"/>
                        </a:rPr>
                        <a:t>Карандаш, ножницы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  <a:tr h="13604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Arial" charset="0"/>
                        </a:rPr>
                        <a:t>Сборка(склеить. Сшить, переплести)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Arial" charset="0"/>
                        </a:rPr>
                        <a:t>Сметать все три слоя, обработать края петельным швом, пришить тесьму(петелька).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Arial" charset="0"/>
                        </a:rPr>
                        <a:t>Иголка, нитки, ножницы, тесьма, булавки.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5953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Arial" charset="0"/>
                        </a:rPr>
                        <a:t>Отделка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Arial" charset="0"/>
                        </a:rPr>
                        <a:t>Выполнить вышивку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Arial" charset="0"/>
                        </a:rPr>
                        <a:t>Иголка, нитки, ножницы.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8263595" y="5999293"/>
            <a:ext cx="875383" cy="855042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85738" y="195263"/>
            <a:ext cx="684983" cy="7106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AF507438-7753-43E0-B8FC-AC1667EBCBE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000" i="1" smtClean="0"/>
              <a:t>Экспертная оценка и самооценка</a:t>
            </a:r>
            <a:r>
              <a:rPr lang="ru-RU" sz="4000" smtClean="0"/>
              <a:t> </a:t>
            </a:r>
          </a:p>
        </p:txBody>
      </p:sp>
      <p:graphicFrame>
        <p:nvGraphicFramePr>
          <p:cNvPr id="33821" name="Group 29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562975" cy="4889500"/>
        </p:xfrm>
        <a:graphic>
          <a:graphicData uri="http://schemas.openxmlformats.org/drawingml/2006/table">
            <a:tbl>
              <a:tblPr/>
              <a:tblGrid>
                <a:gridCol w="2559050"/>
                <a:gridCol w="6003925"/>
              </a:tblGrid>
              <a:tr h="4984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Эксперты</a:t>
                      </a:r>
                      <a:endParaRPr kumimoji="0" 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Оценка (самооценка)</a:t>
                      </a:r>
                      <a:endParaRPr kumimoji="0" lang="ru-RU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Мама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Молодец, старалась(лся)!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29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Одноклассники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Прикольно, красиво!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06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Учитель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Сшито аккуратно, соблюдено цветовое решение. Подарок получился оригинальным и красивым.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Бабушка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Замечательно!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Папа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6600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Неплохо!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6600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Я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99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Я знаю, что могу лучше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99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mtClean="0"/>
              <a:t>Заключение: </a:t>
            </a:r>
          </a:p>
        </p:txBody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800" smtClean="0"/>
              <a:t>Работая над проектом, мы отобрали, изучили и проанализировали теоретический материал.</a:t>
            </a:r>
          </a:p>
          <a:p>
            <a:pPr>
              <a:lnSpc>
                <a:spcPct val="90000"/>
              </a:lnSpc>
            </a:pPr>
            <a:r>
              <a:rPr lang="ru-RU" sz="2800" smtClean="0"/>
              <a:t>Узнали историю возникновения мишки Тедди;</a:t>
            </a:r>
          </a:p>
          <a:p>
            <a:pPr>
              <a:lnSpc>
                <a:spcPct val="90000"/>
              </a:lnSpc>
            </a:pPr>
            <a:r>
              <a:rPr lang="ru-RU" sz="2800" smtClean="0"/>
              <a:t>Изготовили мягкую новогоднюю игрушку;</a:t>
            </a:r>
          </a:p>
          <a:p>
            <a:pPr>
              <a:lnSpc>
                <a:spcPct val="90000"/>
              </a:lnSpc>
            </a:pPr>
            <a:r>
              <a:rPr lang="ru-RU" sz="2800" smtClean="0"/>
              <a:t>Продолжали совершенствоваться в различных видах ручных швов;</a:t>
            </a:r>
          </a:p>
          <a:p>
            <a:pPr>
              <a:lnSpc>
                <a:spcPct val="90000"/>
              </a:lnSpc>
            </a:pPr>
            <a:r>
              <a:rPr lang="ru-RU" sz="2800" smtClean="0"/>
              <a:t>Этот вид творчества для нас стал интересен и познавателен, мы продолжим работу по изготовлению мягких игрушек.</a:t>
            </a:r>
          </a:p>
          <a:p>
            <a:pPr>
              <a:lnSpc>
                <a:spcPct val="90000"/>
              </a:lnSpc>
            </a:pPr>
            <a:endParaRPr lang="ru-RU" sz="280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27100"/>
          </a:xfrm>
        </p:spPr>
        <p:txBody>
          <a:bodyPr/>
          <a:lstStyle/>
          <a:p>
            <a:pPr algn="ctr">
              <a:defRPr/>
            </a:pPr>
            <a:r>
              <a:rPr lang="ru-RU" smtClean="0"/>
              <a:t>Проблемная ситуация</a:t>
            </a:r>
          </a:p>
        </p:txBody>
      </p:sp>
      <p:pic>
        <p:nvPicPr>
          <p:cNvPr id="20482" name="Picture 5" descr="402342-sveti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1075"/>
            <a:ext cx="9144000" cy="588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8435975" cy="927100"/>
          </a:xfrm>
        </p:spPr>
        <p:txBody>
          <a:bodyPr/>
          <a:lstStyle/>
          <a:p>
            <a:pPr algn="ctr">
              <a:defRPr/>
            </a:pPr>
            <a:r>
              <a:rPr lang="ru-RU" sz="4000" smtClean="0"/>
              <a:t>Выбор лучшего варианта</a:t>
            </a:r>
          </a:p>
        </p:txBody>
      </p:sp>
      <p:pic>
        <p:nvPicPr>
          <p:cNvPr id="22530" name="Picture 4" descr="Купить Nici Медведь Карамельный по цене 189 руб Продажа мягкой игрушки Ники Медведь Карамельный (код товара 6686142) в интернет-"/>
          <p:cNvPicPr>
            <a:picLocks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4213" y="1268413"/>
            <a:ext cx="2762250" cy="2743200"/>
          </a:xfrm>
        </p:spPr>
      </p:pic>
      <p:pic>
        <p:nvPicPr>
          <p:cNvPr id="22531" name="Рисунок 10" descr="Самодельные - Самодельные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1341438"/>
            <a:ext cx="324802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6" descr="выкройки - Куклы и игрушки - Архив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16238" y="3790950"/>
            <a:ext cx="3352800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mtClean="0"/>
              <a:t>Анализ идей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i="1" smtClean="0"/>
              <a:t>Модель №1</a:t>
            </a:r>
            <a:r>
              <a:rPr lang="ru-RU" smtClean="0"/>
              <a:t>. Выполняется легко и просто,очень привлекательный на вид.</a:t>
            </a:r>
            <a:endParaRPr lang="ru-RU" i="1" smtClean="0"/>
          </a:p>
          <a:p>
            <a:r>
              <a:rPr lang="ru-RU" i="1" smtClean="0"/>
              <a:t>Модель №2</a:t>
            </a:r>
            <a:r>
              <a:rPr lang="ru-RU" smtClean="0"/>
              <a:t>. Легко повысит настроение, но довольно не легко в выполнении.</a:t>
            </a:r>
          </a:p>
          <a:p>
            <a:r>
              <a:rPr lang="ru-RU" i="1" smtClean="0"/>
              <a:t>Модель №3</a:t>
            </a:r>
            <a:r>
              <a:rPr lang="ru-RU" smtClean="0"/>
              <a:t>. Сложно в выполнении, но довольно красивое.</a:t>
            </a:r>
          </a:p>
          <a:p>
            <a:r>
              <a:rPr lang="ru-RU" i="1" smtClean="0"/>
              <a:t>Модель №4</a:t>
            </a:r>
            <a:r>
              <a:rPr lang="ru-RU" smtClean="0"/>
              <a:t>. На него понадобится  большие затраты, ткань.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mtClean="0"/>
              <a:t>Выбор лучшего варианта</a:t>
            </a:r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b="1" smtClean="0"/>
              <a:t>Критерии:</a:t>
            </a:r>
            <a:endParaRPr lang="ru-RU" sz="2800" smtClean="0"/>
          </a:p>
          <a:p>
            <a:pPr>
              <a:lnSpc>
                <a:spcPct val="90000"/>
              </a:lnSpc>
            </a:pPr>
            <a:r>
              <a:rPr lang="ru-RU" sz="2800" smtClean="0"/>
              <a:t>Дополнительные расходы не потребуются или будут незначительными.</a:t>
            </a:r>
          </a:p>
          <a:p>
            <a:pPr>
              <a:lnSpc>
                <a:spcPct val="90000"/>
              </a:lnSpc>
            </a:pPr>
            <a:r>
              <a:rPr lang="ru-RU" sz="2800" smtClean="0"/>
              <a:t>Не нужно обращаться к маме за помощью в подборе материалов.</a:t>
            </a:r>
          </a:p>
          <a:p>
            <a:pPr>
              <a:lnSpc>
                <a:spcPct val="90000"/>
              </a:lnSpc>
            </a:pPr>
            <a:r>
              <a:rPr lang="ru-RU" sz="2800" smtClean="0"/>
              <a:t>Можно найти все материалы для изготовления новогодней игрушки.</a:t>
            </a:r>
          </a:p>
          <a:p>
            <a:pPr>
              <a:lnSpc>
                <a:spcPct val="90000"/>
              </a:lnSpc>
            </a:pPr>
            <a:r>
              <a:rPr lang="ru-RU" sz="2800" smtClean="0"/>
              <a:t>Работа не потребует больших затрат времени.</a:t>
            </a:r>
          </a:p>
          <a:p>
            <a:pPr>
              <a:lnSpc>
                <a:spcPct val="90000"/>
              </a:lnSpc>
            </a:pPr>
            <a:r>
              <a:rPr lang="ru-RU" sz="2800" smtClean="0"/>
              <a:t>Я успею завершить работу к сроку.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mtClean="0"/>
              <a:t>Цель. Задачи проекта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400" b="1" i="1" smtClean="0"/>
              <a:t>Цель</a:t>
            </a:r>
            <a:r>
              <a:rPr lang="ru-RU" sz="2400" i="1" smtClean="0"/>
              <a:t> – создание новогодней игрушки</a:t>
            </a:r>
            <a:r>
              <a:rPr lang="ru-RU" sz="2400" smtClean="0"/>
              <a:t> - </a:t>
            </a:r>
            <a:r>
              <a:rPr lang="ru-RU" sz="2400" i="1" smtClean="0"/>
              <a:t>мишки Тедди. </a:t>
            </a:r>
            <a:endParaRPr lang="ru-RU" sz="2400" b="1" i="1" smtClean="0"/>
          </a:p>
          <a:p>
            <a:pPr>
              <a:lnSpc>
                <a:spcPct val="90000"/>
              </a:lnSpc>
              <a:buFontTx/>
              <a:buNone/>
            </a:pPr>
            <a:endParaRPr lang="ru-RU" sz="1000" b="1" i="1" smtClean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i="1" smtClean="0"/>
              <a:t>Задачи:</a:t>
            </a:r>
            <a:endParaRPr lang="ru-RU" sz="2400" smtClean="0"/>
          </a:p>
          <a:p>
            <a:pPr>
              <a:lnSpc>
                <a:spcPct val="90000"/>
              </a:lnSpc>
            </a:pPr>
            <a:r>
              <a:rPr lang="ru-RU" sz="2400" i="1" smtClean="0"/>
              <a:t>изготовить мишку Тедди;</a:t>
            </a:r>
            <a:endParaRPr lang="ru-RU" sz="2400" smtClean="0"/>
          </a:p>
          <a:p>
            <a:pPr>
              <a:lnSpc>
                <a:spcPct val="90000"/>
              </a:lnSpc>
            </a:pPr>
            <a:r>
              <a:rPr lang="ru-RU" sz="2400" i="1" smtClean="0"/>
              <a:t>подобрать инструменты, материалы, декор;</a:t>
            </a:r>
            <a:endParaRPr lang="ru-RU" sz="2400" smtClean="0"/>
          </a:p>
          <a:p>
            <a:pPr>
              <a:lnSpc>
                <a:spcPct val="90000"/>
              </a:lnSpc>
            </a:pPr>
            <a:r>
              <a:rPr lang="ru-RU" sz="2400" i="1" smtClean="0"/>
              <a:t>подобрать цветовое решение оформления работы;</a:t>
            </a:r>
            <a:endParaRPr lang="ru-RU" sz="2400" smtClean="0"/>
          </a:p>
          <a:p>
            <a:pPr>
              <a:lnSpc>
                <a:spcPct val="90000"/>
              </a:lnSpc>
            </a:pPr>
            <a:r>
              <a:rPr lang="ru-RU" sz="2400" i="1" smtClean="0"/>
              <a:t>выбрать способы крепления декорирующих элементов;</a:t>
            </a:r>
            <a:endParaRPr lang="ru-RU" sz="2400" smtClean="0"/>
          </a:p>
          <a:p>
            <a:pPr>
              <a:lnSpc>
                <a:spcPct val="90000"/>
              </a:lnSpc>
            </a:pPr>
            <a:r>
              <a:rPr lang="ru-RU" sz="2400" i="1" smtClean="0"/>
              <a:t>учесть правила техники безопасности при работе с колющими и режущими инструментами;</a:t>
            </a:r>
            <a:endParaRPr lang="ru-RU" sz="2400" smtClean="0"/>
          </a:p>
          <a:p>
            <a:pPr>
              <a:lnSpc>
                <a:spcPct val="90000"/>
              </a:lnSpc>
            </a:pPr>
            <a:r>
              <a:rPr lang="ru-RU" sz="2400" i="1" smtClean="0"/>
              <a:t>отобрать, изучить, проанализировать теоретический материал.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mtClean="0"/>
              <a:t>Исследование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mtClean="0"/>
              <a:t>Наш класс разделился на группы:</a:t>
            </a:r>
          </a:p>
          <a:p>
            <a:pPr algn="ctr">
              <a:buFontTx/>
              <a:buNone/>
            </a:pPr>
            <a:endParaRPr lang="ru-RU" sz="1200" smtClean="0"/>
          </a:p>
          <a:p>
            <a:r>
              <a:rPr lang="ru-RU" smtClean="0">
                <a:solidFill>
                  <a:srgbClr val="009900"/>
                </a:solidFill>
              </a:rPr>
              <a:t>1 группа – изучала историю мишки Тедди</a:t>
            </a:r>
          </a:p>
          <a:p>
            <a:r>
              <a:rPr lang="ru-RU" smtClean="0">
                <a:solidFill>
                  <a:srgbClr val="CC3300"/>
                </a:solidFill>
              </a:rPr>
              <a:t>2 группа – профессии швейного производства </a:t>
            </a:r>
          </a:p>
          <a:p>
            <a:r>
              <a:rPr lang="ru-RU" smtClean="0">
                <a:solidFill>
                  <a:srgbClr val="0000FF"/>
                </a:solidFill>
              </a:rPr>
              <a:t>3 группа – изучала виды тканей</a:t>
            </a:r>
          </a:p>
          <a:p>
            <a:r>
              <a:rPr lang="ru-RU" smtClean="0">
                <a:solidFill>
                  <a:srgbClr val="CC0099"/>
                </a:solidFill>
              </a:rPr>
              <a:t>4 группа – виды швов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800" smtClean="0"/>
              <a:t>История мишки Тедди</a:t>
            </a:r>
          </a:p>
        </p:txBody>
      </p:sp>
      <p:pic>
        <p:nvPicPr>
          <p:cNvPr id="26626" name="Picture 7" descr="roosevel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557338"/>
            <a:ext cx="7173912" cy="447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&amp;Pcy;&amp;rcy;&amp;ocy;&amp;fcy;&amp;iecy;&amp;scy;&amp;scy;&amp;icy;&amp;icy; &amp;shcy;&amp;vcy;&amp;iecy;&amp;jcy;&amp;ncy;&amp;ocy;&amp;gcy;&amp;ocy; &amp;pcy;&amp;rcy;&amp;ocy;&amp;icy;&amp;zcy;&amp;vcy;&amp;ocy;&amp;dcy;&amp;scy;&amp;tcy;&amp;vcy;&amp;a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6325" y="2781300"/>
            <a:ext cx="27241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Прямоугольник 3"/>
          <p:cNvSpPr>
            <a:spLocks noChangeArrowheads="1"/>
          </p:cNvSpPr>
          <p:nvPr/>
        </p:nvSpPr>
        <p:spPr bwMode="auto">
          <a:xfrm>
            <a:off x="539750" y="188913"/>
            <a:ext cx="8129588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chemeClr val="tx2"/>
                </a:solidFill>
                <a:latin typeface="Cambria" pitchFamily="18" charset="0"/>
              </a:rPr>
              <a:t>Профессии швейного производства</a:t>
            </a:r>
            <a:r>
              <a:rPr lang="ru-RU" sz="3200" b="1">
                <a:solidFill>
                  <a:srgbClr val="675E47"/>
                </a:solidFill>
                <a:latin typeface="Cambria" pitchFamily="18" charset="0"/>
              </a:rPr>
              <a:t> </a:t>
            </a:r>
          </a:p>
          <a:p>
            <a:pPr algn="just"/>
            <a:r>
              <a:rPr lang="ru-RU">
                <a:solidFill>
                  <a:srgbClr val="675E47"/>
                </a:solidFill>
                <a:latin typeface="Cambria" pitchFamily="18" charset="0"/>
              </a:rPr>
              <a:t>Любое швейное изделие проходит через руки разных специалистов: дизайнер-модельер придумывает эскиз, закройщик – кроит ткань, портной – шьет, технолог – контролирует качество. Все эти профессии связаны между собой, но каждая требует специальных знаний.</a:t>
            </a:r>
            <a:endParaRPr lang="ru-RU" b="1">
              <a:solidFill>
                <a:srgbClr val="675E47"/>
              </a:solidFill>
              <a:latin typeface="Cambria" pitchFamily="18" charset="0"/>
            </a:endParaRPr>
          </a:p>
        </p:txBody>
      </p:sp>
      <p:pic>
        <p:nvPicPr>
          <p:cNvPr id="27651" name="Picture 4" descr="&amp;Vcy;&amp;scy;&amp;iecy; &amp;ncy;&amp;ocy;&amp;vcy;&amp;ocy;&amp;scy;&amp;tcy;&amp;icy; &amp;Gcy;&amp;acy;&amp;gcy;&amp;acy;&amp;rcy;&amp;icy;&amp;ncy;&amp;acy; : &amp;Pcy;&amp;rcy;&amp;ocy;&amp;mcy;&amp;ycy;&amp;shcy;&amp;lcy;&amp;iecy;&amp;ncy;&amp;ncy;&amp;ocy;&amp;scy;&amp;tcy;&amp;softcy; : &amp;Ncy;&amp;acy;&amp;gcy;&amp;rcy;&amp;acy;&amp;dcy;&amp;icy;&amp;lcy;&amp;icy; &amp;Pcy;&amp;ocy;&amp;chcy;&amp;iecy;&amp;tcy;&amp;ncy;&amp;ocy;&amp;jcy; &amp;gcy;&amp;rcy;&amp;acy;&amp;mcy;&amp;ocy;&amp;tcy;&amp;ocy;&amp;j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56325" y="4581525"/>
            <a:ext cx="2744788" cy="205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6" descr="&amp;Dcy;&amp;icy;&amp;zcy;&amp;acy;&amp;jcy;&amp;ncy;&amp;iecy;&amp;rcy; &amp;Ocy;&amp;dcy;&amp;iecy;&amp;zhcy;&amp;dcy;&amp;ycy; &amp;Vcy;&amp;ucy;&amp;zcy;&amp;ycy; :: firstcatalo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48038" y="2781300"/>
            <a:ext cx="2808287" cy="194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8" descr="&amp;Kcy;&amp;ucy;&amp;pcy;&amp;icy;&amp;tcy;&amp;softcy; &amp;dcy;&amp;iecy;&amp;jcy;&amp;scy;&amp;tcy;&amp;vcy;&amp;ucy;&amp;yucy;&amp;shchcy;&amp;icy;&amp;jcy; &amp;bcy;&amp;icy;&amp;zcy;&amp;ncy;&amp;iecy;&amp;scy; - &amp;ZHcy;&amp;icy;&amp;tcy;&amp;ocy;&amp;mcy;&amp;icy;&amp;rcy;&amp;scy;&amp;kcy;&amp;acy;&amp;yacy; &amp;Mcy;&amp;acy;&amp;gcy;&amp;acy;&amp;zcy;&amp;icy;&amp;ncy; &amp;bcy;&amp;icy;&amp;zcy;&amp;ncy;&amp;iecy;&amp;scy;&amp;acy;: &amp;dcy;&amp;iecy;&amp;jcy;&amp;scy;&amp;tcy;&amp;vcy;&amp;ucy;&amp;yucy;&amp;shchcy;&amp;icy;&amp;jcy; &amp;bcy;&amp;icy;&amp;zcy;&amp;ncy;&amp;iecy;&amp;scy; &amp;ncy;&amp;acy; &amp;pcy;&amp;rcy;&amp;ocy;&amp;dcy;&amp;acy;&amp;zhcy;&amp;ucy;.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8313" y="4581525"/>
            <a:ext cx="28797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10" descr="&amp;Kcy;&amp;ocy;&amp;ncy;&amp;scy;&amp;tcy;&amp;rcy;&amp;ucy;&amp;kcy;&amp;tcy;&amp;ocy;&amp;rcy;-&amp;tcy;&amp;iecy;&amp;khcy;&amp;ncy;&amp;ocy;&amp;lcy;&amp;ocy;&amp;gcy;: &amp;ocy;&amp;scy;&amp;ocy;&amp;bcy;&amp;iecy;&amp;ncy;&amp;ncy;&amp;ocy;&amp;scy;&amp;tcy;&amp;icy; &amp;pcy;&amp;rcy;&amp;ocy;&amp;fcy;&amp;iecy;&amp;scy;&amp;scy;&amp;icy;&amp;icy; :: &amp;Ocy;&amp;bcy;&amp;rcy;&amp;acy;&amp;zcy; &amp;zhcy;&amp;icy;&amp;zcy;&amp;ncy;&amp;icy; :: Fashion Stylist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8313" y="2781300"/>
            <a:ext cx="2881312" cy="17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12" descr="&amp;Tcy;&amp;iecy;&amp;khcy;&amp;ncy;&amp;ocy;&amp;lcy;&amp;ocy;&amp;gcy;&amp;icy;&amp;icy; &amp;vcy; &amp;pcy;&amp;rcy;&amp;ocy;&amp;icy;&amp;zcy;&amp;vcy;&amp;ocy;&amp;dcy;&amp;scy;&amp;tcy;&amp;vcy;&amp;iecy; &amp;ocy;&amp;dcy;&amp;iecy;&amp;zhcy;&amp;dcy;&amp;ycy;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348038" y="4724400"/>
            <a:ext cx="2808287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DF58D"/>
      </a:lt1>
      <a:dk2>
        <a:srgbClr val="CC3300"/>
      </a:dk2>
      <a:lt2>
        <a:srgbClr val="808080"/>
      </a:lt2>
      <a:accent1>
        <a:srgbClr val="FF6161"/>
      </a:accent1>
      <a:accent2>
        <a:srgbClr val="FFC319"/>
      </a:accent2>
      <a:accent3>
        <a:srgbClr val="FEF9C5"/>
      </a:accent3>
      <a:accent4>
        <a:srgbClr val="000000"/>
      </a:accent4>
      <a:accent5>
        <a:srgbClr val="FFB7B7"/>
      </a:accent5>
      <a:accent6>
        <a:srgbClr val="E7B016"/>
      </a:accent6>
      <a:hlink>
        <a:srgbClr val="A8D02A"/>
      </a:hlink>
      <a:folHlink>
        <a:srgbClr val="5CB1F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DF58D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EF9C5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E1F4D8"/>
        </a:lt1>
        <a:dk2>
          <a:srgbClr val="003366"/>
        </a:dk2>
        <a:lt2>
          <a:srgbClr val="808080"/>
        </a:lt2>
        <a:accent1>
          <a:srgbClr val="FFC319"/>
        </a:accent1>
        <a:accent2>
          <a:srgbClr val="A8D02A"/>
        </a:accent2>
        <a:accent3>
          <a:srgbClr val="EEF8E9"/>
        </a:accent3>
        <a:accent4>
          <a:srgbClr val="000000"/>
        </a:accent4>
        <a:accent5>
          <a:srgbClr val="FFDEAB"/>
        </a:accent5>
        <a:accent6>
          <a:srgbClr val="98BC25"/>
        </a:accent6>
        <a:hlink>
          <a:srgbClr val="5CB1FE"/>
        </a:hlink>
        <a:folHlink>
          <a:srgbClr val="FF61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EE9DE"/>
        </a:lt1>
        <a:dk2>
          <a:srgbClr val="000066"/>
        </a:dk2>
        <a:lt2>
          <a:srgbClr val="808080"/>
        </a:lt2>
        <a:accent1>
          <a:srgbClr val="5CB1FE"/>
        </a:accent1>
        <a:accent2>
          <a:srgbClr val="FF7575"/>
        </a:accent2>
        <a:accent3>
          <a:srgbClr val="FEF2EC"/>
        </a:accent3>
        <a:accent4>
          <a:srgbClr val="000000"/>
        </a:accent4>
        <a:accent5>
          <a:srgbClr val="B5D5FE"/>
        </a:accent5>
        <a:accent6>
          <a:srgbClr val="E76969"/>
        </a:accent6>
        <a:hlink>
          <a:srgbClr val="FFC319"/>
        </a:hlink>
        <a:folHlink>
          <a:srgbClr val="A8D02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5372705</TotalTime>
  <Words>416</Words>
  <Application>Microsoft Office PowerPoint</Application>
  <PresentationFormat>Экран (4:3)</PresentationFormat>
  <Paragraphs>118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Times New Roman</vt:lpstr>
      <vt:lpstr>Arial</vt:lpstr>
      <vt:lpstr>Calibri</vt:lpstr>
      <vt:lpstr>Arial Black</vt:lpstr>
      <vt:lpstr>Century Gothic</vt:lpstr>
      <vt:lpstr>Cambria</vt:lpstr>
      <vt:lpstr>Default Design</vt:lpstr>
      <vt:lpstr>Default Design</vt:lpstr>
      <vt:lpstr>Творческий проект по технологии «Новогодняя игрушка»</vt:lpstr>
      <vt:lpstr>Проблемная ситуация</vt:lpstr>
      <vt:lpstr>Выбор лучшего варианта</vt:lpstr>
      <vt:lpstr>Анализ идей</vt:lpstr>
      <vt:lpstr>Выбор лучшего варианта</vt:lpstr>
      <vt:lpstr>Цель. Задачи проекта</vt:lpstr>
      <vt:lpstr>Исследование</vt:lpstr>
      <vt:lpstr>История мишки Тедди</vt:lpstr>
      <vt:lpstr>Слайд 9</vt:lpstr>
      <vt:lpstr>Виды тканей</vt:lpstr>
      <vt:lpstr>Виды швов</vt:lpstr>
      <vt:lpstr>Требования к изделию</vt:lpstr>
      <vt:lpstr>Расчёт затрат на изготовление  </vt:lpstr>
      <vt:lpstr>Технологическая карта изготовления мишки Тедди</vt:lpstr>
      <vt:lpstr>Слайд 15</vt:lpstr>
      <vt:lpstr>Экспертная оценка и самооценка </vt:lpstr>
      <vt:lpstr>Заключение: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 Blocks</dc:title>
  <dc:creator>User</dc:creator>
  <cp:lastModifiedBy>Admin</cp:lastModifiedBy>
  <cp:revision>172</cp:revision>
  <dcterms:created xsi:type="dcterms:W3CDTF">2002-01-01T10:45:07Z</dcterms:created>
  <dcterms:modified xsi:type="dcterms:W3CDTF">2018-12-18T19:37:15Z</dcterms:modified>
</cp:coreProperties>
</file>