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15"/>
  </p:notesMasterIdLst>
  <p:sldIdLst>
    <p:sldId id="268" r:id="rId2"/>
    <p:sldId id="256" r:id="rId3"/>
    <p:sldId id="257" r:id="rId4"/>
    <p:sldId id="258" r:id="rId5"/>
    <p:sldId id="266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7" r:id="rId14"/>
  </p:sldIdLst>
  <p:sldSz cx="9144000" cy="6858000" type="screen4x3"/>
  <p:notesSz cx="6858000" cy="96980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3399"/>
    <a:srgbClr val="FF99FF"/>
    <a:srgbClr val="66CCFF"/>
    <a:srgbClr val="CCFFFF"/>
    <a:srgbClr val="99CCFF"/>
    <a:srgbClr val="CC0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5" autoAdjust="0"/>
    <p:restoredTop sz="94645" autoAdjust="0"/>
  </p:normalViewPr>
  <p:slideViewPr>
    <p:cSldViewPr>
      <p:cViewPr varScale="1">
        <p:scale>
          <a:sx n="68" d="100"/>
          <a:sy n="68" d="100"/>
        </p:scale>
        <p:origin x="145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3300" y="727075"/>
            <a:ext cx="4849813" cy="36369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40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606925"/>
            <a:ext cx="5486400" cy="436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10675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440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210675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C0A8DF32-CBA3-46EB-B3B9-0BFA7F38F6D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3830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9DCE52-0096-4674-B0A8-3F19443F2A2E}" type="slidenum">
              <a:rPr lang="ru-RU"/>
              <a:pPr/>
              <a:t>1</a:t>
            </a:fld>
            <a:endParaRPr lang="ru-RU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16387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88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89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6390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16391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392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393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394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395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396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397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398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399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00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01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02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03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6404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05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06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07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08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09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10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11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12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413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414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16415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16416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17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18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19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20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64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4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6423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6424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6425" name="Rectangle 41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6426" name="Rectangle 42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6427" name="Rectangle 4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0BEE46E-A94A-47E5-BF79-A0311F12CA7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452C04-69A3-46EC-B25D-081F1677A0E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C16B89-A344-4F1A-A7B4-FA993788CBF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4F21A6D5-F761-428A-949B-7F49BE0292C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723DF0-4CAA-4B74-B988-765E318D789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809799-C2DC-4154-8761-7C8084EBFD1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DDF31C-8CE2-411B-BF91-8BCF9F306E6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8001E6-9369-4E7A-8204-BA1DF38ADBE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10C623-A2F2-4D0B-A440-2563E45617C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0BF1F5-85A9-491E-93FA-E4C9D388758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DD7487-DC6F-4BB3-9898-F75AE7934B5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412260-EA54-4C4A-B5CC-FE27E13CF7A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15363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64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65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5366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15367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68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69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0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1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2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3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4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5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6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7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8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9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5380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81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82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83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84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85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86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87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88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389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390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15391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15392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93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94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95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96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5397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398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5399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5400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5401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5402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058E5A64-54A3-4215-861A-080AEF8BC77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5403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baltschool6@bk.r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2667000" y="228600"/>
            <a:ext cx="6324600" cy="9159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/>
              <a:t>Муниципальное бюджетное общеобразовательное учреждение средняя общеобразовательная школа № 6 города Балтийска Калининградской области</a:t>
            </a:r>
          </a:p>
        </p:txBody>
      </p:sp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2971800" y="1524000"/>
            <a:ext cx="5715000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200" dirty="0"/>
              <a:t>238520, город Балтийск, ул. Красной Армии, 31        </a:t>
            </a:r>
          </a:p>
          <a:p>
            <a:r>
              <a:rPr lang="ru-RU" sz="1200" dirty="0"/>
              <a:t>телефон: (40145) 32451, 30551, факс: (40145) 31809 </a:t>
            </a:r>
          </a:p>
          <a:p>
            <a:r>
              <a:rPr lang="en-US" sz="1200" dirty="0"/>
              <a:t>e</a:t>
            </a:r>
            <a:r>
              <a:rPr lang="ru-RU" sz="1200" dirty="0"/>
              <a:t>-</a:t>
            </a:r>
            <a:r>
              <a:rPr lang="en-US" sz="1200" dirty="0"/>
              <a:t>mail</a:t>
            </a:r>
            <a:r>
              <a:rPr lang="ru-RU" sz="1200" dirty="0"/>
              <a:t>: </a:t>
            </a:r>
            <a:r>
              <a:rPr lang="en-US" sz="1200" dirty="0" err="1">
                <a:hlinkClick r:id="rId3"/>
              </a:rPr>
              <a:t>baltschool</a:t>
            </a:r>
            <a:r>
              <a:rPr lang="ru-RU" sz="1200" dirty="0">
                <a:hlinkClick r:id="rId3"/>
              </a:rPr>
              <a:t>6@</a:t>
            </a:r>
            <a:r>
              <a:rPr lang="en-US" sz="1200" dirty="0" err="1">
                <a:hlinkClick r:id="rId3"/>
              </a:rPr>
              <a:t>bk</a:t>
            </a:r>
            <a:r>
              <a:rPr lang="ru-RU" sz="1200" dirty="0">
                <a:hlinkClick r:id="rId3"/>
              </a:rPr>
              <a:t>.</a:t>
            </a:r>
            <a:r>
              <a:rPr lang="en-US" sz="1200" dirty="0" err="1">
                <a:hlinkClick r:id="rId3"/>
              </a:rPr>
              <a:t>ru</a:t>
            </a:r>
            <a:r>
              <a:rPr lang="en-US" sz="1200"/>
              <a:t> </a:t>
            </a:r>
            <a:endParaRPr lang="ru-RU" sz="1200" dirty="0"/>
          </a:p>
        </p:txBody>
      </p:sp>
      <p:pic>
        <p:nvPicPr>
          <p:cNvPr id="41992" name="Picture 8" descr="BD14801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1295400"/>
            <a:ext cx="81534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3" name="Picture 9" descr="IMG_117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2514600" cy="2038350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41994" name="Text Box 10"/>
          <p:cNvSpPr txBox="1">
            <a:spLocks noChangeArrowheads="1"/>
          </p:cNvSpPr>
          <p:nvPr/>
        </p:nvSpPr>
        <p:spPr bwMode="auto">
          <a:xfrm>
            <a:off x="990600" y="2514600"/>
            <a:ext cx="7239000" cy="1920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>
                <a:solidFill>
                  <a:srgbClr val="FF9933"/>
                </a:solidFill>
              </a:rPr>
              <a:t>Сохранение здоровья школьников  в образовательной среде</a:t>
            </a:r>
          </a:p>
        </p:txBody>
      </p:sp>
      <p:sp>
        <p:nvSpPr>
          <p:cNvPr id="41995" name="Text Box 11"/>
          <p:cNvSpPr txBox="1">
            <a:spLocks noChangeArrowheads="1"/>
          </p:cNvSpPr>
          <p:nvPr/>
        </p:nvSpPr>
        <p:spPr bwMode="auto">
          <a:xfrm>
            <a:off x="1752600" y="4724400"/>
            <a:ext cx="6781800" cy="78483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/>
              <a:t>Учитель </a:t>
            </a:r>
            <a:r>
              <a:rPr lang="ru-RU" sz="1400" dirty="0"/>
              <a:t>физической культуры МБОУ СОШ №6 г.Балтийска</a:t>
            </a:r>
            <a:r>
              <a:rPr lang="ru-RU" dirty="0"/>
              <a:t> </a:t>
            </a:r>
          </a:p>
          <a:p>
            <a:pPr>
              <a:spcBef>
                <a:spcPct val="50000"/>
              </a:spcBef>
            </a:pPr>
            <a:r>
              <a:rPr lang="ru-RU" dirty="0" err="1"/>
              <a:t>Раджабова</a:t>
            </a:r>
            <a:r>
              <a:rPr lang="ru-RU" dirty="0"/>
              <a:t> Татьяна Алексеевна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305800" cy="1627187"/>
          </a:xfrm>
        </p:spPr>
        <p:txBody>
          <a:bodyPr/>
          <a:lstStyle/>
          <a:p>
            <a:r>
              <a:rPr lang="ru-RU" sz="3600" b="1"/>
              <a:t>Лечебно-профилактические и оздоровительные мероприятия</a:t>
            </a:r>
            <a:endParaRPr lang="ru-RU" sz="3600"/>
          </a:p>
        </p:txBody>
      </p:sp>
      <p:pic>
        <p:nvPicPr>
          <p:cNvPr id="27653" name="Picture 5" descr="P614002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3400" y="1676400"/>
            <a:ext cx="4298950" cy="32004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304800" y="1752600"/>
            <a:ext cx="4495800" cy="1311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000"/>
              <a:t>Использование здоровьесберегающей педагогической технологии в активном отдыхе</a:t>
            </a:r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4876800" y="5638800"/>
            <a:ext cx="4114800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/>
              <a:t>и учебном процессе.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626378"/>
            <a:ext cx="3600400" cy="2698524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/>
              <a:t>Учебно-воспитательная работа</a:t>
            </a:r>
          </a:p>
        </p:txBody>
      </p:sp>
      <p:pic>
        <p:nvPicPr>
          <p:cNvPr id="32772" name="Picture 4" descr="DSC0011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1219200"/>
            <a:ext cx="2590800" cy="2270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2773" name="Picture 5" descr="3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4114800"/>
            <a:ext cx="2667000" cy="23034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2774" name="Picture 6" descr="S401182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4797152"/>
            <a:ext cx="2400300" cy="1800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2775" name="Picture 7" descr="PA26003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7527" y="1219200"/>
            <a:ext cx="3001515" cy="2070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2776" name="Picture 8" descr="DSC03747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6773" y="1252641"/>
            <a:ext cx="2628900" cy="24622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2778" name="Picture 10" descr="IMG_0021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7621" y="3601242"/>
            <a:ext cx="2971800" cy="10271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6226" y="4295142"/>
            <a:ext cx="2589447" cy="194277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Оздоровительные мероприятия</a:t>
            </a:r>
          </a:p>
        </p:txBody>
      </p:sp>
      <p:pic>
        <p:nvPicPr>
          <p:cNvPr id="33796" name="Picture 4" descr="SP_A058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1524000"/>
            <a:ext cx="3657600" cy="2949575"/>
          </a:xfrm>
          <a:prstGeom prst="rect">
            <a:avLst/>
          </a:prstGeom>
          <a:noFill/>
          <a:ln w="57150" cmpd="thinThick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33797" name="Picture 5" descr="SP_A065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5800" y="3429000"/>
            <a:ext cx="4343400" cy="3200400"/>
          </a:xfrm>
          <a:prstGeom prst="rect">
            <a:avLst/>
          </a:prstGeom>
          <a:noFill/>
          <a:ln w="57150" cmpd="thinThick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4572000" y="1219200"/>
            <a:ext cx="419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4191000" y="1447800"/>
            <a:ext cx="4953000" cy="1739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/>
              <a:t>Перед отечественным образованием крайне остро стоит ряд проблем, среди которых особого внимания заслуживает снижение отрицательного влияния самого образования на молодой организм.</a:t>
            </a:r>
          </a:p>
        </p:txBody>
      </p:sp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228600" y="5029200"/>
            <a:ext cx="4114800" cy="1190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/>
              <a:t>Традиционный отдых и лечение (без отрыва от учебы) в санаторно-курортных учреждениях России и области.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ru-RU" b="1"/>
              <a:t>Ожидаемые результаты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458200" cy="54102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>
                <a:solidFill>
                  <a:schemeClr val="folHlink"/>
                </a:solidFill>
              </a:rPr>
              <a:t>1. </a:t>
            </a:r>
            <a:r>
              <a:rPr lang="ru-RU" sz="2000"/>
              <a:t>Будет сохранено физическое и психическое здоровье учащихся.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>
                <a:solidFill>
                  <a:schemeClr val="folHlink"/>
                </a:solidFill>
              </a:rPr>
              <a:t>2.</a:t>
            </a:r>
            <a:r>
              <a:rPr lang="ru-RU" sz="2000"/>
              <a:t> Учащиеся школы будут владеть знаниями о здоровом образе жизни и осознавать ответственность за свое здоровье, видя прямую связь между культурой поведения и здоровьем.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>
                <a:solidFill>
                  <a:schemeClr val="folHlink"/>
                </a:solidFill>
              </a:rPr>
              <a:t>3.</a:t>
            </a:r>
            <a:r>
              <a:rPr lang="ru-RU" sz="2000"/>
              <a:t> Создание системы комплексного мониторинга состояния здоровья учащихся.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>
                <a:solidFill>
                  <a:schemeClr val="folHlink"/>
                </a:solidFill>
              </a:rPr>
              <a:t>4.</a:t>
            </a:r>
            <a:r>
              <a:rPr lang="ru-RU" sz="2000"/>
              <a:t> Уменьшение количества подростков, употребляющих табак, алкоголь, наркотики.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>
                <a:solidFill>
                  <a:schemeClr val="folHlink"/>
                </a:solidFill>
              </a:rPr>
              <a:t>5.</a:t>
            </a:r>
            <a:r>
              <a:rPr lang="ru-RU" sz="2000"/>
              <a:t> Совершенствование системы физического воспитания.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>
                <a:solidFill>
                  <a:schemeClr val="folHlink"/>
                </a:solidFill>
              </a:rPr>
              <a:t>6.</a:t>
            </a:r>
            <a:r>
              <a:rPr lang="ru-RU" sz="2000"/>
              <a:t> Обеспечение условий для практической реализации индивидуального подхода к обучению и воспитанию.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>
                <a:solidFill>
                  <a:schemeClr val="folHlink"/>
                </a:solidFill>
              </a:rPr>
              <a:t>7.</a:t>
            </a:r>
            <a:r>
              <a:rPr lang="ru-RU" sz="2000"/>
              <a:t> Повышение уровня воспитанности, навыков общения и культуры поведения.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>
                <a:solidFill>
                  <a:schemeClr val="folHlink"/>
                </a:solidFill>
              </a:rPr>
              <a:t>8.</a:t>
            </a:r>
            <a:r>
              <a:rPr lang="ru-RU" sz="2000"/>
              <a:t> Улучшение социально-психологической ситуации в школе.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>
                <a:solidFill>
                  <a:schemeClr val="folHlink"/>
                </a:solidFill>
              </a:rPr>
              <a:t>9.</a:t>
            </a:r>
            <a:r>
              <a:rPr lang="ru-RU" sz="2000"/>
              <a:t> Учитель будет строить образовательный процесс, заботясь о сохранении здоровья учащихся через поиск здоровьесберегающих технологий и повышение педагогической культуры.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2819400"/>
            <a:ext cx="8077200" cy="3657600"/>
          </a:xfrm>
        </p:spPr>
        <p:txBody>
          <a:bodyPr/>
          <a:lstStyle/>
          <a:p>
            <a:pPr algn="l"/>
            <a:r>
              <a:rPr lang="ru-RU" sz="2400"/>
              <a:t>Понятие «здоровье» - это не только отсутствие болезней и физических дефектов, но и состояние полного физического, душевного и социального благополучия человека. Поэтому здоровье школьника представляет собой критерий качества современного образования.</a:t>
            </a:r>
            <a:br>
              <a:rPr lang="ru-RU" sz="2400"/>
            </a:br>
            <a:r>
              <a:rPr lang="ru-RU" sz="2400"/>
              <a:t>	В связи с ухудшением состояния здоровья детей охрана и укрепление здоровья детей и подростков является одним из основных направлений в деятельности школы.</a:t>
            </a:r>
          </a:p>
        </p:txBody>
      </p:sp>
      <p:pic>
        <p:nvPicPr>
          <p:cNvPr id="5126" name="Picture 6" descr="P6120029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152400"/>
            <a:ext cx="3429000" cy="2571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4267200" y="304800"/>
            <a:ext cx="4648200" cy="18780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Чтобы сделать ребенка умным </a:t>
            </a:r>
            <a:br>
              <a:rPr lang="ru-RU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 рассудительным, сделайте его крепким и здоровым. </a:t>
            </a:r>
            <a:br>
              <a:rPr lang="ru-RU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                                                                         </a:t>
            </a:r>
          </a:p>
          <a:p>
            <a:pPr>
              <a:spcBef>
                <a:spcPct val="50000"/>
              </a:spcBef>
            </a:pPr>
            <a:r>
              <a:rPr lang="ru-RU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             </a:t>
            </a:r>
            <a:r>
              <a:rPr lang="ru-RU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Ж.-Ж. Руссо</a:t>
            </a:r>
            <a:br>
              <a:rPr lang="ru-RU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2133600"/>
            <a:ext cx="8534400" cy="1066800"/>
          </a:xfrm>
        </p:spPr>
        <p:txBody>
          <a:bodyPr/>
          <a:lstStyle/>
          <a:p>
            <a:pPr algn="l"/>
            <a:r>
              <a:rPr lang="ru-RU" sz="2800" i="1" u="sng">
                <a:solidFill>
                  <a:srgbClr val="99CCFF"/>
                </a:solidFill>
              </a:rPr>
              <a:t>Причинами ухудшения состояния здоровья детей являются:</a:t>
            </a:r>
            <a:br>
              <a:rPr lang="ru-RU" sz="2800" i="1" u="sng">
                <a:solidFill>
                  <a:srgbClr val="99CCFF"/>
                </a:solidFill>
              </a:rPr>
            </a:br>
            <a:endParaRPr lang="ru-RU" sz="2800">
              <a:solidFill>
                <a:srgbClr val="99CCFF"/>
              </a:solidFill>
            </a:endParaRPr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3737" y="2564904"/>
            <a:ext cx="1666875" cy="1593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8440" name="Picture 8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6981" y="152400"/>
            <a:ext cx="1477963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8441" name="Picture 9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152400"/>
            <a:ext cx="2609850" cy="1733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8442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61654" y="152400"/>
            <a:ext cx="2190750" cy="1635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381000" y="3124200"/>
            <a:ext cx="6096000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ü"/>
            </a:pPr>
            <a:r>
              <a:rPr lang="ru-RU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несоответствие системы обучения детей </a:t>
            </a:r>
          </a:p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ü"/>
            </a:pPr>
            <a:r>
              <a:rPr lang="ru-RU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гигиеническим нормативам;</a:t>
            </a:r>
          </a:p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ü"/>
            </a:pPr>
            <a:r>
              <a:rPr lang="ru-RU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перегрузка учебных программ;</a:t>
            </a:r>
          </a:p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ü"/>
            </a:pPr>
            <a:r>
              <a:rPr lang="ru-RU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ухудшение экологической обстановки;</a:t>
            </a:r>
          </a:p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ü"/>
            </a:pPr>
            <a:r>
              <a:rPr lang="ru-RU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недостаточное или несбалансированное питание;</a:t>
            </a:r>
          </a:p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ü"/>
            </a:pPr>
            <a:r>
              <a:rPr lang="ru-RU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стрессовые воздействия;</a:t>
            </a:r>
            <a:br>
              <a:rPr lang="ru-RU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распространение нездоровых привычек.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4564" y="4544467"/>
            <a:ext cx="2817986" cy="187220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382000" cy="2008188"/>
          </a:xfrm>
        </p:spPr>
        <p:txBody>
          <a:bodyPr/>
          <a:lstStyle/>
          <a:p>
            <a:pPr algn="l">
              <a:buClr>
                <a:srgbClr val="FF0000"/>
              </a:buClr>
              <a:buFont typeface="Wingdings" pitchFamily="2" charset="2"/>
              <a:buNone/>
            </a:pPr>
            <a:r>
              <a:rPr lang="ru-RU" sz="2000" i="1" u="sng">
                <a:solidFill>
                  <a:schemeClr val="folHlink"/>
                </a:solidFill>
              </a:rPr>
              <a:t>Цель Программы:</a:t>
            </a:r>
            <a:r>
              <a:rPr lang="ru-RU" sz="2000"/>
              <a:t> сформировать творческую, стремящуюся к сохранению физического, психического и нравственного здоровья личность учащегося.</a:t>
            </a:r>
            <a:br>
              <a:rPr lang="ru-RU" sz="2000"/>
            </a:br>
            <a:br>
              <a:rPr lang="ru-RU" sz="2000"/>
            </a:br>
            <a:r>
              <a:rPr lang="ru-RU" sz="2000"/>
              <a:t>Для достижения указанной цели решаются следующие </a:t>
            </a:r>
            <a:r>
              <a:rPr lang="ru-RU" sz="2000" i="1" u="sng">
                <a:solidFill>
                  <a:schemeClr val="folHlink"/>
                </a:solidFill>
              </a:rPr>
              <a:t>задачи</a:t>
            </a:r>
            <a:r>
              <a:rPr lang="ru-RU" sz="2000">
                <a:solidFill>
                  <a:schemeClr val="folHlink"/>
                </a:solidFill>
              </a:rPr>
              <a:t>:</a:t>
            </a:r>
            <a:r>
              <a:rPr lang="ru-RU" sz="2000"/>
              <a:t> </a:t>
            </a:r>
            <a:br>
              <a:rPr lang="ru-RU" sz="2000"/>
            </a:br>
            <a:br>
              <a:rPr lang="ru-RU" sz="2000"/>
            </a:br>
            <a:endParaRPr lang="ru-RU" sz="2000"/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381000" y="2133600"/>
            <a:ext cx="8305800" cy="435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ü"/>
            </a:pPr>
            <a:r>
              <a:rPr lang="ru-RU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Создание системы мотивации педагогического коллектива на сохранение и укрепление здоровья.</a:t>
            </a:r>
          </a:p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ü"/>
            </a:pPr>
            <a:r>
              <a:rPr lang="ru-RU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Разработка и апробация здоровьесберегающей модели образования через применение здоровьесберегающих технологий, оптимальную организацию режима работы школы, образовательную деятельность по формированию навыков здорового образа жизни.</a:t>
            </a:r>
          </a:p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ü"/>
            </a:pPr>
            <a:r>
              <a:rPr lang="ru-RU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Внедрение современных методов мониторинга здоровья.</a:t>
            </a:r>
          </a:p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ü"/>
            </a:pPr>
            <a:r>
              <a:rPr lang="ru-RU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Разработка и внедрение системы оздоровительных, профилактических и коррекционных мероприятий.</a:t>
            </a:r>
          </a:p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ü"/>
            </a:pPr>
            <a:r>
              <a:rPr lang="ru-RU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Организация рационального питания.</a:t>
            </a:r>
          </a:p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ü"/>
            </a:pPr>
            <a:r>
              <a:rPr lang="ru-RU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Развитие материально-технической базы с целью создания условий для сохранения здоровья учащихся.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6" name="Rectangle 10"/>
          <p:cNvSpPr>
            <a:spLocks noChangeArrowheads="1"/>
          </p:cNvSpPr>
          <p:nvPr/>
        </p:nvSpPr>
        <p:spPr bwMode="auto">
          <a:xfrm>
            <a:off x="1598613" y="228600"/>
            <a:ext cx="5478462" cy="723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b="1" dirty="0">
                <a:solidFill>
                  <a:srgbClr val="000000"/>
                </a:solidFill>
              </a:rPr>
              <a:t>Схема взаимодействия школьного центра «Планета здоровья»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381000" y="1143000"/>
            <a:ext cx="3265488" cy="7699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600" b="1">
                <a:solidFill>
                  <a:srgbClr val="000000"/>
                </a:solidFill>
              </a:rPr>
              <a:t>Служба социальной работы</a:t>
            </a:r>
            <a:endParaRPr lang="ru-RU" sz="1600">
              <a:solidFill>
                <a:srgbClr val="000000"/>
              </a:solidFill>
            </a:endParaRPr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5562600" y="1143000"/>
            <a:ext cx="3267075" cy="8461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600" b="1">
                <a:solidFill>
                  <a:srgbClr val="000000"/>
                </a:solidFill>
              </a:rPr>
              <a:t>Координационная служба по спортивно-оздоровительной работе</a:t>
            </a:r>
            <a:endParaRPr lang="ru-RU" sz="1600">
              <a:solidFill>
                <a:srgbClr val="000000"/>
              </a:solidFill>
            </a:endParaRPr>
          </a:p>
        </p:txBody>
      </p:sp>
      <p:sp>
        <p:nvSpPr>
          <p:cNvPr id="34829" name="Rectangle 13"/>
          <p:cNvSpPr>
            <a:spLocks noChangeArrowheads="1"/>
          </p:cNvSpPr>
          <p:nvPr/>
        </p:nvSpPr>
        <p:spPr bwMode="auto">
          <a:xfrm>
            <a:off x="304800" y="2057400"/>
            <a:ext cx="3200400" cy="609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600" b="1">
                <a:solidFill>
                  <a:srgbClr val="000000"/>
                </a:solidFill>
              </a:rPr>
              <a:t>Социально-психологическая служба</a:t>
            </a:r>
            <a:endParaRPr lang="ru-RU" b="1">
              <a:solidFill>
                <a:srgbClr val="000000"/>
              </a:solidFill>
            </a:endParaRPr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381000" y="2895600"/>
            <a:ext cx="2844800" cy="5175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600" b="1">
                <a:solidFill>
                  <a:srgbClr val="000000"/>
                </a:solidFill>
              </a:rPr>
              <a:t>Психолог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381000" y="3657600"/>
            <a:ext cx="2844800" cy="5191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600" b="1">
                <a:solidFill>
                  <a:srgbClr val="000000"/>
                </a:solidFill>
              </a:rPr>
              <a:t>Социальный педагог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34832" name="Rectangle 16"/>
          <p:cNvSpPr>
            <a:spLocks noChangeArrowheads="1"/>
          </p:cNvSpPr>
          <p:nvPr/>
        </p:nvSpPr>
        <p:spPr bwMode="auto">
          <a:xfrm>
            <a:off x="381000" y="4419600"/>
            <a:ext cx="2819400" cy="7778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600" b="1">
                <a:solidFill>
                  <a:srgbClr val="000000"/>
                </a:solidFill>
              </a:rPr>
              <a:t>Информационно-просветительский пункт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381000" y="5334000"/>
            <a:ext cx="2819400" cy="838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600" b="1">
                <a:solidFill>
                  <a:srgbClr val="000000"/>
                </a:solidFill>
              </a:rPr>
              <a:t>Лекторий «Школа здоровья» (педагоги + группа волонтеров)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34834" name="Rectangle 18"/>
          <p:cNvSpPr>
            <a:spLocks noChangeArrowheads="1"/>
          </p:cNvSpPr>
          <p:nvPr/>
        </p:nvSpPr>
        <p:spPr bwMode="auto">
          <a:xfrm>
            <a:off x="3581400" y="2438400"/>
            <a:ext cx="2286000" cy="647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600" b="1">
                <a:solidFill>
                  <a:srgbClr val="000000"/>
                </a:solidFill>
              </a:rPr>
              <a:t>Медицинская служба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34835" name="Rectangle 19"/>
          <p:cNvSpPr>
            <a:spLocks noChangeArrowheads="1"/>
          </p:cNvSpPr>
          <p:nvPr/>
        </p:nvSpPr>
        <p:spPr bwMode="auto">
          <a:xfrm>
            <a:off x="3581400" y="3276600"/>
            <a:ext cx="2286000" cy="838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600" b="1">
                <a:solidFill>
                  <a:srgbClr val="000000"/>
                </a:solidFill>
              </a:rPr>
              <a:t>Медработники: школьный врач, фельдшер 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34836" name="Rectangle 20"/>
          <p:cNvSpPr>
            <a:spLocks noChangeArrowheads="1"/>
          </p:cNvSpPr>
          <p:nvPr/>
        </p:nvSpPr>
        <p:spPr bwMode="auto">
          <a:xfrm>
            <a:off x="3581400" y="4343400"/>
            <a:ext cx="2286000" cy="1447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600" b="1">
                <a:solidFill>
                  <a:srgbClr val="000000"/>
                </a:solidFill>
              </a:rPr>
              <a:t>Ученические группы и кружки</a:t>
            </a:r>
            <a:r>
              <a:rPr lang="ru-RU" sz="1200">
                <a:solidFill>
                  <a:srgbClr val="000000"/>
                </a:solidFill>
              </a:rPr>
              <a:t> </a:t>
            </a:r>
            <a:r>
              <a:rPr lang="ru-RU" sz="1600" b="1">
                <a:solidFill>
                  <a:srgbClr val="000000"/>
                </a:solidFill>
              </a:rPr>
              <a:t>здоровьесберегающей направленности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34837" name="Rectangle 21"/>
          <p:cNvSpPr>
            <a:spLocks noChangeArrowheads="1"/>
          </p:cNvSpPr>
          <p:nvPr/>
        </p:nvSpPr>
        <p:spPr bwMode="auto">
          <a:xfrm>
            <a:off x="6096000" y="2362200"/>
            <a:ext cx="2681288" cy="9144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600" b="1">
                <a:solidFill>
                  <a:srgbClr val="000000"/>
                </a:solidFill>
              </a:rPr>
              <a:t>Учителя физической культуры, тренеры, инструкторы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34838" name="Rectangle 22"/>
          <p:cNvSpPr>
            <a:spLocks noChangeArrowheads="1"/>
          </p:cNvSpPr>
          <p:nvPr/>
        </p:nvSpPr>
        <p:spPr bwMode="auto">
          <a:xfrm>
            <a:off x="6096000" y="3505200"/>
            <a:ext cx="2667000" cy="647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600" b="1">
                <a:solidFill>
                  <a:srgbClr val="000000"/>
                </a:solidFill>
              </a:rPr>
              <a:t>Спортивные секции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34839" name="Rectangle 23"/>
          <p:cNvSpPr>
            <a:spLocks noChangeArrowheads="1"/>
          </p:cNvSpPr>
          <p:nvPr/>
        </p:nvSpPr>
        <p:spPr bwMode="auto">
          <a:xfrm>
            <a:off x="6096000" y="4419600"/>
            <a:ext cx="2667000" cy="647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600" b="1">
                <a:solidFill>
                  <a:srgbClr val="000000"/>
                </a:solidFill>
              </a:rPr>
              <a:t>Спортивные клубы и ДЮСШ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34840" name="Rectangle 24"/>
          <p:cNvSpPr>
            <a:spLocks noChangeArrowheads="1"/>
          </p:cNvSpPr>
          <p:nvPr/>
        </p:nvSpPr>
        <p:spPr bwMode="auto">
          <a:xfrm>
            <a:off x="1828800" y="6324600"/>
            <a:ext cx="6321425" cy="3889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600" b="1">
                <a:solidFill>
                  <a:srgbClr val="000000"/>
                </a:solidFill>
              </a:rPr>
              <a:t>Социальные партнеры, родители, выпускники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34841" name="Line 25"/>
          <p:cNvSpPr>
            <a:spLocks noChangeShapeType="1"/>
          </p:cNvSpPr>
          <p:nvPr/>
        </p:nvSpPr>
        <p:spPr bwMode="auto">
          <a:xfrm>
            <a:off x="1752600" y="1752600"/>
            <a:ext cx="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4842" name="Line 26"/>
          <p:cNvSpPr>
            <a:spLocks noChangeShapeType="1"/>
          </p:cNvSpPr>
          <p:nvPr/>
        </p:nvSpPr>
        <p:spPr bwMode="auto">
          <a:xfrm>
            <a:off x="3657600" y="1600200"/>
            <a:ext cx="685800" cy="838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4843" name="Line 27"/>
          <p:cNvSpPr>
            <a:spLocks noChangeShapeType="1"/>
          </p:cNvSpPr>
          <p:nvPr/>
        </p:nvSpPr>
        <p:spPr bwMode="auto">
          <a:xfrm>
            <a:off x="7162800" y="1981200"/>
            <a:ext cx="0" cy="3873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4854" name="Line 38"/>
          <p:cNvSpPr>
            <a:spLocks noChangeShapeType="1"/>
          </p:cNvSpPr>
          <p:nvPr/>
        </p:nvSpPr>
        <p:spPr bwMode="auto">
          <a:xfrm>
            <a:off x="1752600" y="7620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4855" name="Line 39"/>
          <p:cNvSpPr>
            <a:spLocks noChangeShapeType="1"/>
          </p:cNvSpPr>
          <p:nvPr/>
        </p:nvSpPr>
        <p:spPr bwMode="auto">
          <a:xfrm>
            <a:off x="1752600" y="2667000"/>
            <a:ext cx="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4856" name="Line 40"/>
          <p:cNvSpPr>
            <a:spLocks noChangeShapeType="1"/>
          </p:cNvSpPr>
          <p:nvPr/>
        </p:nvSpPr>
        <p:spPr bwMode="auto">
          <a:xfrm>
            <a:off x="6477000" y="7620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4857" name="Line 41"/>
          <p:cNvSpPr>
            <a:spLocks noChangeShapeType="1"/>
          </p:cNvSpPr>
          <p:nvPr/>
        </p:nvSpPr>
        <p:spPr bwMode="auto">
          <a:xfrm>
            <a:off x="1752600" y="3429000"/>
            <a:ext cx="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4858" name="Line 42"/>
          <p:cNvSpPr>
            <a:spLocks noChangeShapeType="1"/>
          </p:cNvSpPr>
          <p:nvPr/>
        </p:nvSpPr>
        <p:spPr bwMode="auto">
          <a:xfrm>
            <a:off x="1752600" y="4114800"/>
            <a:ext cx="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4859" name="Line 43"/>
          <p:cNvSpPr>
            <a:spLocks noChangeShapeType="1"/>
          </p:cNvSpPr>
          <p:nvPr/>
        </p:nvSpPr>
        <p:spPr bwMode="auto">
          <a:xfrm>
            <a:off x="1752600" y="5181600"/>
            <a:ext cx="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4860" name="Line 44"/>
          <p:cNvSpPr>
            <a:spLocks noChangeShapeType="1"/>
          </p:cNvSpPr>
          <p:nvPr/>
        </p:nvSpPr>
        <p:spPr bwMode="auto">
          <a:xfrm>
            <a:off x="7162800" y="5029200"/>
            <a:ext cx="0" cy="1295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4861" name="Line 45"/>
          <p:cNvSpPr>
            <a:spLocks noChangeShapeType="1"/>
          </p:cNvSpPr>
          <p:nvPr/>
        </p:nvSpPr>
        <p:spPr bwMode="auto">
          <a:xfrm>
            <a:off x="7162800" y="3276600"/>
            <a:ext cx="0" cy="2349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4862" name="Line 46"/>
          <p:cNvSpPr>
            <a:spLocks noChangeShapeType="1"/>
          </p:cNvSpPr>
          <p:nvPr/>
        </p:nvSpPr>
        <p:spPr bwMode="auto">
          <a:xfrm>
            <a:off x="7162800" y="4114800"/>
            <a:ext cx="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4863" name="Line 47"/>
          <p:cNvSpPr>
            <a:spLocks noChangeShapeType="1"/>
          </p:cNvSpPr>
          <p:nvPr/>
        </p:nvSpPr>
        <p:spPr bwMode="auto">
          <a:xfrm>
            <a:off x="2209800" y="6172200"/>
            <a:ext cx="0" cy="152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4864" name="Line 48"/>
          <p:cNvSpPr>
            <a:spLocks noChangeShapeType="1"/>
          </p:cNvSpPr>
          <p:nvPr/>
        </p:nvSpPr>
        <p:spPr bwMode="auto">
          <a:xfrm>
            <a:off x="4724400" y="3048000"/>
            <a:ext cx="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4866" name="Line 50"/>
          <p:cNvSpPr>
            <a:spLocks noChangeShapeType="1"/>
          </p:cNvSpPr>
          <p:nvPr/>
        </p:nvSpPr>
        <p:spPr bwMode="auto">
          <a:xfrm>
            <a:off x="4724400" y="57912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4867" name="Line 51"/>
          <p:cNvSpPr>
            <a:spLocks noChangeShapeType="1"/>
          </p:cNvSpPr>
          <p:nvPr/>
        </p:nvSpPr>
        <p:spPr bwMode="auto">
          <a:xfrm flipH="1">
            <a:off x="4953000" y="1524000"/>
            <a:ext cx="60960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4868" name="Line 52"/>
          <p:cNvSpPr>
            <a:spLocks noChangeShapeType="1"/>
          </p:cNvSpPr>
          <p:nvPr/>
        </p:nvSpPr>
        <p:spPr bwMode="auto">
          <a:xfrm>
            <a:off x="4724400" y="4114800"/>
            <a:ext cx="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/>
              <a:t>Система формирования здорового образа жизни</a:t>
            </a:r>
          </a:p>
        </p:txBody>
      </p:sp>
      <p:sp>
        <p:nvSpPr>
          <p:cNvPr id="22543" name="Rectangle 15"/>
          <p:cNvSpPr>
            <a:spLocks noChangeArrowheads="1"/>
          </p:cNvSpPr>
          <p:nvPr/>
        </p:nvSpPr>
        <p:spPr bwMode="auto">
          <a:xfrm>
            <a:off x="3138488" y="4076700"/>
            <a:ext cx="2884487" cy="1155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ru-RU" sz="1400" b="1">
              <a:solidFill>
                <a:schemeClr val="bg2"/>
              </a:solidFill>
            </a:endParaRPr>
          </a:p>
          <a:p>
            <a:pPr algn="ctr"/>
            <a:r>
              <a:rPr lang="ru-RU" sz="1400" b="1">
                <a:solidFill>
                  <a:srgbClr val="000000"/>
                </a:solidFill>
              </a:rPr>
              <a:t>ФОРМИРОВАНИЕ ЗДОРОВОГО ОБРАЗА ЖИЗНИ</a:t>
            </a:r>
            <a:endParaRPr lang="ru-RU" b="1">
              <a:solidFill>
                <a:srgbClr val="000000"/>
              </a:solidFill>
            </a:endParaRPr>
          </a:p>
        </p:txBody>
      </p:sp>
      <p:sp>
        <p:nvSpPr>
          <p:cNvPr id="22544" name="Rectangle 16"/>
          <p:cNvSpPr>
            <a:spLocks noChangeArrowheads="1"/>
          </p:cNvSpPr>
          <p:nvPr/>
        </p:nvSpPr>
        <p:spPr bwMode="auto">
          <a:xfrm>
            <a:off x="685800" y="2686050"/>
            <a:ext cx="1874838" cy="990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ru-RU" sz="1400">
              <a:solidFill>
                <a:schemeClr val="bg2"/>
              </a:solidFill>
            </a:endParaRPr>
          </a:p>
          <a:p>
            <a:pPr algn="ctr"/>
            <a:r>
              <a:rPr lang="ru-RU" sz="1400" b="1">
                <a:solidFill>
                  <a:srgbClr val="000000"/>
                </a:solidFill>
              </a:rPr>
              <a:t>Воспитание культуры ЗОЖ</a:t>
            </a:r>
            <a:endParaRPr lang="ru-RU" b="1">
              <a:solidFill>
                <a:srgbClr val="000000"/>
              </a:solidFill>
            </a:endParaRPr>
          </a:p>
        </p:txBody>
      </p:sp>
      <p:sp>
        <p:nvSpPr>
          <p:cNvPr id="22545" name="Rectangle 17"/>
          <p:cNvSpPr>
            <a:spLocks noChangeArrowheads="1"/>
          </p:cNvSpPr>
          <p:nvPr/>
        </p:nvSpPr>
        <p:spPr bwMode="auto">
          <a:xfrm>
            <a:off x="685800" y="3841750"/>
            <a:ext cx="1874838" cy="990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ru-RU" sz="1400">
              <a:solidFill>
                <a:schemeClr val="bg2"/>
              </a:solidFill>
            </a:endParaRPr>
          </a:p>
          <a:p>
            <a:pPr algn="ctr"/>
            <a:r>
              <a:rPr lang="ru-RU" sz="1400" b="1">
                <a:solidFill>
                  <a:srgbClr val="000000"/>
                </a:solidFill>
              </a:rPr>
              <a:t>Физическая культура и спорт</a:t>
            </a:r>
            <a:endParaRPr lang="ru-RU" b="1">
              <a:solidFill>
                <a:srgbClr val="000000"/>
              </a:solidFill>
            </a:endParaRPr>
          </a:p>
        </p:txBody>
      </p:sp>
      <p:sp>
        <p:nvSpPr>
          <p:cNvPr id="22546" name="Rectangle 18"/>
          <p:cNvSpPr>
            <a:spLocks noChangeArrowheads="1"/>
          </p:cNvSpPr>
          <p:nvPr/>
        </p:nvSpPr>
        <p:spPr bwMode="auto">
          <a:xfrm>
            <a:off x="685800" y="4902200"/>
            <a:ext cx="1874838" cy="1085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ru-RU" sz="1400">
              <a:solidFill>
                <a:schemeClr val="bg2"/>
              </a:solidFill>
            </a:endParaRPr>
          </a:p>
          <a:p>
            <a:pPr algn="ctr"/>
            <a:r>
              <a:rPr lang="ru-RU" sz="1400" b="1">
                <a:solidFill>
                  <a:srgbClr val="000000"/>
                </a:solidFill>
              </a:rPr>
              <a:t>Учебно-воспитательная работа</a:t>
            </a:r>
            <a:endParaRPr lang="ru-RU" b="1">
              <a:solidFill>
                <a:srgbClr val="000000"/>
              </a:solidFill>
            </a:endParaRPr>
          </a:p>
        </p:txBody>
      </p:sp>
      <p:sp>
        <p:nvSpPr>
          <p:cNvPr id="22547" name="Rectangle 19"/>
          <p:cNvSpPr>
            <a:spLocks noChangeArrowheads="1"/>
          </p:cNvSpPr>
          <p:nvPr/>
        </p:nvSpPr>
        <p:spPr bwMode="auto">
          <a:xfrm>
            <a:off x="6599238" y="2590800"/>
            <a:ext cx="2239962" cy="1085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400" b="1">
                <a:solidFill>
                  <a:srgbClr val="000000"/>
                </a:solidFill>
              </a:rPr>
              <a:t>Лечебно-профилактические мероприятия</a:t>
            </a:r>
            <a:endParaRPr lang="ru-RU" b="1">
              <a:solidFill>
                <a:srgbClr val="000000"/>
              </a:solidFill>
            </a:endParaRPr>
          </a:p>
        </p:txBody>
      </p:sp>
      <p:sp>
        <p:nvSpPr>
          <p:cNvPr id="22548" name="Rectangle 20"/>
          <p:cNvSpPr>
            <a:spLocks noChangeArrowheads="1"/>
          </p:cNvSpPr>
          <p:nvPr/>
        </p:nvSpPr>
        <p:spPr bwMode="auto">
          <a:xfrm>
            <a:off x="6599238" y="3911600"/>
            <a:ext cx="2163762" cy="7556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400" b="1">
                <a:solidFill>
                  <a:srgbClr val="000000"/>
                </a:solidFill>
              </a:rPr>
              <a:t>Оздоровительные мероприятия</a:t>
            </a:r>
            <a:endParaRPr lang="ru-RU" b="1">
              <a:solidFill>
                <a:srgbClr val="000000"/>
              </a:solidFill>
            </a:endParaRPr>
          </a:p>
        </p:txBody>
      </p:sp>
      <p:sp>
        <p:nvSpPr>
          <p:cNvPr id="22549" name="Rectangle 21"/>
          <p:cNvSpPr>
            <a:spLocks noChangeArrowheads="1"/>
          </p:cNvSpPr>
          <p:nvPr/>
        </p:nvSpPr>
        <p:spPr bwMode="auto">
          <a:xfrm>
            <a:off x="6599238" y="4902200"/>
            <a:ext cx="2163762" cy="7556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400" b="1">
                <a:solidFill>
                  <a:srgbClr val="000000"/>
                </a:solidFill>
              </a:rPr>
              <a:t>Внедрение новых технологий</a:t>
            </a:r>
            <a:endParaRPr lang="ru-RU" b="1">
              <a:solidFill>
                <a:srgbClr val="000000"/>
              </a:solidFill>
            </a:endParaRPr>
          </a:p>
        </p:txBody>
      </p:sp>
      <p:sp>
        <p:nvSpPr>
          <p:cNvPr id="22550" name="Rectangle 22"/>
          <p:cNvSpPr>
            <a:spLocks noChangeArrowheads="1"/>
          </p:cNvSpPr>
          <p:nvPr/>
        </p:nvSpPr>
        <p:spPr bwMode="auto">
          <a:xfrm>
            <a:off x="3570288" y="5727700"/>
            <a:ext cx="2308225" cy="8255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ru-RU" sz="1400">
              <a:solidFill>
                <a:schemeClr val="bg2"/>
              </a:solidFill>
            </a:endParaRPr>
          </a:p>
          <a:p>
            <a:pPr algn="ctr"/>
            <a:r>
              <a:rPr lang="ru-RU" sz="1400" b="1">
                <a:solidFill>
                  <a:srgbClr val="000000"/>
                </a:solidFill>
              </a:rPr>
              <a:t>Работа с родителями</a:t>
            </a:r>
            <a:endParaRPr lang="ru-RU" b="1">
              <a:solidFill>
                <a:srgbClr val="000000"/>
              </a:solidFill>
            </a:endParaRPr>
          </a:p>
        </p:txBody>
      </p:sp>
      <p:sp>
        <p:nvSpPr>
          <p:cNvPr id="22551" name="Line 23"/>
          <p:cNvSpPr>
            <a:spLocks noChangeShapeType="1"/>
          </p:cNvSpPr>
          <p:nvPr/>
        </p:nvSpPr>
        <p:spPr bwMode="auto">
          <a:xfrm flipH="1" flipV="1">
            <a:off x="2560638" y="3581400"/>
            <a:ext cx="577850" cy="4953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552" name="Line 24"/>
          <p:cNvSpPr>
            <a:spLocks noChangeShapeType="1"/>
          </p:cNvSpPr>
          <p:nvPr/>
        </p:nvSpPr>
        <p:spPr bwMode="auto">
          <a:xfrm flipH="1">
            <a:off x="2560638" y="4572000"/>
            <a:ext cx="577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553" name="Line 25"/>
          <p:cNvSpPr>
            <a:spLocks noChangeShapeType="1"/>
          </p:cNvSpPr>
          <p:nvPr/>
        </p:nvSpPr>
        <p:spPr bwMode="auto">
          <a:xfrm>
            <a:off x="4579938" y="5232400"/>
            <a:ext cx="0" cy="4953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554" name="Line 26"/>
          <p:cNvSpPr>
            <a:spLocks noChangeShapeType="1"/>
          </p:cNvSpPr>
          <p:nvPr/>
        </p:nvSpPr>
        <p:spPr bwMode="auto">
          <a:xfrm flipV="1">
            <a:off x="6022975" y="3251200"/>
            <a:ext cx="576263" cy="8255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555" name="Line 27"/>
          <p:cNvSpPr>
            <a:spLocks noChangeShapeType="1"/>
          </p:cNvSpPr>
          <p:nvPr/>
        </p:nvSpPr>
        <p:spPr bwMode="auto">
          <a:xfrm flipV="1">
            <a:off x="6022975" y="4406900"/>
            <a:ext cx="576263" cy="1651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556" name="Line 28"/>
          <p:cNvSpPr>
            <a:spLocks noChangeShapeType="1"/>
          </p:cNvSpPr>
          <p:nvPr/>
        </p:nvSpPr>
        <p:spPr bwMode="auto">
          <a:xfrm>
            <a:off x="6022975" y="5232400"/>
            <a:ext cx="576263" cy="1651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557" name="Line 29"/>
          <p:cNvSpPr>
            <a:spLocks noChangeShapeType="1"/>
          </p:cNvSpPr>
          <p:nvPr/>
        </p:nvSpPr>
        <p:spPr bwMode="auto">
          <a:xfrm flipH="1">
            <a:off x="2560638" y="5232400"/>
            <a:ext cx="577850" cy="1651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8487" y="1619260"/>
            <a:ext cx="2740026" cy="206035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/>
              <a:t>Воспитание культуры здорового образа жизни</a:t>
            </a:r>
          </a:p>
        </p:txBody>
      </p:sp>
      <p:pic>
        <p:nvPicPr>
          <p:cNvPr id="24583" name="Picture 7" descr="19-04-08_091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9400" y="1524000"/>
            <a:ext cx="1895475" cy="2527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4584" name="Picture 8" descr="DSCN228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1600" y="4191000"/>
            <a:ext cx="3416300" cy="2562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4585" name="Picture 9" descr="PB13000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4191000"/>
            <a:ext cx="3460750" cy="25479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4590" name="Rectangle 14"/>
          <p:cNvSpPr>
            <a:spLocks noChangeArrowheads="1"/>
          </p:cNvSpPr>
          <p:nvPr/>
        </p:nvSpPr>
        <p:spPr bwMode="auto">
          <a:xfrm>
            <a:off x="4114800" y="1577975"/>
            <a:ext cx="23622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000"/>
              <a:t>школьников можно достигнуть в комплексных творческих</a:t>
            </a:r>
            <a:r>
              <a:rPr lang="ru-RU"/>
              <a:t> </a:t>
            </a:r>
            <a:r>
              <a:rPr lang="ru-RU" sz="2000"/>
              <a:t>мероприятиях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693863"/>
            <a:ext cx="3096344" cy="2058589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39825"/>
          </a:xfrm>
        </p:spPr>
        <p:txBody>
          <a:bodyPr/>
          <a:lstStyle/>
          <a:p>
            <a:r>
              <a:rPr lang="ru-RU" sz="4000" b="1"/>
              <a:t>Физическая культура и спорт</a:t>
            </a:r>
          </a:p>
        </p:txBody>
      </p:sp>
      <p:pic>
        <p:nvPicPr>
          <p:cNvPr id="25604" name="Picture 4" descr="S401183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4343400"/>
            <a:ext cx="4000500" cy="2112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5605" name="Picture 5" descr="S401182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1295400"/>
            <a:ext cx="2667000" cy="2597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5606" name="Picture 6" descr="IMG_1299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566527"/>
            <a:ext cx="3108343" cy="233125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5607" name="Picture 7" descr="P220001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9921" y="4428331"/>
            <a:ext cx="1809750" cy="19431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5610" name="Picture 10" descr="P2210110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4" y="1566527"/>
            <a:ext cx="1882807" cy="22240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925" y="4594281"/>
            <a:ext cx="2407256" cy="1611199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74923"/>
          </a:xfrm>
        </p:spPr>
        <p:txBody>
          <a:bodyPr/>
          <a:lstStyle/>
          <a:p>
            <a:r>
              <a:rPr lang="ru-RU" b="1" dirty="0"/>
              <a:t>Работа с родителями</a:t>
            </a:r>
          </a:p>
        </p:txBody>
      </p:sp>
      <p:pic>
        <p:nvPicPr>
          <p:cNvPr id="26628" name="Picture 4" descr="DSCN066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4114800"/>
            <a:ext cx="3429000" cy="2571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6630" name="Picture 6" descr="DSCN932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1295400"/>
            <a:ext cx="3429000" cy="2571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6631" name="Picture 7" descr="Photo-035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1219200"/>
            <a:ext cx="3124200" cy="2498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6629" name="Picture 5" descr="DSCN9340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600" y="3048000"/>
            <a:ext cx="3048000" cy="228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4191000" y="5562600"/>
            <a:ext cx="46482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/>
              <a:t>Активное участие родителей в формировании и обеспечении здорового образа жизни детей - важная тема на родительских собраниях</a:t>
            </a:r>
          </a:p>
        </p:txBody>
      </p:sp>
      <p:pic>
        <p:nvPicPr>
          <p:cNvPr id="26634" name="Picture 10" descr="image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67200" y="1524000"/>
            <a:ext cx="1177925" cy="1190625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26635" name="Rectangle 11"/>
          <p:cNvSpPr>
            <a:spLocks noChangeArrowheads="1"/>
          </p:cNvSpPr>
          <p:nvPr/>
        </p:nvSpPr>
        <p:spPr bwMode="auto">
          <a:xfrm>
            <a:off x="6400800" y="3840163"/>
            <a:ext cx="2590800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1600"/>
              <a:t>Только совместными усилиями можно сформировать мотивацию ЗОЖ у подрастающего поколения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Globe</Template>
  <TotalTime>277</TotalTime>
  <Words>626</Words>
  <Application>Microsoft Office PowerPoint</Application>
  <PresentationFormat>Экран (4:3)</PresentationFormat>
  <Paragraphs>79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Verdana</vt:lpstr>
      <vt:lpstr>Wingdings</vt:lpstr>
      <vt:lpstr>Глобус</vt:lpstr>
      <vt:lpstr>Презентация PowerPoint</vt:lpstr>
      <vt:lpstr>Понятие «здоровье» - это не только отсутствие болезней и физических дефектов, но и состояние полного физического, душевного и социального благополучия человека. Поэтому здоровье школьника представляет собой критерий качества современного образования.  В связи с ухудшением состояния здоровья детей охрана и укрепление здоровья детей и подростков является одним из основных направлений в деятельности школы.</vt:lpstr>
      <vt:lpstr>Причинами ухудшения состояния здоровья детей являются: </vt:lpstr>
      <vt:lpstr>Цель Программы: сформировать творческую, стремящуюся к сохранению физического, психического и нравственного здоровья личность учащегося.  Для достижения указанной цели решаются следующие задачи:   </vt:lpstr>
      <vt:lpstr>Презентация PowerPoint</vt:lpstr>
      <vt:lpstr>Система формирования здорового образа жизни</vt:lpstr>
      <vt:lpstr>Воспитание культуры здорового образа жизни</vt:lpstr>
      <vt:lpstr>Физическая культура и спорт</vt:lpstr>
      <vt:lpstr>Работа с родителями</vt:lpstr>
      <vt:lpstr>Лечебно-профилактические и оздоровительные мероприятия</vt:lpstr>
      <vt:lpstr>Учебно-воспитательная работа</vt:lpstr>
      <vt:lpstr>Оздоровительные мероприятия</vt:lpstr>
      <vt:lpstr>Ожидаемые результаты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User011</dc:creator>
  <cp:lastModifiedBy>Veronika</cp:lastModifiedBy>
  <cp:revision>21</cp:revision>
  <cp:lastPrinted>1601-01-01T00:00:00Z</cp:lastPrinted>
  <dcterms:created xsi:type="dcterms:W3CDTF">1601-01-01T00:00:00Z</dcterms:created>
  <dcterms:modified xsi:type="dcterms:W3CDTF">2020-07-03T20:07:30Z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