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2" r:id="rId8"/>
    <p:sldId id="261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51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037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1961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926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1217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782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526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060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529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205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034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122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141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348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096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31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F9560-601C-471E-8DB6-8F65AFBBAA1E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5C41C2B-FBCD-4B94-8E0C-568931B74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289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0B0B8A-5A65-44E0-8FAB-5166E457BA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Аппликация  «Космическая техника»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CBE57F-3F8F-4FC4-9E5A-0B4B96930F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23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7D29FA-E3AD-4F1F-AD8C-E1CE2E2D5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9196" y="189549"/>
            <a:ext cx="8911687" cy="1280890"/>
          </a:xfrm>
        </p:spPr>
        <p:txBody>
          <a:bodyPr/>
          <a:lstStyle/>
          <a:p>
            <a:r>
              <a:rPr lang="ru-RU"/>
              <a:t>Рекомендации: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8B51CE-34C5-4D13-A0B6-EB6875D69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2247" y="1470439"/>
            <a:ext cx="8911688" cy="4921449"/>
          </a:xfrm>
        </p:spPr>
        <p:txBody>
          <a:bodyPr>
            <a:normAutofit/>
          </a:bodyPr>
          <a:lstStyle/>
          <a:p>
            <a:pPr lvl="0">
              <a:buClr>
                <a:srgbClr val="353535"/>
              </a:buClr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Уважаемые Родители, данные рекомендации подготовлены в помощь вам. Для более простой и оперативной работы с материалом представленным ниже. </a:t>
            </a:r>
          </a:p>
          <a:p>
            <a:pPr lvl="0">
              <a:buClr>
                <a:srgbClr val="353535"/>
              </a:buClr>
              <a:buFont typeface="Wingdings 3" charset="2"/>
              <a:buAutoNum type="arabicPeriod"/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Использование материала рекомендуется в первой половине дня. (9.00) </a:t>
            </a:r>
          </a:p>
          <a:p>
            <a:pPr lvl="0">
              <a:buClr>
                <a:srgbClr val="353535"/>
              </a:buClr>
              <a:buFont typeface="Wingdings 3" charset="2"/>
              <a:buAutoNum type="arabicPeriod"/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Длительность занятия не более 15 мин.</a:t>
            </a:r>
          </a:p>
          <a:p>
            <a:pPr lvl="0">
              <a:buClr>
                <a:srgbClr val="353535"/>
              </a:buClr>
              <a:buFont typeface="Wingdings 3" charset="2"/>
              <a:buAutoNum type="arabicPeriod"/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Убедитесь, что ребенок сыт. В хорошем настроении. Спросите что он знает о космосе? </a:t>
            </a:r>
          </a:p>
          <a:p>
            <a:pPr lvl="0">
              <a:buClr>
                <a:srgbClr val="353535"/>
              </a:buClr>
              <a:buFont typeface="Wingdings 3" charset="2"/>
              <a:buAutoNum type="arabicPeriod"/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Убедитесь, что не хочет в туалет.</a:t>
            </a:r>
          </a:p>
          <a:p>
            <a:pPr lvl="0">
              <a:buClr>
                <a:srgbClr val="353535"/>
              </a:buClr>
              <a:buFont typeface="Wingdings 3" charset="2"/>
              <a:buAutoNum type="arabicPeriod"/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Следуйте рекомендациям на каждом слайде.</a:t>
            </a:r>
          </a:p>
          <a:p>
            <a:pPr lvl="0">
              <a:buClr>
                <a:srgbClr val="353535"/>
              </a:buClr>
              <a:buFont typeface="Wingdings 3" charset="2"/>
              <a:buAutoNum type="arabicPeriod"/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В конце отрефлексируйте, что узнал нового, что показалось интересным?</a:t>
            </a:r>
          </a:p>
          <a:p>
            <a:pPr lvl="0">
              <a:buClr>
                <a:srgbClr val="353535"/>
              </a:buClr>
              <a:buFont typeface="Wingdings 3" charset="2"/>
              <a:buAutoNum type="arabicPeriod"/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Хвалите ребенка за своевременно и качественно выполненное задание.</a:t>
            </a:r>
          </a:p>
          <a:p>
            <a:pPr lvl="0">
              <a:buClr>
                <a:srgbClr val="353535"/>
              </a:buClr>
              <a:buFont typeface="Wingdings 3" charset="2"/>
              <a:buAutoNum type="arabicPeriod"/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Демонстрируйте его достижения перед другими членами семьи, братьями и сестрами.</a:t>
            </a:r>
          </a:p>
          <a:p>
            <a:pPr lvl="0">
              <a:buClr>
                <a:srgbClr val="353535"/>
              </a:buClr>
              <a:buFont typeface="Wingdings 3" charset="2"/>
              <a:buAutoNum type="arabicPeriod"/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Формируйте привычку доводить начатое дело до конца.</a:t>
            </a:r>
          </a:p>
          <a:p>
            <a:pPr marL="0" lvl="0" indent="0">
              <a:buClr>
                <a:srgbClr val="353535"/>
              </a:buClr>
              <a:buNone/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Если возникли вопросы обязательно спрашивайте, уточняйте.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506033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72B745-A261-4649-8B22-10F8A21F1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86789"/>
            <a:ext cx="8911687" cy="1280890"/>
          </a:xfrm>
        </p:spPr>
        <p:txBody>
          <a:bodyPr/>
          <a:lstStyle/>
          <a:p>
            <a:r>
              <a:rPr lang="ru-RU" dirty="0"/>
              <a:t>Аппликация: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159CEA-D6FF-4ADD-9847-A1959822D9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>
                <a:solidFill>
                  <a:srgbClr val="000000"/>
                </a:solidFill>
                <a:latin typeface="Arial, serif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Arial, serif"/>
              </a:rPr>
              <a:t>: Расширять представление детей о космосе, о ракетах, луноходах и летающих тарелках.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u="sng" dirty="0">
                <a:solidFill>
                  <a:srgbClr val="000000"/>
                </a:solidFill>
                <a:latin typeface="Arial, serif"/>
              </a:rPr>
              <a:t>Задачи</a:t>
            </a:r>
            <a:r>
              <a:rPr lang="ru-RU" dirty="0">
                <a:solidFill>
                  <a:srgbClr val="000000"/>
                </a:solidFill>
                <a:latin typeface="Arial, serif"/>
              </a:rPr>
              <a:t>: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Arial, serif"/>
              </a:rPr>
              <a:t>- Учить детей составлять изображение из деталей.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Arial, serif"/>
              </a:rPr>
              <a:t>- Учить правильно располагать предметы на листе бумаги, различать геометрические фигуры и правильно называть цвета.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Arial, serif"/>
              </a:rPr>
              <a:t>- Учить аккуратно пользоваться клеем и кисточкой.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Arial, serif"/>
              </a:rPr>
              <a:t>- Воспитывать умение радоваться общему результату.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u="sng" dirty="0">
                <a:solidFill>
                  <a:srgbClr val="000000"/>
                </a:solidFill>
                <a:latin typeface="Arial, serif"/>
              </a:rPr>
              <a:t>Материалы</a:t>
            </a:r>
            <a:r>
              <a:rPr lang="ru-RU" dirty="0">
                <a:solidFill>
                  <a:srgbClr val="000000"/>
                </a:solidFill>
                <a:latin typeface="Arial, serif"/>
              </a:rPr>
              <a:t>: половина картонного листа синего, фиолетового цвета; готовые детали </a:t>
            </a:r>
            <a:r>
              <a:rPr lang="ru-RU" b="1" dirty="0">
                <a:solidFill>
                  <a:srgbClr val="000000"/>
                </a:solidFill>
                <a:latin typeface="Arial, serif"/>
              </a:rPr>
              <a:t>лунохода</a:t>
            </a:r>
            <a:r>
              <a:rPr lang="ru-RU" dirty="0">
                <a:solidFill>
                  <a:srgbClr val="000000"/>
                </a:solidFill>
                <a:latin typeface="Arial, serif"/>
              </a:rPr>
              <a:t>; звезды; кисть для клея; клей; салфетки.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836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EE31F6-DCF1-4E6C-A261-0B53309BE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Пальчиковая гимнастика: «Ракета»</a:t>
            </a:r>
          </a:p>
        </p:txBody>
      </p:sp>
      <p:pic>
        <p:nvPicPr>
          <p:cNvPr id="4" name="“Ракета“ Пальчиковые игры для малышей.  Стихи для детей. Пальчиковая гимнастика.">
            <a:hlinkClick r:id="" action="ppaction://media"/>
            <a:extLst>
              <a:ext uri="{FF2B5EF4-FFF2-40B4-BE49-F238E27FC236}">
                <a16:creationId xmlns:a16="http://schemas.microsoft.com/office/drawing/2014/main" id="{13ABEC09-EB2E-4CBB-84A8-FE27DE657B0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92925" y="1550505"/>
            <a:ext cx="8128682" cy="4876800"/>
          </a:xfrm>
        </p:spPr>
      </p:pic>
    </p:spTree>
    <p:extLst>
      <p:ext uri="{BB962C8B-B14F-4D97-AF65-F5344CB8AC3E}">
        <p14:creationId xmlns:p14="http://schemas.microsoft.com/office/powerpoint/2010/main" val="414705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A79507-4818-4FF4-8BB2-AEAD07C71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638" y="209413"/>
            <a:ext cx="8911687" cy="1280890"/>
          </a:xfrm>
        </p:spPr>
        <p:txBody>
          <a:bodyPr>
            <a:normAutofit fontScale="90000"/>
          </a:bodyPr>
          <a:lstStyle/>
          <a:p>
            <a:pPr>
              <a:spcAft>
                <a:spcPts val="750"/>
              </a:spcAft>
            </a:pPr>
            <a:r>
              <a:rPr lang="ru-RU" sz="2700" i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Дидактическая игра собери ракету.</a:t>
            </a:r>
            <a:br>
              <a:rPr lang="ru-RU" sz="2700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Вспомните какие геометрические фигуры вы использовали, какие пригодятся для лунохода или космической тарелки?</a:t>
            </a:r>
            <a:b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8F1410-2081-4C23-82B8-5FC30D4B8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666439"/>
            <a:ext cx="8915400" cy="5191561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Используйте конструктор.</a:t>
            </a:r>
          </a:p>
        </p:txBody>
      </p:sp>
      <p:sp>
        <p:nvSpPr>
          <p:cNvPr id="4" name="Равнобедренный треугольник 3">
            <a:extLst>
              <a:ext uri="{FF2B5EF4-FFF2-40B4-BE49-F238E27FC236}">
                <a16:creationId xmlns:a16="http://schemas.microsoft.com/office/drawing/2014/main" id="{69199F8F-9B5D-4855-A136-0F93ACE68741}"/>
              </a:ext>
            </a:extLst>
          </p:cNvPr>
          <p:cNvSpPr/>
          <p:nvPr/>
        </p:nvSpPr>
        <p:spPr>
          <a:xfrm>
            <a:off x="5233959" y="1666439"/>
            <a:ext cx="2579427" cy="1433015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8FE636C-94B5-489B-92AF-CB016DC37E48}"/>
              </a:ext>
            </a:extLst>
          </p:cNvPr>
          <p:cNvSpPr/>
          <p:nvPr/>
        </p:nvSpPr>
        <p:spPr>
          <a:xfrm>
            <a:off x="5895875" y="3235794"/>
            <a:ext cx="1378424" cy="22914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id="{410AEB8A-BDFE-4B94-A7CB-74A6FFB40A1C}"/>
              </a:ext>
            </a:extLst>
          </p:cNvPr>
          <p:cNvSpPr/>
          <p:nvPr/>
        </p:nvSpPr>
        <p:spPr>
          <a:xfrm>
            <a:off x="7397129" y="5155717"/>
            <a:ext cx="1114567" cy="1078173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:a16="http://schemas.microsoft.com/office/drawing/2014/main" id="{F30F8EBF-B0BB-4153-B34A-44D749BB0268}"/>
              </a:ext>
            </a:extLst>
          </p:cNvPr>
          <p:cNvSpPr/>
          <p:nvPr/>
        </p:nvSpPr>
        <p:spPr>
          <a:xfrm rot="16200000">
            <a:off x="4676675" y="5137520"/>
            <a:ext cx="1114567" cy="1078173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B05E3B0-23DD-4371-A8BC-DE48B9917198}"/>
              </a:ext>
            </a:extLst>
          </p:cNvPr>
          <p:cNvSpPr/>
          <p:nvPr/>
        </p:nvSpPr>
        <p:spPr>
          <a:xfrm>
            <a:off x="6298484" y="3429000"/>
            <a:ext cx="573206" cy="50155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3294833-84BD-4EF6-A25B-C6AB33DB65B5}"/>
              </a:ext>
            </a:extLst>
          </p:cNvPr>
          <p:cNvSpPr/>
          <p:nvPr/>
        </p:nvSpPr>
        <p:spPr>
          <a:xfrm>
            <a:off x="6250717" y="4282828"/>
            <a:ext cx="668740" cy="58273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Изображение выглядит как игрушка&#10;&#10;Автоматически созданное описание">
            <a:extLst>
              <a:ext uri="{FF2B5EF4-FFF2-40B4-BE49-F238E27FC236}">
                <a16:creationId xmlns:a16="http://schemas.microsoft.com/office/drawing/2014/main" id="{37BE3783-6512-4128-98DC-ABD5BDFFC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46" y="3235794"/>
            <a:ext cx="3824718" cy="317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598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21CD5E-58F4-4861-B447-A5D03263D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942" y="345814"/>
            <a:ext cx="8911687" cy="1280890"/>
          </a:xfrm>
        </p:spPr>
        <p:txBody>
          <a:bodyPr/>
          <a:lstStyle/>
          <a:p>
            <a:pPr algn="ctr"/>
            <a:r>
              <a:rPr lang="ru-RU" b="1" dirty="0" err="1">
                <a:solidFill>
                  <a:schemeClr val="tx1"/>
                </a:solidFill>
              </a:rPr>
              <a:t>Физминутка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Капитан Краб: "</a:t>
            </a:r>
            <a:r>
              <a:rPr lang="ru-RU" b="1" dirty="0" err="1">
                <a:solidFill>
                  <a:schemeClr val="tx1"/>
                </a:solidFill>
              </a:rPr>
              <a:t>Суперзарядка</a:t>
            </a:r>
            <a:r>
              <a:rPr lang="ru-RU" b="1" dirty="0">
                <a:solidFill>
                  <a:schemeClr val="tx1"/>
                </a:solidFill>
              </a:rPr>
              <a:t>"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 descr="Краб">
            <a:extLst>
              <a:ext uri="{FF2B5EF4-FFF2-40B4-BE49-F238E27FC236}">
                <a16:creationId xmlns:a16="http://schemas.microsoft.com/office/drawing/2014/main" id="{B24547C8-8AB3-48B3-8522-84697D3789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95485" y="2734800"/>
            <a:ext cx="2849709" cy="2849709"/>
          </a:xfrm>
        </p:spPr>
      </p:pic>
      <p:pic>
        <p:nvPicPr>
          <p:cNvPr id="7" name="Рисунок 6" descr="Электрогитара">
            <a:extLst>
              <a:ext uri="{FF2B5EF4-FFF2-40B4-BE49-F238E27FC236}">
                <a16:creationId xmlns:a16="http://schemas.microsoft.com/office/drawing/2014/main" id="{E0B9DC11-1CD2-4AD2-859B-B6F970B250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52670" y="20574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197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E50AEE-D6A5-4F79-9B90-68A06FBA3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5345127" cy="97940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При работе с клеем: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E683001-A4A7-458A-B4F9-A389A97B51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0" t="21720" r="5021" b="10515"/>
          <a:stretch/>
        </p:blipFill>
        <p:spPr>
          <a:xfrm>
            <a:off x="3895033" y="2335236"/>
            <a:ext cx="5869516" cy="326560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860D80-0283-4508-9FF7-E18F2066D531}"/>
              </a:ext>
            </a:extLst>
          </p:cNvPr>
          <p:cNvSpPr txBox="1"/>
          <p:nvPr/>
        </p:nvSpPr>
        <p:spPr>
          <a:xfrm>
            <a:off x="3776870" y="1828800"/>
            <a:ext cx="176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Держите кисть правильно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248678-766A-45A7-88DE-4373B9A9BB7B}"/>
              </a:ext>
            </a:extLst>
          </p:cNvPr>
          <p:cNvSpPr txBox="1"/>
          <p:nvPr/>
        </p:nvSpPr>
        <p:spPr>
          <a:xfrm>
            <a:off x="6167735" y="1848339"/>
            <a:ext cx="1484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Набирайте немного клея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BE1608-E393-4A05-B5B8-1BFEC818D332}"/>
              </a:ext>
            </a:extLst>
          </p:cNvPr>
          <p:cNvSpPr txBox="1"/>
          <p:nvPr/>
        </p:nvSpPr>
        <p:spPr>
          <a:xfrm>
            <a:off x="7812111" y="1417452"/>
            <a:ext cx="21125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Аккуратно промазывайте деталь с обратной стороны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5597E0-FC7A-4704-9AAB-BCB28A7366E7}"/>
              </a:ext>
            </a:extLst>
          </p:cNvPr>
          <p:cNvSpPr txBox="1"/>
          <p:nvPr/>
        </p:nvSpPr>
        <p:spPr>
          <a:xfrm>
            <a:off x="3922644" y="5622355"/>
            <a:ext cx="1616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Пользуйтесь клеенкой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B479D3-0CE9-4A66-BF50-3581D44FBDF4}"/>
              </a:ext>
            </a:extLst>
          </p:cNvPr>
          <p:cNvSpPr txBox="1"/>
          <p:nvPr/>
        </p:nvSpPr>
        <p:spPr>
          <a:xfrm>
            <a:off x="5837537" y="5637068"/>
            <a:ext cx="1974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Прижимайте деталь салфеткой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64FB43-43C6-485B-AD2B-5C3AD4F156F9}"/>
              </a:ext>
            </a:extLst>
          </p:cNvPr>
          <p:cNvSpPr txBox="1"/>
          <p:nvPr/>
        </p:nvSpPr>
        <p:spPr>
          <a:xfrm>
            <a:off x="8113021" y="5637068"/>
            <a:ext cx="1510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Кладите кисть на подставку</a:t>
            </a:r>
          </a:p>
        </p:txBody>
      </p:sp>
    </p:spTree>
    <p:extLst>
      <p:ext uri="{BB962C8B-B14F-4D97-AF65-F5344CB8AC3E}">
        <p14:creationId xmlns:p14="http://schemas.microsoft.com/office/powerpoint/2010/main" val="221951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B45E48-E739-4E11-B146-357D11FB6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2766" y="1338469"/>
            <a:ext cx="3408920" cy="441297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Аппликация: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подготовьте вырезанные фигурки, цвет и масштаб выберите сами. Далее подумайте вместе и составьте композицию. 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Например луноход на Луне, украсить можно звездами или цветными </a:t>
            </a:r>
            <a:r>
              <a:rPr lang="ru-RU" sz="1600" dirty="0" err="1">
                <a:solidFill>
                  <a:schemeClr val="tx1"/>
                </a:solidFill>
              </a:rPr>
              <a:t>паетками</a:t>
            </a:r>
            <a:r>
              <a:rPr lang="ru-RU" sz="1600" dirty="0">
                <a:solidFill>
                  <a:schemeClr val="tx1"/>
                </a:solidFill>
              </a:rPr>
              <a:t> (если найдутся), кусочками пластилина.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Или космический корабль среди звезд.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Обязательно похвалите ребенка в конце!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D41E28EA-50D1-446E-86C6-3FAC78CE3D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789" y="980660"/>
            <a:ext cx="4474823" cy="5658679"/>
          </a:xfrm>
        </p:spPr>
      </p:pic>
    </p:spTree>
    <p:extLst>
      <p:ext uri="{BB962C8B-B14F-4D97-AF65-F5344CB8AC3E}">
        <p14:creationId xmlns:p14="http://schemas.microsoft.com/office/powerpoint/2010/main" val="3366074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3CF7D6-7963-423E-9950-059D6B007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chemeClr val="tx1"/>
                </a:solidFill>
              </a:rPr>
              <a:t>До новых встреч, дружок.</a:t>
            </a:r>
          </a:p>
        </p:txBody>
      </p:sp>
      <p:pic>
        <p:nvPicPr>
          <p:cNvPr id="5" name="Объект 4" descr="Звезды">
            <a:extLst>
              <a:ext uri="{FF2B5EF4-FFF2-40B4-BE49-F238E27FC236}">
                <a16:creationId xmlns:a16="http://schemas.microsoft.com/office/drawing/2014/main" id="{63279CD0-57F7-4E98-8B64-53DCF54684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99075" y="1908789"/>
            <a:ext cx="2272934" cy="2272934"/>
          </a:xfrm>
        </p:spPr>
      </p:pic>
      <p:pic>
        <p:nvPicPr>
          <p:cNvPr id="7" name="Рисунок 6" descr="Влюбленное лицо (без заливки)">
            <a:extLst>
              <a:ext uri="{FF2B5EF4-FFF2-40B4-BE49-F238E27FC236}">
                <a16:creationId xmlns:a16="http://schemas.microsoft.com/office/drawing/2014/main" id="{5E18DC78-45ED-464C-9A8B-3F2695F150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12875" y="4797083"/>
            <a:ext cx="1550963" cy="155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0222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1628</TotalTime>
  <Words>334</Words>
  <Application>Microsoft Office PowerPoint</Application>
  <PresentationFormat>Широкоэкранный</PresentationFormat>
  <Paragraphs>34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Arial, serif</vt:lpstr>
      <vt:lpstr>Century Gothic</vt:lpstr>
      <vt:lpstr>Helvetica</vt:lpstr>
      <vt:lpstr>Open Sans</vt:lpstr>
      <vt:lpstr>Times New Roman</vt:lpstr>
      <vt:lpstr>Wingdings 3</vt:lpstr>
      <vt:lpstr>Легкий дым</vt:lpstr>
      <vt:lpstr>Аппликация  «Космическая техника»</vt:lpstr>
      <vt:lpstr>Рекомендации:</vt:lpstr>
      <vt:lpstr>Аппликация:</vt:lpstr>
      <vt:lpstr>Пальчиковая гимнастика: «Ракета»</vt:lpstr>
      <vt:lpstr>Дидактическая игра собери ракету. Вспомните какие геометрические фигуры вы использовали, какие пригодятся для лунохода или космической тарелки? </vt:lpstr>
      <vt:lpstr>Физминутка  Капитан Краб: "Суперзарядка"</vt:lpstr>
      <vt:lpstr>При работе с клеем:</vt:lpstr>
      <vt:lpstr>Аппликация: подготовьте вырезанные фигурки, цвет и масштаб выберите сами. Далее подумайте вместе и составьте композицию.  Например луноход на Луне, украсить можно звездами или цветными паетками (если найдутся), кусочками пластилина. Или космический корабль среди звезд. Обязательно похвалите ребенка в конце!</vt:lpstr>
      <vt:lpstr>До новых встреч, дружок.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ЗипТоргСервис Компания</dc:creator>
  <cp:lastModifiedBy>ЗипТоргСервис Компания</cp:lastModifiedBy>
  <cp:revision>9</cp:revision>
  <dcterms:created xsi:type="dcterms:W3CDTF">2020-04-08T12:53:13Z</dcterms:created>
  <dcterms:modified xsi:type="dcterms:W3CDTF">2020-04-09T16:09:29Z</dcterms:modified>
</cp:coreProperties>
</file>