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3" r:id="rId2"/>
    <p:sldId id="291" r:id="rId3"/>
    <p:sldId id="297" r:id="rId4"/>
    <p:sldId id="279" r:id="rId5"/>
    <p:sldId id="280" r:id="rId6"/>
    <p:sldId id="281" r:id="rId7"/>
    <p:sldId id="302" r:id="rId8"/>
    <p:sldId id="307" r:id="rId9"/>
    <p:sldId id="306" r:id="rId10"/>
    <p:sldId id="298" r:id="rId11"/>
    <p:sldId id="30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68" autoAdjust="0"/>
  </p:normalViewPr>
  <p:slideViewPr>
    <p:cSldViewPr>
      <p:cViewPr>
        <p:scale>
          <a:sx n="73" d="100"/>
          <a:sy n="73" d="100"/>
        </p:scale>
        <p:origin x="-2724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05.07.2020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40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1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05.07.2020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05.07.2020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05.07.2020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4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6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8" y="21103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2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05.07.2020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8903"/>
            <a:ext cx="7478648" cy="136194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 ДЕТИ С НАРУШЕНИЯМИ </a:t>
            </a:r>
            <a:br>
              <a:rPr lang="ru-RU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ОПОРНО-ДВИГАТЕЛЬНОГО АППАРАТА</a:t>
            </a:r>
            <a:br>
              <a:rPr lang="ru-RU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400" b="1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                 </a:t>
            </a:r>
            <a:r>
              <a:rPr lang="ru-RU" sz="2400" b="1" smtClean="0">
                <a:solidFill>
                  <a:srgbClr val="FF0000"/>
                </a:solidFill>
                <a:latin typeface="Arial Black" panose="020B0A04020102020204" pitchFamily="34" charset="0"/>
              </a:rPr>
              <a:t>(ОДА</a:t>
            </a:r>
            <a:r>
              <a:rPr lang="ru-RU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)</a:t>
            </a:r>
            <a:endParaRPr lang="ru-RU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4021" y="5373216"/>
            <a:ext cx="6724363" cy="88850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Кубышина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 Татьяна Николаевна,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учитель начальных классов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04021" y="116632"/>
            <a:ext cx="7406640" cy="44544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26664" y="116632"/>
            <a:ext cx="4754021" cy="573590"/>
          </a:xfrm>
          <a:prstGeom prst="rect">
            <a:avLst/>
          </a:prstGeom>
        </p:spPr>
        <p:txBody>
          <a:bodyPr anchor="b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       МБОУ «Центр образования №54»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103948" y="6165304"/>
            <a:ext cx="1044116" cy="47569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8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г. Тула   </a:t>
            </a:r>
            <a:endParaRPr lang="ru-RU" sz="1800" dirty="0"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 descr="http://im2-tub-ru.yandex.net/i?id=64416809-52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848" y="2132856"/>
            <a:ext cx="316835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169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60648"/>
            <a:ext cx="5423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направления работы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 детьми, страдающими ДЦП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9033" y="1340768"/>
            <a:ext cx="777686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Лечебно-восстановительное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(массаж, ЛФК, </a:t>
            </a:r>
            <a:r>
              <a:rPr lang="ru-RU" sz="1700" b="1" dirty="0" err="1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ф</a:t>
            </a:r>
            <a:r>
              <a:rPr lang="ru-RU" sz="1700" b="1" dirty="0" err="1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изиолечение</a:t>
            </a: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иглорефлексотерапия, </a:t>
            </a:r>
            <a:r>
              <a:rPr lang="ru-RU" sz="1700" b="1" dirty="0" err="1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кинезотерапия</a:t>
            </a: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ru-RU" sz="1700" b="1" i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новая технология </a:t>
            </a: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БОС-биологическая обратная 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связь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)</a:t>
            </a:r>
            <a:endParaRPr lang="ru-RU" sz="800" b="1" dirty="0" smtClean="0">
              <a:solidFill>
                <a:schemeClr val="accent2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endParaRPr lang="ru-RU" sz="9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реабилитация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коррекция нарушений личностного развития, ВПФ, развитие познавательной деятельности, формирование навыков самообслуживания, занятия по всем видам деятельности, развитие речи, коррекция </a:t>
            </a:r>
            <a:r>
              <a:rPr lang="ru-RU" sz="1700" b="1" dirty="0" err="1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дизартрических</a:t>
            </a: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расстройств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  <a:endParaRPr lang="ru-RU" sz="900" b="1" dirty="0" smtClean="0">
              <a:solidFill>
                <a:schemeClr val="accent2">
                  <a:lumMod val="50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ru-RU" sz="900" b="1" dirty="0" smtClean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направление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(юридическая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и правовая помощь,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тьюторы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, профориентация и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профподготовка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с целью успешной социальной адаптации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ambria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1026"/>
          <p:cNvSpPr txBox="1">
            <a:spLocks noChangeArrowheads="1"/>
          </p:cNvSpPr>
          <p:nvPr/>
        </p:nvSpPr>
        <p:spPr bwMode="auto">
          <a:xfrm>
            <a:off x="1305477" y="5373216"/>
            <a:ext cx="7350454" cy="92333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800" b="1" dirty="0" smtClean="0">
                <a:solidFill>
                  <a:srgbClr val="FF0000"/>
                </a:solidFill>
              </a:rPr>
              <a:t>Эффективность </a:t>
            </a:r>
            <a:r>
              <a:rPr lang="ru-RU" altLang="ru-RU" sz="1800" b="1" dirty="0">
                <a:solidFill>
                  <a:srgbClr val="FF0000"/>
                </a:solidFill>
              </a:rPr>
              <a:t>коррекционно-восстановительной работы при ДЦП зависит от ее непрерывности, систематичности, адекватности, преемственности на различных этапах. </a:t>
            </a:r>
          </a:p>
        </p:txBody>
      </p:sp>
    </p:spTree>
    <p:extLst>
      <p:ext uri="{BB962C8B-B14F-4D97-AF65-F5344CB8AC3E}">
        <p14:creationId xmlns:p14="http://schemas.microsoft.com/office/powerpoint/2010/main" val="354604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5804" y="188640"/>
            <a:ext cx="3640448" cy="8823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Заключение</a:t>
            </a:r>
            <a:endParaRPr lang="ru-RU" sz="3600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259632" y="1124744"/>
            <a:ext cx="7714104" cy="2304256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dirty="0" smtClean="0"/>
              <a:t>    Часть детей с патологиями ОДА не имеют отклонений    в развитии познавательной деятельности и не требуют специального обучения и воспитания.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dirty="0" smtClean="0"/>
              <a:t>    Но все дети с нарушениями опорно-двигательного аппарата нуждаются в особых условиях жизни, обучения и последующей трудовой деятельности.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  <p:pic>
        <p:nvPicPr>
          <p:cNvPr id="6" name="Picture 2" descr="C:\Documents and Settings\Admin\Рабочий стол\Оли\_1_~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2075" y="3429000"/>
            <a:ext cx="5148972" cy="3301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747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       Учёные, занимающиеся 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   проблемой нарушения ОДА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844824"/>
            <a:ext cx="7498080" cy="4800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Cambria" panose="02040503050406030204" pitchFamily="18" charset="0"/>
              </a:rPr>
              <a:t>Л.А. Данилова</a:t>
            </a:r>
          </a:p>
          <a:p>
            <a:r>
              <a:rPr lang="ru-RU" sz="2400" b="1" dirty="0" smtClean="0">
                <a:latin typeface="Cambria" panose="02040503050406030204" pitchFamily="18" charset="0"/>
              </a:rPr>
              <a:t>Э.С. Калижнюк</a:t>
            </a:r>
          </a:p>
          <a:p>
            <a:r>
              <a:rPr lang="ru-RU" sz="2400" b="1" dirty="0" smtClean="0">
                <a:latin typeface="Cambria" panose="02040503050406030204" pitchFamily="18" charset="0"/>
              </a:rPr>
              <a:t>Г.В. Кузнецова</a:t>
            </a:r>
          </a:p>
          <a:p>
            <a:r>
              <a:rPr lang="ru-RU" sz="2400" b="1" dirty="0" smtClean="0">
                <a:latin typeface="Cambria" panose="02040503050406030204" pitchFamily="18" charset="0"/>
              </a:rPr>
              <a:t>И.Ю. Левченко</a:t>
            </a:r>
          </a:p>
          <a:p>
            <a:r>
              <a:rPr lang="ru-RU" sz="2400" b="1" dirty="0" smtClean="0">
                <a:latin typeface="Cambria" panose="02040503050406030204" pitchFamily="18" charset="0"/>
              </a:rPr>
              <a:t>Е.М. Мастюкова</a:t>
            </a:r>
          </a:p>
          <a:p>
            <a:r>
              <a:rPr lang="ru-RU" sz="2400" b="1" dirty="0" smtClean="0">
                <a:latin typeface="Cambria" panose="02040503050406030204" pitchFamily="18" charset="0"/>
              </a:rPr>
              <a:t>О.Г. Приходько</a:t>
            </a:r>
          </a:p>
          <a:p>
            <a:r>
              <a:rPr lang="ru-RU" sz="2400" b="1" dirty="0" smtClean="0">
                <a:latin typeface="Cambria" panose="02040503050406030204" pitchFamily="18" charset="0"/>
              </a:rPr>
              <a:t>К.А. Семенова</a:t>
            </a:r>
          </a:p>
          <a:p>
            <a:pPr marL="82296" indent="0">
              <a:buNone/>
            </a:pPr>
            <a:endParaRPr lang="ru-RU" sz="2400" b="1" dirty="0">
              <a:latin typeface="Cambria" panose="02040503050406030204" pitchFamily="18" charset="0"/>
            </a:endParaRPr>
          </a:p>
        </p:txBody>
      </p:sp>
      <p:pic>
        <p:nvPicPr>
          <p:cNvPr id="4" name="Рисунок 3" descr="oporno-dvigateln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2060848"/>
            <a:ext cx="2923259" cy="2609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426072" cy="1152128"/>
          </a:xfrm>
        </p:spPr>
        <p:txBody>
          <a:bodyPr>
            <a:noAutofit/>
          </a:bodyPr>
          <a:lstStyle/>
          <a:p>
            <a:pPr lvl="0" indent="450850" fontAlgn="base">
              <a:spcAft>
                <a:spcPct val="0"/>
              </a:spcAft>
            </a:pPr>
            <a:r>
              <a:rPr lang="ru-RU" altLang="ru-RU" sz="3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Группы </a:t>
            </a:r>
            <a:r>
              <a:rPr lang="ru-RU" altLang="ru-RU" sz="3600" b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нарушений ОДА</a:t>
            </a:r>
            <a:br>
              <a:rPr lang="ru-RU" altLang="ru-RU" sz="3600" b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i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altLang="ru-RU" sz="2000" b="1" i="1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000" b="1" i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И.Ю. Левченко, О.Г. Приходько)</a:t>
            </a:r>
            <a:r>
              <a:rPr lang="ru-RU" altLang="ru-RU" sz="2000" b="1" i="1" dirty="0">
                <a:solidFill>
                  <a:srgbClr val="FF0000"/>
                </a:solidFill>
                <a:effectLst/>
                <a:latin typeface="Cambria" panose="02040503050406030204" pitchFamily="18" charset="0"/>
              </a:rPr>
              <a:t/>
            </a:r>
            <a:br>
              <a:rPr lang="ru-RU" altLang="ru-RU" sz="2000" b="1" i="1" dirty="0">
                <a:solidFill>
                  <a:srgbClr val="FF0000"/>
                </a:solidFill>
                <a:effectLst/>
                <a:latin typeface="Cambria" panose="02040503050406030204" pitchFamily="18" charset="0"/>
              </a:rPr>
            </a:br>
            <a:endParaRPr lang="ru-RU" sz="2000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8034" y="1484784"/>
            <a:ext cx="7642096" cy="396044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800" b="1" dirty="0" smtClean="0">
                <a:latin typeface="Cambria" panose="02040503050406030204" pitchFamily="18" charset="0"/>
              </a:rPr>
              <a:t>1. ЗАБОЛЕВАНИЯ НЕРВНОЙ СИСТЕМЫ</a:t>
            </a:r>
            <a:r>
              <a:rPr lang="ru-RU" sz="1900" i="1" dirty="0" smtClean="0">
                <a:latin typeface="Cambria" panose="02040503050406030204" pitchFamily="18" charset="0"/>
              </a:rPr>
              <a:t>              </a:t>
            </a:r>
            <a:endParaRPr lang="ru-RU" sz="1900" b="1" i="1" dirty="0" smtClean="0">
              <a:latin typeface="Cambria" panose="02040503050406030204" pitchFamily="18" charset="0"/>
            </a:endParaRPr>
          </a:p>
          <a:p>
            <a:pPr marL="82296" indent="0">
              <a:buNone/>
            </a:pPr>
            <a:r>
              <a:rPr lang="ru-RU" sz="2800" b="1" dirty="0" smtClean="0">
                <a:latin typeface="Cambria" panose="02040503050406030204" pitchFamily="18" charset="0"/>
              </a:rPr>
              <a:t>2. ВРОЖДЁННАЯ ПАТОЛОГИЯ ОДА</a:t>
            </a:r>
            <a:r>
              <a:rPr lang="ru-RU" sz="1400" b="1" i="1" dirty="0" smtClean="0">
                <a:latin typeface="Cambria" panose="02040503050406030204" pitchFamily="18" charset="0"/>
              </a:rPr>
              <a:t> </a:t>
            </a:r>
          </a:p>
          <a:p>
            <a:pPr marL="82296" lvl="0" indent="0">
              <a:buClr>
                <a:srgbClr val="FE8637"/>
              </a:buClr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Cambria" panose="02040503050406030204" pitchFamily="18" charset="0"/>
              </a:rPr>
              <a:t>3. ПРИОБРЕТЁННЫЕ ЗАБОЛЕВАНИЯ </a:t>
            </a:r>
          </a:p>
          <a:p>
            <a:pPr marL="361315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Cambria" panose="02040503050406030204" pitchFamily="18" charset="0"/>
              </a:rPr>
              <a:t>                                      И  ПОВРЕЖДЕНИЯ ОДА</a:t>
            </a:r>
            <a:endParaRPr lang="ru-RU" sz="1900" b="1" i="1" dirty="0" smtClean="0">
              <a:latin typeface="Cambria" panose="02040503050406030204" pitchFamily="18" charset="0"/>
              <a:ea typeface="Calibri"/>
              <a:cs typeface="Times New Roman"/>
            </a:endParaRPr>
          </a:p>
          <a:p>
            <a:pPr marL="82296" indent="0">
              <a:buNone/>
            </a:pPr>
            <a:endParaRPr lang="ru-RU" sz="2800" b="1" dirty="0">
              <a:latin typeface="Cambria" panose="02040503050406030204" pitchFamily="18" charset="0"/>
            </a:endParaRPr>
          </a:p>
        </p:txBody>
      </p:sp>
      <p:pic>
        <p:nvPicPr>
          <p:cNvPr id="4" name="Рисунок 3" descr="Veronika_1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9134" y="3740058"/>
            <a:ext cx="2200996" cy="2934661"/>
          </a:xfrm>
          <a:prstGeom prst="rect">
            <a:avLst/>
          </a:prstGeom>
        </p:spPr>
      </p:pic>
      <p:pic>
        <p:nvPicPr>
          <p:cNvPr id="5" name="Picture 2" descr="C:\Users\User\Desktop\2507a-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40058"/>
            <a:ext cx="2151906" cy="293466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7241825096_753c245d67_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729" y="3740058"/>
            <a:ext cx="1875681" cy="293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20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67705"/>
            <a:ext cx="7498080" cy="1143000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Заболевания нервной системы</a:t>
            </a:r>
            <a:endParaRPr lang="ru-RU" sz="3600" dirty="0">
              <a:solidFill>
                <a:schemeClr val="accent2">
                  <a:lumMod val="75000"/>
                </a:schemeClr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35696" y="2621984"/>
            <a:ext cx="2641496" cy="197236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Дети 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с церебральным параличом </a:t>
            </a:r>
            <a:r>
              <a:rPr lang="ru-RU" sz="22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(ДЦП)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80112" y="2707217"/>
            <a:ext cx="2571800" cy="1887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полиомиелит  </a:t>
            </a:r>
          </a:p>
          <a:p>
            <a:pPr algn="ctr"/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994294" y="1537115"/>
            <a:ext cx="742974" cy="1053348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049421" y="1537115"/>
            <a:ext cx="735739" cy="1068074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1506" y="140793"/>
            <a:ext cx="7498080" cy="868346"/>
          </a:xfr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Врождённая патология ОДА  </a:t>
            </a:r>
            <a:endParaRPr lang="ru-RU" sz="3600" dirty="0">
              <a:solidFill>
                <a:schemeClr val="accent2">
                  <a:lumMod val="75000"/>
                </a:schemeClr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1428736"/>
            <a:ext cx="2160240" cy="12858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врожденный вывих бедра</a:t>
            </a:r>
          </a:p>
          <a:p>
            <a:pPr algn="ctr"/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95339" y="1428736"/>
            <a:ext cx="2071702" cy="164307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косолапость и другие деформации стоп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4696" y="3071810"/>
            <a:ext cx="2428892" cy="164307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аномалии развития позвоночника (сколиоз)</a:t>
            </a:r>
          </a:p>
          <a:p>
            <a:pPr algn="ctr"/>
            <a:endParaRPr lang="ru-RU" sz="2200" b="1" dirty="0">
              <a:latin typeface="Cambria" panose="020405030504060302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51567" y="5368834"/>
            <a:ext cx="2342064" cy="1250165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b="1" dirty="0" smtClean="0"/>
          </a:p>
          <a:p>
            <a:pPr algn="ctr"/>
            <a:r>
              <a:rPr lang="ru-RU" sz="2200" b="1" dirty="0" err="1" smtClean="0"/>
              <a:t>артрогриппоз</a:t>
            </a:r>
            <a:endParaRPr lang="ru-RU" sz="2200" b="1" dirty="0" smtClean="0"/>
          </a:p>
          <a:p>
            <a:pPr algn="ctr"/>
            <a:r>
              <a:rPr lang="ru-RU" sz="2200" b="1" dirty="0" smtClean="0"/>
              <a:t>(врождённое уродство)</a:t>
            </a:r>
          </a:p>
          <a:p>
            <a:pPr algn="ctr"/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27984" y="3245879"/>
            <a:ext cx="2377309" cy="17859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недоразвитие и дефекты конечностей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67744" y="5368835"/>
            <a:ext cx="2643206" cy="135732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аномалии развития пальцев руки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3968" y="1428736"/>
            <a:ext cx="1967755" cy="1357322"/>
          </a:xfrm>
          <a:prstGeom prst="roundRect">
            <a:avLst>
              <a:gd name="adj" fmla="val 1089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кривошея</a:t>
            </a:r>
            <a:endParaRPr lang="ru-RU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267744" y="1021063"/>
            <a:ext cx="770850" cy="2921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/>
          <p:nvPr/>
        </p:nvCxnSpPr>
        <p:spPr>
          <a:xfrm rot="5400000">
            <a:off x="2674779" y="1959842"/>
            <a:ext cx="1980223" cy="174241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206044" y="992051"/>
            <a:ext cx="0" cy="42174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7556383" y="1019313"/>
            <a:ext cx="416989" cy="39448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/>
          <p:nvPr/>
        </p:nvCxnSpPr>
        <p:spPr>
          <a:xfrm rot="5400000">
            <a:off x="1809904" y="3121453"/>
            <a:ext cx="4311984" cy="83930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399494" y="992051"/>
            <a:ext cx="49258" cy="22207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17692" y="992051"/>
            <a:ext cx="755294" cy="441658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7962" y="188640"/>
            <a:ext cx="6338414" cy="1074468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Приобретённые заболевания </a:t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         и повреждения ОДА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48064" y="4149080"/>
            <a:ext cx="2808312" cy="228031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системные заболевания скелета </a:t>
            </a:r>
          </a:p>
          <a:p>
            <a:pPr algn="ctr"/>
            <a:r>
              <a:rPr lang="ru-RU" sz="2200" b="1" dirty="0" smtClean="0"/>
              <a:t>(рахит, хондродистрофия)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17962" y="4149080"/>
            <a:ext cx="2357454" cy="242889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заболевания скелета </a:t>
            </a:r>
            <a:r>
              <a:rPr lang="ru-RU" sz="2200" b="1" dirty="0" smtClean="0"/>
              <a:t>(туберкулез, опухоли костей, остеомиелит)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40152" y="1607549"/>
            <a:ext cx="2376264" cy="22322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полиартрит</a:t>
            </a:r>
          </a:p>
          <a:p>
            <a:pPr algn="ctr"/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63883" y="1522228"/>
            <a:ext cx="2571768" cy="235745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травматические повреждения спинного мозга, головного мозга, конечностей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975416" y="1268759"/>
            <a:ext cx="565920" cy="39720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9"/>
          <p:cNvCxnSpPr/>
          <p:nvPr/>
        </p:nvCxnSpPr>
        <p:spPr>
          <a:xfrm rot="16200000" flipH="1">
            <a:off x="3912120" y="2381096"/>
            <a:ext cx="2800735" cy="576063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148064" y="1268759"/>
            <a:ext cx="792088" cy="4317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098381" y="1268759"/>
            <a:ext cx="720080" cy="31683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1115616" y="476672"/>
            <a:ext cx="7776864" cy="6159584"/>
          </a:xfrm>
        </p:spPr>
        <p:txBody>
          <a:bodyPr>
            <a:normAutofit fontScale="55000" lnSpcReduction="20000"/>
          </a:bodyPr>
          <a:lstStyle/>
          <a:p>
            <a:pPr marL="82296" indent="0">
              <a:spcAft>
                <a:spcPts val="1200"/>
              </a:spcAft>
              <a:buNone/>
            </a:pPr>
            <a:r>
              <a:rPr lang="ru-RU" altLang="ru-RU" sz="4500" b="1" i="1" dirty="0" smtClean="0">
                <a:solidFill>
                  <a:schemeClr val="accent2">
                    <a:lumMod val="75000"/>
                  </a:schemeClr>
                </a:solidFill>
              </a:rPr>
              <a:t>Дети с неврологическим характером </a:t>
            </a:r>
            <a:r>
              <a:rPr lang="ru-RU" altLang="ru-RU" sz="45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altLang="ru-RU" sz="4500" b="1" i="1" dirty="0" smtClean="0">
                <a:solidFill>
                  <a:schemeClr val="accent2">
                    <a:lumMod val="75000"/>
                  </a:schemeClr>
                </a:solidFill>
              </a:rPr>
              <a:t>   двигательных расстройств - НОДА  </a:t>
            </a:r>
            <a:endParaRPr lang="ru-RU" altLang="ru-RU" sz="45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82296" indent="0">
              <a:spcAft>
                <a:spcPts val="1200"/>
              </a:spcAft>
              <a:buNone/>
            </a:pPr>
            <a:r>
              <a:rPr lang="ru-RU" altLang="ru-RU" sz="3300" b="1" i="1" dirty="0" smtClean="0">
                <a:solidFill>
                  <a:srgbClr val="FF0000"/>
                </a:solidFill>
                <a:latin typeface="+mj-lt"/>
              </a:rPr>
              <a:t>обусловлены органическим поражением двигательных отделов ЦНС. </a:t>
            </a:r>
          </a:p>
          <a:p>
            <a:pPr marL="82296" indent="0">
              <a:spcAft>
                <a:spcPts val="1200"/>
              </a:spcAft>
              <a:buNone/>
            </a:pPr>
            <a:r>
              <a:rPr lang="ru-RU" altLang="ru-RU" sz="3300" b="1" dirty="0" smtClean="0">
                <a:solidFill>
                  <a:srgbClr val="FF0000"/>
                </a:solidFill>
                <a:latin typeface="+mj-lt"/>
              </a:rPr>
              <a:t>Большинство детей с двигательной патологией в образовательных учреждениях – </a:t>
            </a:r>
            <a:r>
              <a:rPr lang="ru-RU" altLang="ru-RU" sz="33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дети с ДЦП (89%).</a:t>
            </a:r>
            <a:r>
              <a:rPr lang="ru-RU" altLang="ru-RU" sz="3300" dirty="0" smtClean="0">
                <a:latin typeface="Arial Black" panose="020B0A04020102020204" pitchFamily="34" charset="0"/>
              </a:rPr>
              <a:t>                     </a:t>
            </a:r>
          </a:p>
          <a:p>
            <a:pPr marL="82296" indent="0">
              <a:spcAft>
                <a:spcPts val="1200"/>
              </a:spcAft>
              <a:buNone/>
            </a:pPr>
            <a:r>
              <a:rPr lang="ru-RU" altLang="ru-RU" sz="3300" i="1" dirty="0" smtClean="0">
                <a:latin typeface="+mj-lt"/>
              </a:rPr>
              <a:t>Так как двигательные расстройства при ДЦП сочетаются с отклонениями в развитии познавательной, речевой и эмоционально-личностной сферы, наряду с психолого-педагогической и логопедической коррекцией основная часть детей данной категории  нуждается также в лечебной и социальной помощи. </a:t>
            </a:r>
          </a:p>
          <a:p>
            <a:pPr marL="82296" indent="0">
              <a:buNone/>
            </a:pPr>
            <a:r>
              <a:rPr lang="ru-RU" altLang="ru-RU" sz="4500" b="1" i="1" dirty="0" smtClean="0">
                <a:solidFill>
                  <a:schemeClr val="accent2">
                    <a:lumMod val="75000"/>
                  </a:schemeClr>
                </a:solidFill>
              </a:rPr>
              <a:t>Дети с ортопедическим характером двигательных расстройств</a:t>
            </a:r>
            <a:r>
              <a:rPr lang="ru-RU" altLang="ru-RU" sz="4500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altLang="ru-RU" sz="4500" i="1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altLang="ru-RU" sz="4500" b="1" dirty="0" smtClean="0">
                <a:solidFill>
                  <a:schemeClr val="accent2">
                    <a:lumMod val="75000"/>
                  </a:schemeClr>
                </a:solidFill>
              </a:rPr>
              <a:t>поражение ОДА</a:t>
            </a:r>
            <a:r>
              <a:rPr lang="ru-RU" altLang="ru-RU" sz="3300" b="1" dirty="0" smtClean="0"/>
              <a:t> </a:t>
            </a:r>
          </a:p>
          <a:p>
            <a:pPr marL="82296" indent="0">
              <a:buNone/>
            </a:pPr>
            <a:r>
              <a:rPr lang="ru-RU" altLang="ru-RU" sz="3300" b="1" i="1" dirty="0" smtClean="0">
                <a:solidFill>
                  <a:srgbClr val="FF0000"/>
                </a:solidFill>
              </a:rPr>
              <a:t>не неврологического характера</a:t>
            </a:r>
            <a:r>
              <a:rPr lang="ru-RU" altLang="ru-RU" sz="3300" i="1" dirty="0" smtClean="0"/>
              <a:t>. </a:t>
            </a:r>
          </a:p>
          <a:p>
            <a:pPr marL="82296" indent="0">
              <a:buNone/>
            </a:pPr>
            <a:r>
              <a:rPr lang="ru-RU" altLang="ru-RU" sz="3300" b="1" dirty="0" smtClean="0">
                <a:solidFill>
                  <a:srgbClr val="FF0000"/>
                </a:solidFill>
              </a:rPr>
              <a:t>Обычно не имеют выраженных нарушений интеллектуального развития. </a:t>
            </a:r>
            <a:r>
              <a:rPr lang="ru-RU" altLang="ru-RU" sz="3300" i="1" dirty="0" smtClean="0"/>
              <a:t>У некоторых детей замедлен общий темп психического развития и могут быть парциально нарушены отдельные корковые функции, особенно зрительно-пространственные представления. Дети данной категории нуждаются в психологической поддержке на фоне систематического ортопедического лечения и соблюдения щадящего индивидуального двигательного режима. Речевые нарушения требуют логопедической помощи. </a:t>
            </a:r>
          </a:p>
        </p:txBody>
      </p:sp>
    </p:spTree>
    <p:extLst>
      <p:ext uri="{BB962C8B-B14F-4D97-AF65-F5344CB8AC3E}">
        <p14:creationId xmlns:p14="http://schemas.microsoft.com/office/powerpoint/2010/main" val="86865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           </a:t>
            </a:r>
            <a:r>
              <a:rPr lang="ru-RU" sz="3600" b="1" dirty="0" smtClean="0">
                <a:solidFill>
                  <a:srgbClr val="0070C0"/>
                </a:solidFill>
                <a:effectLst/>
                <a:latin typeface="Cambria" panose="02040503050406030204" pitchFamily="18" charset="0"/>
              </a:rPr>
              <a:t>3 степени тяжести </a:t>
            </a:r>
            <a:br>
              <a:rPr lang="ru-RU" sz="3600" b="1" dirty="0" smtClean="0">
                <a:solidFill>
                  <a:srgbClr val="0070C0"/>
                </a:solidFill>
                <a:effectLst/>
                <a:latin typeface="Cambria" panose="02040503050406030204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effectLst/>
                <a:latin typeface="Cambria" panose="02040503050406030204" pitchFamily="18" charset="0"/>
              </a:rPr>
              <a:t>нарушения двигательных функций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00808"/>
            <a:ext cx="7498080" cy="378140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Лёгкая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- </a:t>
            </a:r>
            <a:r>
              <a:rPr lang="ru-RU" sz="2600" dirty="0" smtClean="0">
                <a:latin typeface="Cambria" panose="02040503050406030204" pitchFamily="18" charset="0"/>
              </a:rPr>
              <a:t>при сохранении возможности</a:t>
            </a:r>
          </a:p>
          <a:p>
            <a:pPr marL="82296" indent="0">
              <a:buNone/>
            </a:pPr>
            <a:r>
              <a:rPr lang="ru-RU" sz="2600" dirty="0">
                <a:latin typeface="Cambria" panose="02040503050406030204" pitchFamily="18" charset="0"/>
              </a:rPr>
              <a:t> </a:t>
            </a:r>
            <a:r>
              <a:rPr lang="ru-RU" sz="2600" dirty="0" smtClean="0">
                <a:latin typeface="Cambria" panose="02040503050406030204" pitchFamily="18" charset="0"/>
              </a:rPr>
              <a:t>                      свободного передвижения</a:t>
            </a:r>
          </a:p>
          <a:p>
            <a:pPr marL="82296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Средняя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600" dirty="0"/>
              <a:t>- </a:t>
            </a:r>
            <a:r>
              <a:rPr lang="ru-RU" sz="2600" dirty="0" smtClean="0">
                <a:latin typeface="Cambria" panose="02040503050406030204" pitchFamily="18" charset="0"/>
              </a:rPr>
              <a:t>такой ребёнок в передвижении </a:t>
            </a:r>
          </a:p>
          <a:p>
            <a:pPr marL="82296" indent="0">
              <a:buNone/>
            </a:pPr>
            <a:r>
              <a:rPr lang="ru-RU" sz="2600" dirty="0">
                <a:latin typeface="Cambria" panose="02040503050406030204" pitchFamily="18" charset="0"/>
              </a:rPr>
              <a:t> </a:t>
            </a:r>
            <a:r>
              <a:rPr lang="ru-RU" sz="2600" dirty="0" smtClean="0">
                <a:latin typeface="Cambria" panose="02040503050406030204" pitchFamily="18" charset="0"/>
              </a:rPr>
              <a:t>                       и самообслуживании нуждается </a:t>
            </a:r>
          </a:p>
          <a:p>
            <a:pPr marL="82296" indent="0">
              <a:buNone/>
            </a:pPr>
            <a:r>
              <a:rPr lang="ru-RU" sz="2600" dirty="0">
                <a:latin typeface="Cambria" panose="02040503050406030204" pitchFamily="18" charset="0"/>
              </a:rPr>
              <a:t> </a:t>
            </a:r>
            <a:r>
              <a:rPr lang="ru-RU" sz="2600" dirty="0" smtClean="0">
                <a:latin typeface="Cambria" panose="02040503050406030204" pitchFamily="18" charset="0"/>
              </a:rPr>
              <a:t>                       в незначительной помощи </a:t>
            </a:r>
          </a:p>
          <a:p>
            <a:pPr marL="82296" indent="0">
              <a:buNone/>
            </a:pPr>
            <a:r>
              <a:rPr lang="ru-RU" sz="2600" dirty="0">
                <a:latin typeface="Cambria" panose="02040503050406030204" pitchFamily="18" charset="0"/>
              </a:rPr>
              <a:t> </a:t>
            </a:r>
            <a:r>
              <a:rPr lang="ru-RU" sz="2600" dirty="0" smtClean="0">
                <a:latin typeface="Cambria" panose="02040503050406030204" pitchFamily="18" charset="0"/>
              </a:rPr>
              <a:t>                       со стороны других людей</a:t>
            </a:r>
          </a:p>
          <a:p>
            <a:pPr marL="82296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Тяжёлая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/>
              <a:t>- </a:t>
            </a:r>
            <a:r>
              <a:rPr lang="ru-RU" sz="2600" dirty="0" smtClean="0">
                <a:latin typeface="Cambria" panose="02040503050406030204" pitchFamily="18" charset="0"/>
              </a:rPr>
              <a:t>полная зависимость от опеки </a:t>
            </a:r>
          </a:p>
          <a:p>
            <a:pPr marL="82296" indent="0">
              <a:buNone/>
            </a:pPr>
            <a:r>
              <a:rPr lang="ru-RU" sz="2600" dirty="0">
                <a:latin typeface="Cambria" panose="02040503050406030204" pitchFamily="18" charset="0"/>
              </a:rPr>
              <a:t> </a:t>
            </a:r>
            <a:r>
              <a:rPr lang="ru-RU" sz="2600" dirty="0" smtClean="0">
                <a:latin typeface="Cambria" panose="02040503050406030204" pitchFamily="18" charset="0"/>
              </a:rPr>
              <a:t>                        окружающих</a:t>
            </a:r>
            <a:endParaRPr lang="ru-RU" sz="2600" dirty="0">
              <a:latin typeface="Cambria" panose="02040503050406030204" pitchFamily="18" charset="0"/>
            </a:endParaRPr>
          </a:p>
          <a:p>
            <a:pPr marL="82296" indent="0">
              <a:buNone/>
            </a:pPr>
            <a:endParaRPr lang="ru-RU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662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8100392" cy="12150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effectLst/>
              </a:rPr>
              <a:t>  </a:t>
            </a:r>
            <a:r>
              <a:rPr lang="ru-RU" sz="2700" b="1" dirty="0" smtClean="0">
                <a:solidFill>
                  <a:srgbClr val="0070C0"/>
                </a:solidFill>
                <a:effectLst/>
              </a:rPr>
              <a:t>У </a:t>
            </a:r>
            <a:r>
              <a:rPr lang="ru-RU" sz="2700" b="1" dirty="0">
                <a:solidFill>
                  <a:srgbClr val="0070C0"/>
                </a:solidFill>
                <a:effectLst/>
              </a:rPr>
              <a:t>большинства детей с </a:t>
            </a:r>
            <a:r>
              <a:rPr lang="ru-RU" sz="2700" b="1" dirty="0" smtClean="0">
                <a:solidFill>
                  <a:srgbClr val="0070C0"/>
                </a:solidFill>
                <a:effectLst/>
              </a:rPr>
              <a:t>НОДА </a:t>
            </a:r>
            <a:r>
              <a:rPr lang="ru-RU" sz="2700" b="1" dirty="0">
                <a:solidFill>
                  <a:srgbClr val="0070C0"/>
                </a:solidFill>
                <a:effectLst/>
              </a:rPr>
              <a:t>причиной </a:t>
            </a:r>
            <a:r>
              <a:rPr lang="ru-RU" sz="2700" b="1" dirty="0" smtClean="0">
                <a:solidFill>
                  <a:srgbClr val="0070C0"/>
                </a:solidFill>
                <a:effectLst/>
              </a:rPr>
              <a:t>патологии</a:t>
            </a:r>
            <a:br>
              <a:rPr lang="ru-RU" sz="2700" b="1" dirty="0" smtClean="0">
                <a:solidFill>
                  <a:srgbClr val="0070C0"/>
                </a:solidFill>
                <a:effectLst/>
              </a:rPr>
            </a:br>
            <a:r>
              <a:rPr lang="ru-RU" sz="2700" b="1" dirty="0">
                <a:solidFill>
                  <a:srgbClr val="0070C0"/>
                </a:solidFill>
                <a:effectLst/>
              </a:rPr>
              <a:t> </a:t>
            </a:r>
            <a:r>
              <a:rPr lang="ru-RU" sz="2700" b="1" dirty="0" smtClean="0">
                <a:solidFill>
                  <a:srgbClr val="0070C0"/>
                </a:solidFill>
                <a:effectLst/>
              </a:rPr>
              <a:t>                                       является </a:t>
            </a:r>
            <a:r>
              <a:rPr lang="ru-RU" sz="2700" b="1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ДЦП. </a:t>
            </a:r>
            <a:endParaRPr lang="ru-RU" sz="27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556792"/>
            <a:ext cx="4536504" cy="4663440"/>
          </a:xfrm>
        </p:spPr>
        <p:txBody>
          <a:bodyPr>
            <a:normAutofit fontScale="85000" lnSpcReduction="10000"/>
          </a:bodyPr>
          <a:lstStyle/>
          <a:p>
            <a:pPr marL="82296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Детский </a:t>
            </a:r>
            <a:r>
              <a:rPr lang="ru-RU" b="1" i="1" dirty="0">
                <a:solidFill>
                  <a:srgbClr val="FF0000"/>
                </a:solidFill>
              </a:rPr>
              <a:t>церебральный паралич (ДЦП</a:t>
            </a:r>
            <a:r>
              <a:rPr lang="ru-RU" b="1" i="1" dirty="0" smtClean="0">
                <a:solidFill>
                  <a:srgbClr val="FF0000"/>
                </a:solidFill>
              </a:rPr>
              <a:t>) -</a:t>
            </a:r>
            <a:r>
              <a:rPr lang="ru-RU" dirty="0"/>
              <a:t> </a:t>
            </a:r>
            <a:endParaRPr lang="ru-RU" dirty="0" smtClean="0"/>
          </a:p>
          <a:p>
            <a:pPr marL="82296" indent="0">
              <a:buNone/>
            </a:pPr>
            <a:r>
              <a:rPr lang="ru-RU" dirty="0" smtClean="0"/>
              <a:t>не </a:t>
            </a:r>
            <a:r>
              <a:rPr lang="ru-RU" dirty="0"/>
              <a:t>прогрессирующее поражение центральной нервной системы, недоразвитие головного мозга,  которое проявляется двигательными нарушениями (параличами, </a:t>
            </a:r>
            <a:r>
              <a:rPr lang="ru-RU" dirty="0" smtClean="0"/>
              <a:t>подёргиваниями</a:t>
            </a:r>
            <a:r>
              <a:rPr lang="ru-RU" dirty="0"/>
              <a:t>, нарушением речи), нарушением равновесия, возможно интеллектуальными расстройствами, эпилепсией.</a:t>
            </a:r>
          </a:p>
        </p:txBody>
      </p:sp>
      <p:pic>
        <p:nvPicPr>
          <p:cNvPr id="5" name="Содержимое 3" descr="cerebral-palsy-pictures-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59632" y="1628800"/>
            <a:ext cx="3384376" cy="4280024"/>
          </a:xfrm>
        </p:spPr>
      </p:pic>
    </p:spTree>
    <p:extLst>
      <p:ext uri="{BB962C8B-B14F-4D97-AF65-F5344CB8AC3E}">
        <p14:creationId xmlns:p14="http://schemas.microsoft.com/office/powerpoint/2010/main" val="397252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527</TotalTime>
  <Words>473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          ДЕТИ С НАРУШЕНИЯМИ  ОПОРНО-ДВИГАТЕЛЬНОГО АППАРАТА                            (ОДА)</vt:lpstr>
      <vt:lpstr>        Учёные, занимающиеся      проблемой нарушения ОДА</vt:lpstr>
      <vt:lpstr> Группы нарушений ОДА                (по И.Ю. Левченко, О.Г. Приходько) </vt:lpstr>
      <vt:lpstr>Заболевания нервной системы</vt:lpstr>
      <vt:lpstr>   Врождённая патология ОДА  </vt:lpstr>
      <vt:lpstr>Приобретённые заболевания             и повреждения ОДА</vt:lpstr>
      <vt:lpstr>Презентация PowerPoint</vt:lpstr>
      <vt:lpstr>            3 степени тяжести  нарушения двигательных функций</vt:lpstr>
      <vt:lpstr>  У большинства детей с НОДА причиной патологии                                         является ДЦП. 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детей с ОДА. Психофизические особенности лиц с нарушениями опорно-двигательного аппарата. </dc:title>
  <dc:creator>Admin</dc:creator>
  <cp:lastModifiedBy>User</cp:lastModifiedBy>
  <cp:revision>76</cp:revision>
  <cp:lastPrinted>2016-10-22T20:55:12Z</cp:lastPrinted>
  <dcterms:created xsi:type="dcterms:W3CDTF">2013-05-21T14:01:39Z</dcterms:created>
  <dcterms:modified xsi:type="dcterms:W3CDTF">2020-07-05T20:10:22Z</dcterms:modified>
</cp:coreProperties>
</file>