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1"/>
  </p:notesMasterIdLst>
  <p:sldIdLst>
    <p:sldId id="272" r:id="rId2"/>
    <p:sldId id="289" r:id="rId3"/>
    <p:sldId id="288" r:id="rId4"/>
    <p:sldId id="271" r:id="rId5"/>
    <p:sldId id="267" r:id="rId6"/>
    <p:sldId id="280" r:id="rId7"/>
    <p:sldId id="290" r:id="rId8"/>
    <p:sldId id="291" r:id="rId9"/>
    <p:sldId id="281" r:id="rId10"/>
    <p:sldId id="292" r:id="rId11"/>
    <p:sldId id="293" r:id="rId12"/>
    <p:sldId id="298" r:id="rId13"/>
    <p:sldId id="295" r:id="rId14"/>
    <p:sldId id="296" r:id="rId15"/>
    <p:sldId id="297" r:id="rId16"/>
    <p:sldId id="300" r:id="rId17"/>
    <p:sldId id="299" r:id="rId18"/>
    <p:sldId id="283" r:id="rId19"/>
    <p:sldId id="276" r:id="rId2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B35C6-19A4-4137-B7E8-73816D6A4686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466D3-8DF2-4837-A22B-4F3782E047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0162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466D3-8DF2-4837-A22B-4F3782E0473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2099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9789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2772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801474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2416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12268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2458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0713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138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294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767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952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248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36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2548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20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68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CC298-A559-469E-B005-B6B689CAFE9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C08754A-AE55-4626-AEE5-11B116912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933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94133"/>
            <a:ext cx="12168000" cy="3708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Развитие диалогической речи у детей  с речевыми нарушениями с опорой на технологию	 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М.Г. </a:t>
            </a:r>
            <a:r>
              <a:rPr lang="ru-RU" sz="3600" b="1" dirty="0" err="1" smtClean="0">
                <a:solidFill>
                  <a:srgbClr val="002060"/>
                </a:solidFill>
              </a:rPr>
              <a:t>Плохотнюк</a:t>
            </a:r>
            <a:r>
              <a:rPr lang="ru-RU" sz="3600" b="1" dirty="0" smtClean="0">
                <a:solidFill>
                  <a:srgbClr val="002060"/>
                </a:solidFill>
              </a:rPr>
              <a:t> «Закрытая картинка »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с применением сигнальной системы</a:t>
            </a:r>
            <a:r>
              <a:rPr lang="ru-RU" sz="36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04386" y="5500587"/>
            <a:ext cx="4687614" cy="112628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+mj-lt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+mj-lt"/>
              </a:rPr>
              <a:t>оспитатель первой категории</a:t>
            </a:r>
          </a:p>
          <a:p>
            <a:r>
              <a:rPr lang="ru-RU" sz="2000" b="1" dirty="0" err="1" smtClean="0">
                <a:solidFill>
                  <a:schemeClr val="tx1"/>
                </a:solidFill>
                <a:latin typeface="+mj-lt"/>
              </a:rPr>
              <a:t>Корюкина</a:t>
            </a:r>
            <a:r>
              <a:rPr lang="ru-RU" sz="2000" b="1" dirty="0" smtClean="0">
                <a:solidFill>
                  <a:schemeClr val="tx1"/>
                </a:solidFill>
                <a:latin typeface="+mj-lt"/>
              </a:rPr>
              <a:t>. Л.А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01150" y="486247"/>
            <a:ext cx="9554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+mj-lt"/>
              </a:rPr>
              <a:t>Муниципальное   автономное   дошкольное образовательное учреждение </a:t>
            </a:r>
          </a:p>
          <a:p>
            <a:r>
              <a:rPr lang="ru-RU" sz="2000" b="1" dirty="0">
                <a:solidFill>
                  <a:srgbClr val="7030A0"/>
                </a:solidFill>
                <a:latin typeface="+mj-lt"/>
              </a:rPr>
              <a:t>	</a:t>
            </a:r>
            <a:r>
              <a:rPr lang="ru-RU" sz="2000" b="1" dirty="0" smtClean="0">
                <a:solidFill>
                  <a:srgbClr val="7030A0"/>
                </a:solidFill>
                <a:latin typeface="+mj-lt"/>
              </a:rPr>
              <a:t>			«Детский сад №9»</a:t>
            </a:r>
            <a:endParaRPr lang="ru-RU" sz="2000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1994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нутый угол 9"/>
          <p:cNvSpPr/>
          <p:nvPr/>
        </p:nvSpPr>
        <p:spPr>
          <a:xfrm>
            <a:off x="8372103" y="1005130"/>
            <a:ext cx="3819897" cy="205687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Аналогичное описание +  место действия, время года, количество объектов, чем </a:t>
            </a:r>
            <a:r>
              <a:rPr lang="ru-RU" dirty="0"/>
              <a:t>занимаются, детали одежды, </a:t>
            </a:r>
            <a:r>
              <a:rPr lang="ru-RU" dirty="0" smtClean="0"/>
              <a:t>сколько планов на картине,</a:t>
            </a:r>
          </a:p>
          <a:p>
            <a:pPr algn="ctr"/>
            <a:r>
              <a:rPr lang="ru-RU" dirty="0" smtClean="0"/>
              <a:t>кто и  где изброжен</a:t>
            </a:r>
            <a:endParaRPr lang="ru-RU" dirty="0"/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83126" y="1254009"/>
            <a:ext cx="4132613" cy="85502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Сюжетная картинка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3126" y="14580"/>
            <a:ext cx="118671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Второе направление –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усложнение содержания закрытой картинки и формулировки вопросов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://globuss24.ru/web/userfiles/image/doc/hello_html_3d97cad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92633" y="1030710"/>
            <a:ext cx="2561112" cy="17415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Прямая со стрелкой 11"/>
          <p:cNvCxnSpPr/>
          <p:nvPr/>
        </p:nvCxnSpPr>
        <p:spPr>
          <a:xfrm>
            <a:off x="7612083" y="2109032"/>
            <a:ext cx="676894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83126" y="2983687"/>
            <a:ext cx="116378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усложнении вида работы с сюжетной кар­тинкой, я заметила, что дети с трудом запоминают ее содержание, пространственное расположение предметов . Сложность приобретения такого опыта обусловлена тем, что детям сложно поддерживать устойчивое внимание, сосредотачиваться на внутренних качествах и внешних признаках объекта,  выдерживать последовательность высказываний.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Чтобы решить эту проблему, я решила ввести сигнальную систему, которая выступит в роли плана подсказки , сделают высказывания ребенка связным и последовательным.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5739" y="4790672"/>
            <a:ext cx="2401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 сигнальная система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950530" y="5632289"/>
            <a:ext cx="2619988" cy="67252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лист бумаги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998771" y="4656816"/>
            <a:ext cx="2523506" cy="6965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Фланелеграф</a:t>
            </a:r>
            <a:r>
              <a:rPr lang="ru-RU" dirty="0" smtClean="0"/>
              <a:t>,</a:t>
            </a:r>
          </a:p>
          <a:p>
            <a:pPr algn="ctr"/>
            <a:r>
              <a:rPr lang="ru-RU" dirty="0" err="1" smtClean="0"/>
              <a:t>мальберт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39660" y="5349873"/>
            <a:ext cx="3443030" cy="12373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616994" y="5372493"/>
            <a:ext cx="398346" cy="25192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6390538" y="6212430"/>
            <a:ext cx="453640" cy="256937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5075246" y="5877812"/>
            <a:ext cx="371858" cy="314646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http://player.myshared.ru/6/682299/slides/slide_5.jpg"/>
          <p:cNvPicPr/>
          <p:nvPr/>
        </p:nvPicPr>
        <p:blipFill rotWithShape="1">
          <a:blip r:embed="rId3" cstate="screen"/>
          <a:srcRect/>
          <a:stretch/>
        </p:blipFill>
        <p:spPr bwMode="auto">
          <a:xfrm>
            <a:off x="338034" y="4861591"/>
            <a:ext cx="2612374" cy="7207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http://player.myshared.ru/6/682299/slides/slide_5.jpg"/>
          <p:cNvPicPr/>
          <p:nvPr/>
        </p:nvPicPr>
        <p:blipFill rotWithShape="1">
          <a:blip r:embed="rId4" cstate="screen"/>
          <a:srcRect/>
          <a:stretch/>
        </p:blipFill>
        <p:spPr bwMode="auto">
          <a:xfrm>
            <a:off x="338034" y="5657696"/>
            <a:ext cx="2612374" cy="6934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111870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/>
        </p:nvSpPr>
        <p:spPr>
          <a:xfrm>
            <a:off x="3551864" y="0"/>
            <a:ext cx="4073237" cy="83127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Сюжет из сказки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31674" y="84293"/>
            <a:ext cx="5319085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План:</a:t>
            </a:r>
          </a:p>
          <a:p>
            <a:pPr lvl="0"/>
            <a:r>
              <a:rPr lang="ru-RU" sz="2000" b="1" dirty="0">
                <a:solidFill>
                  <a:srgbClr val="C00000"/>
                </a:solidFill>
              </a:rPr>
              <a:t>Сколько планов у картины</a:t>
            </a:r>
            <a:r>
              <a:rPr lang="ru-RU" sz="2000" b="1" dirty="0" smtClean="0">
                <a:solidFill>
                  <a:srgbClr val="C00000"/>
                </a:solidFill>
              </a:rPr>
              <a:t>?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Где происходят действия?</a:t>
            </a:r>
            <a:endParaRPr lang="ru-RU" sz="2000" b="1" dirty="0">
              <a:solidFill>
                <a:srgbClr val="C00000"/>
              </a:solidFill>
            </a:endParaRPr>
          </a:p>
          <a:p>
            <a:pPr lvl="0"/>
            <a:r>
              <a:rPr lang="ru-RU" sz="2000" b="1" dirty="0">
                <a:solidFill>
                  <a:srgbClr val="C00000"/>
                </a:solidFill>
              </a:rPr>
              <a:t>Что нарисовано на 1 плане</a:t>
            </a:r>
            <a:r>
              <a:rPr lang="ru-RU" sz="2000" b="1" dirty="0" smtClean="0">
                <a:solidFill>
                  <a:srgbClr val="C00000"/>
                </a:solidFill>
              </a:rPr>
              <a:t>?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Сколько их?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Какого размера медведи?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Как выглядит, детали одежды.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 Место положение каждого.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Чем занимаются, какое настроение?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Что нарисовано рядом с медведями?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Где  находится?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Что изображено на 2 плане?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Где находится?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Какого цвета и размера?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Какие части  есть у предмета 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Что находится рядом?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Какого цвета и размера?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Какое время года?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Какая  погода?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Что нарисовано в вверху картины?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Сколько их, местоположение каждого.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625101" y="178130"/>
            <a:ext cx="4327670" cy="5237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080403" y="3433039"/>
            <a:ext cx="4906746" cy="33240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552392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505" y="331289"/>
            <a:ext cx="1189907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 как дети при  помощи вопросов  узнали содержание картинки,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предлагаю  детям  нарисовать содержание картинки, т. е. воспроизвести её по памяти.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рисованием я еще раз вместе с детьми описываю картинку с помощью сигналов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систематической работе с сигнальной системой у детей развиваются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восприятие, память, разговорная речь, а также контроль над содержанием высказывания.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в процессе рисования что то забыл ,он может задать вопрос показывая на кружок (место предмета)на листе  бумаги. 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чего дети сравнивают свои рисунки с оригиналом и между собой. 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дети учатся анализировать свои работы. При систематической работе над анализом рисунков и сопоставления их с образцом и между собой у дошкольников в значительной степени развивается самостоятельность в оценке своих работ и работ товарищей.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организуется беседа по содержанию  картинки.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31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6" y="113874"/>
            <a:ext cx="7117277" cy="5337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1305" y="1911106"/>
            <a:ext cx="4526310" cy="6035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688163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"/>
            <a:ext cx="8900160" cy="6675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85182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402336"/>
            <a:ext cx="7591552" cy="5675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079232" y="402336"/>
            <a:ext cx="3978656" cy="2853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976348" y="3547872"/>
            <a:ext cx="4081540" cy="3023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73155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842051" y="371061"/>
            <a:ext cx="8865705" cy="6135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683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530087"/>
            <a:ext cx="9144000" cy="58972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64140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9728" y="394856"/>
            <a:ext cx="9512134" cy="80752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Третье направление связано с развитием самостоятельности детей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ссылка на другую страницу 2"/>
          <p:cNvSpPr/>
          <p:nvPr/>
        </p:nvSpPr>
        <p:spPr>
          <a:xfrm>
            <a:off x="3859477" y="2688280"/>
            <a:ext cx="3954485" cy="1128156"/>
          </a:xfrm>
          <a:prstGeom prst="flowChartOffpage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учитель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9760" y="1658095"/>
            <a:ext cx="6650181" cy="8312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Уменьшении помощи при формулировке ответа</a:t>
            </a:r>
            <a:endParaRPr lang="ru-RU" sz="2000" b="1" dirty="0"/>
          </a:p>
        </p:txBody>
      </p:sp>
      <p:sp>
        <p:nvSpPr>
          <p:cNvPr id="5" name="Блок-схема: ссылка на другую страницу 4"/>
          <p:cNvSpPr/>
          <p:nvPr/>
        </p:nvSpPr>
        <p:spPr>
          <a:xfrm>
            <a:off x="2220683" y="3981212"/>
            <a:ext cx="2600697" cy="1080654"/>
          </a:xfrm>
          <a:prstGeom prst="flowChartOffpage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сам формулирует ответы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ссылка на другую страницу 5"/>
          <p:cNvSpPr/>
          <p:nvPr/>
        </p:nvSpPr>
        <p:spPr>
          <a:xfrm>
            <a:off x="6513613" y="4015349"/>
            <a:ext cx="2600697" cy="1080654"/>
          </a:xfrm>
          <a:prstGeom prst="flowChartOffpage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педагога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ссылка на другую страницу 6"/>
          <p:cNvSpPr/>
          <p:nvPr/>
        </p:nvSpPr>
        <p:spPr>
          <a:xfrm>
            <a:off x="2422564" y="5557651"/>
            <a:ext cx="2600697" cy="1223159"/>
          </a:xfrm>
          <a:prstGeom prst="flowChartOffpage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навыка описания по частям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9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130" y="-2295644"/>
            <a:ext cx="12013870" cy="1181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Используя в многолетней практике такой прием, как ра­бота с закрытой картиной или спрятанным предметом, мы пришли к следующим выводам.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Используя </a:t>
            </a:r>
            <a:r>
              <a:rPr lang="ru-RU" sz="2400" b="1" dirty="0">
                <a:solidFill>
                  <a:srgbClr val="7030A0"/>
                </a:solidFill>
                <a:latin typeface="+mj-lt"/>
              </a:rPr>
              <a:t>такой прием, как работа с закрытой картиной или спрятанным предметом, я пришла к выводу, </a:t>
            </a: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что:</a:t>
            </a:r>
          </a:p>
          <a:p>
            <a:endParaRPr lang="ru-RU" sz="2400" b="1" dirty="0">
              <a:solidFill>
                <a:srgbClr val="7030A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дети  овладели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диалогической формой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речи, 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в процессе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общения они  научились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задавать вопросы и отвечать на них в краткой и полной 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форме</a:t>
            </a:r>
            <a:r>
              <a:rPr lang="ru-RU" sz="2400" b="1" dirty="0">
                <a:solidFill>
                  <a:srgbClr val="7030A0"/>
                </a:solidFill>
                <a:latin typeface="+mj-lt"/>
              </a:rPr>
              <a:t>;</a:t>
            </a: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в</a:t>
            </a:r>
            <a:r>
              <a:rPr lang="ru-RU" sz="24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ходе работы по закрытому </a:t>
            </a:r>
            <a:r>
              <a:rPr lang="ru-RU" sz="2400" b="1" dirty="0" smtClean="0">
                <a:solidFill>
                  <a:srgbClr val="0070C0"/>
                </a:solidFill>
                <a:latin typeface="+mj-lt"/>
              </a:rPr>
              <a:t>объекту у детей  пополнился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словарный </a:t>
            </a:r>
            <a:r>
              <a:rPr lang="ru-RU" sz="2400" b="1" dirty="0" smtClean="0">
                <a:solidFill>
                  <a:srgbClr val="0070C0"/>
                </a:solidFill>
                <a:latin typeface="+mj-lt"/>
              </a:rPr>
              <a:t>запас;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FF0000"/>
                </a:solidFill>
                <a:latin typeface="+mj-lt"/>
              </a:rPr>
              <a:t>у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 детей выработалось умение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устно описывать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содержание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картинки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;</a:t>
            </a:r>
            <a:endParaRPr lang="ru-RU" sz="2400" b="1" dirty="0" smtClean="0">
              <a:solidFill>
                <a:srgbClr val="FF0000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т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акже  сформировалось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умение ориентироваться в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пространстве;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+mj-lt"/>
              </a:rPr>
              <a:t>у</a:t>
            </a:r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 детей появилась устойчивая мотивация к самостоятельному высказыванию;</a:t>
            </a:r>
          </a:p>
          <a:p>
            <a:pPr>
              <a:lnSpc>
                <a:spcPct val="150000"/>
              </a:lnSpc>
            </a:pPr>
            <a:endParaRPr lang="ru-RU" sz="2400" b="1" dirty="0" smtClean="0"/>
          </a:p>
          <a:p>
            <a:pPr>
              <a:lnSpc>
                <a:spcPct val="150000"/>
              </a:lnSpc>
            </a:pP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8842" y="0"/>
            <a:ext cx="3503220" cy="6887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8801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380" y="166255"/>
            <a:ext cx="1188324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Все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знаем, что дети с ОНР испытывают большие трудности в общении. Неясная речь весьма затрудняет взаимоотношения с окружающими и нередко накладывает тяжелый отпечаток на характер человека.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кроются в том, что, дети с ОНР имеют недостаточный запас знаний об окружающем мире, не обращают внимание на детали изучаемого объекта, к тому же этим детям трудно программировать собственные высказывания.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 свою очередь не формирует мотивацию 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высказыванию.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Сегодня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хочу остановиться на развитии диалогической речи у детей с ОНР.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отказываясь от других приемов работы, по данному направлению, я использую работу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«Закрытой картинке».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652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30" y="1482112"/>
            <a:ext cx="11865823" cy="275767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rgbClr val="7030A0"/>
                </a:solidFill>
              </a:rPr>
              <a:t>Цель  - </a:t>
            </a:r>
            <a:r>
              <a:rPr lang="ru-RU" sz="3200" b="1" dirty="0" smtClean="0">
                <a:ln/>
                <a:solidFill>
                  <a:srgbClr val="7030A0"/>
                </a:solidFill>
              </a:rPr>
              <a:t>работы </a:t>
            </a:r>
            <a:r>
              <a:rPr lang="ru-RU" sz="3200" b="1" dirty="0">
                <a:ln/>
                <a:solidFill>
                  <a:srgbClr val="7030A0"/>
                </a:solidFill>
              </a:rPr>
              <a:t>по закрытой картинке </a:t>
            </a:r>
            <a:r>
              <a:rPr lang="ru-RU" sz="3200" b="1" dirty="0" smtClean="0">
                <a:ln/>
                <a:solidFill>
                  <a:srgbClr val="7030A0"/>
                </a:solidFill>
              </a:rPr>
              <a:t>научить </a:t>
            </a:r>
            <a:r>
              <a:rPr lang="ru-RU" sz="3200" b="1" dirty="0">
                <a:ln/>
                <a:solidFill>
                  <a:srgbClr val="7030A0"/>
                </a:solidFill>
              </a:rPr>
              <a:t>детей задавать вопросы и с их помощью выяснять содержание картинки, которую они не видят.  </a:t>
            </a:r>
          </a:p>
          <a:p>
            <a:pPr lvl="0" algn="ctr">
              <a:lnSpc>
                <a:spcPct val="115000"/>
              </a:lnSpc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3200" b="1" dirty="0">
              <a:ln/>
              <a:solidFill>
                <a:srgbClr val="7030A0"/>
              </a:solidFill>
              <a:latin typeface="Calibri" pitchFamily="34" charset="0"/>
              <a:ea typeface="Calibri"/>
              <a:cs typeface="Calibri" pitchFamily="34" charset="0"/>
            </a:endParaRPr>
          </a:p>
          <a:p>
            <a:pPr algn="ctr"/>
            <a:endParaRPr lang="ru-RU" b="1" dirty="0">
              <a:ln/>
              <a:solidFill>
                <a:srgbClr val="7030A0"/>
              </a:solidFill>
            </a:endParaRPr>
          </a:p>
        </p:txBody>
      </p:sp>
      <p:pic>
        <p:nvPicPr>
          <p:cNvPr id="3" name="Рисунок 2" descr="https://yt3.ggpht.com/-XzNeAC5WdrQ/AAAAAAAAAAI/AAAAAAAAAAA/943DYp-mM-8/s900-c-k-no-rj-c0xffffff/photo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90470" y="4281717"/>
            <a:ext cx="1852551" cy="189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458192" y="4667003"/>
            <a:ext cx="3593683" cy="15319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картинка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70536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260" y="260146"/>
            <a:ext cx="1143593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прием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учителем логопедом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М.Г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Плохотнюк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успешно применяется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речи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деском саду.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такой ситуации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,когда дети не видят картинку,  их вопросы максимально мотивированы.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спросить о чем то, дети должны уметь выделить главное, осознать проблему и верно сформулировать её, а это в свою очередь помогает развитию умению лексико-синтаксически оформлять результаты мыслительной деятельности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Важным здесь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усвоение детьми ключевых вопросительных слов, как опорных системных единиц.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Особенность метода заключается в том, что 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вся деятельность носит игровой и занимательный характер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интегрируя в себе сразу несколько областей.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87543" y="3556569"/>
            <a:ext cx="2751908" cy="3301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207459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547937" y="293343"/>
            <a:ext cx="8803701" cy="1116000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Основные задачи:</a:t>
            </a:r>
            <a:endParaRPr lang="ru-RU" sz="3600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5669" y="1843178"/>
            <a:ext cx="102412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первых-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сформировать и развить познавательный интерес 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грамматические категории;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447" y="2842143"/>
            <a:ext cx="118399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вторых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детей задавать вопросы и отвечать на них развернутой фразой, вести непринуждённую  беседу;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669" y="3893468"/>
            <a:ext cx="97452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третьих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сформировать  умение описывать  закрытую картину по частям;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201" y="4786020"/>
            <a:ext cx="11971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четвертых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–развить у детей мышление, внимание, память</a:t>
            </a:r>
            <a:r>
              <a:rPr lang="ru-RU" sz="2400" b="1" dirty="0" smtClean="0"/>
              <a:t>;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4201" y="5454619"/>
            <a:ext cx="113511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пятых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сформировать  умение ориентироваться в пространстве через применение сигнальной системы;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60536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08187" y="59375"/>
            <a:ext cx="6709559" cy="12944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Работа ведется по трем направлениям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82837" y="1977240"/>
            <a:ext cx="2983674" cy="902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Усложнение формы и содержания объекта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82837" y="3550720"/>
            <a:ext cx="2832264" cy="1187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Усложнение содержания и формулировок вопросов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82837" y="5409210"/>
            <a:ext cx="2832264" cy="1187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самостоятельности детей при работе с закрытой картинкой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809506" y="1318161"/>
            <a:ext cx="484632" cy="659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809506" y="2885703"/>
            <a:ext cx="484632" cy="659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778335" y="4750131"/>
            <a:ext cx="484632" cy="659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135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ссылка на другую страницу 1"/>
          <p:cNvSpPr/>
          <p:nvPr/>
        </p:nvSpPr>
        <p:spPr>
          <a:xfrm>
            <a:off x="3610099" y="356260"/>
            <a:ext cx="4215740" cy="612648"/>
          </a:xfrm>
          <a:prstGeom prst="flowChartOffpage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9903" y="1341297"/>
            <a:ext cx="11322499" cy="440120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1 этап    -  выяснение содержания закрытой картинки с использованием  сигнальной системы;</a:t>
            </a:r>
          </a:p>
          <a:p>
            <a:endParaRPr lang="ru-RU" sz="2800" b="1" dirty="0"/>
          </a:p>
          <a:p>
            <a:pPr algn="just"/>
            <a:r>
              <a:rPr lang="ru-RU" sz="28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2 этап – зарисовка детьми содержания закрытой картинки по представлению  с опорой на сигнальную систему;</a:t>
            </a:r>
          </a:p>
          <a:p>
            <a:pPr algn="just"/>
            <a:endParaRPr lang="ru-RU" sz="2800" b="1" dirty="0"/>
          </a:p>
          <a:p>
            <a:r>
              <a:rPr lang="ru-RU" sz="2800" b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3 этап    – анализ рисунков и сравнение их между собой и  оригиналом;</a:t>
            </a:r>
          </a:p>
          <a:p>
            <a:endParaRPr lang="ru-RU" sz="2800" b="1" dirty="0"/>
          </a:p>
          <a:p>
            <a:r>
              <a:rPr lang="ru-RU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4  этап   –  дети составляют рассказ по картинке. </a:t>
            </a:r>
            <a:endParaRPr lang="ru-RU" sz="2800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3939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4" y="118754"/>
            <a:ext cx="6504392" cy="4987634"/>
          </a:xfrm>
          <a:prstGeom prst="round2DiagRect">
            <a:avLst>
              <a:gd name="adj1" fmla="val 16667"/>
              <a:gd name="adj2" fmla="val 241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221000" y="2351314"/>
            <a:ext cx="5846811" cy="44116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83942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1693" y="148879"/>
            <a:ext cx="106798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Первое направление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усложнение формы и содержания объекта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866" y="760498"/>
            <a:ext cx="43582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Простая картинка со статичным предметом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6706" y="2180064"/>
            <a:ext cx="43582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Предмет сложной формы </a:t>
            </a:r>
            <a:r>
              <a:rPr lang="ru-RU" dirty="0" smtClean="0"/>
              <a:t>с большим количеством деталей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1144" y="3768995"/>
            <a:ext cx="43582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Картинка с действующим персонажам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152802" y="1700222"/>
            <a:ext cx="324000" cy="432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152802" y="3185831"/>
            <a:ext cx="324000" cy="432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285239" y="880925"/>
            <a:ext cx="1990762" cy="3348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985897" y="1566648"/>
            <a:ext cx="1290104" cy="4410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8323713" y="880925"/>
            <a:ext cx="3516190" cy="15405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это (классификация) , размер, форма,</a:t>
            </a:r>
          </a:p>
          <a:p>
            <a:pPr algn="ctr"/>
            <a:r>
              <a:rPr lang="ru-RU" dirty="0" smtClean="0"/>
              <a:t> как используют,</a:t>
            </a:r>
          </a:p>
          <a:p>
            <a:pPr algn="ctr"/>
            <a:r>
              <a:rPr lang="ru-RU" dirty="0" smtClean="0"/>
              <a:t>части</a:t>
            </a:r>
            <a:r>
              <a:rPr lang="ru-RU" dirty="0"/>
              <a:t> </a:t>
            </a:r>
            <a:r>
              <a:rPr lang="ru-RU" dirty="0" smtClean="0"/>
              <a:t>предмета, цвет.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880172" y="3465083"/>
            <a:ext cx="3184567" cy="1734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то ,рост и возраст,</a:t>
            </a:r>
          </a:p>
          <a:p>
            <a:pPr algn="ctr"/>
            <a:r>
              <a:rPr lang="ru-RU" dirty="0" smtClean="0"/>
              <a:t> что делает? особенности внешнего вида,  количество объектов .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390697" y="3888687"/>
            <a:ext cx="2283042" cy="4196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318417" y="5618443"/>
            <a:ext cx="1764472" cy="4260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521928" y="5183780"/>
            <a:ext cx="11400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 descr="https://ds04.infourok.ru/uploads/ex/0153/00002862-0320b298/hello_html_4612d06a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36425" y="677248"/>
            <a:ext cx="1346464" cy="12786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Рисунок 24" descr="https://ds02.infourok.ru/uploads/ex/0dc6/00074d3d-af61fa0a/hello_html_m14d1caaa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36425" y="3260106"/>
            <a:ext cx="1483564" cy="20809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Скругленный прямоугольник 30"/>
          <p:cNvSpPr/>
          <p:nvPr/>
        </p:nvSpPr>
        <p:spPr>
          <a:xfrm>
            <a:off x="191832" y="5270151"/>
            <a:ext cx="4358244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Картинка с изображением нескольких персонажей и объектов</a:t>
            </a:r>
            <a:endParaRPr lang="ru-RU" dirty="0"/>
          </a:p>
        </p:txBody>
      </p:sp>
      <p:pic>
        <p:nvPicPr>
          <p:cNvPr id="32" name="Рисунок 31" descr="http://images.easyfreeclipart.com/311/children-playing-volleyball-stock-images-image-36130464-311394.jpg"/>
          <p:cNvPicPr/>
          <p:nvPr/>
        </p:nvPicPr>
        <p:blipFill rotWithShape="1">
          <a:blip r:embed="rId4" cstate="screen"/>
          <a:srcRect/>
          <a:stretch/>
        </p:blipFill>
        <p:spPr bwMode="auto">
          <a:xfrm>
            <a:off x="6390697" y="4974241"/>
            <a:ext cx="2618740" cy="1714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4" name="Стрелка вниз 33"/>
          <p:cNvSpPr/>
          <p:nvPr/>
        </p:nvSpPr>
        <p:spPr>
          <a:xfrm>
            <a:off x="2121828" y="4751780"/>
            <a:ext cx="324000" cy="432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pic>
        <p:nvPicPr>
          <p:cNvPr id="22" name="Рисунок 21" descr="https://ds03.infourok.ru/uploads/ex/0a1b/00027b1a-8b3dbc45/hello_html_m7b7b4150.gif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160" t="22228" r="16012" b="8706"/>
          <a:stretch/>
        </p:blipFill>
        <p:spPr bwMode="auto">
          <a:xfrm>
            <a:off x="4853781" y="2074054"/>
            <a:ext cx="1784525" cy="10996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5736299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1816</TotalTime>
  <Words>541</Words>
  <Application>Microsoft Office PowerPoint</Application>
  <PresentationFormat>Произвольный</PresentationFormat>
  <Paragraphs>111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Развитие диалогической речи у детей  с речевыми нарушениями с опорой на технологию    М.Г. Плохотнюк «Закрытая картинка »  с применением сигнальной системы.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Пользователь Windows</cp:lastModifiedBy>
  <cp:revision>160</cp:revision>
  <cp:lastPrinted>2017-02-07T16:01:24Z</cp:lastPrinted>
  <dcterms:created xsi:type="dcterms:W3CDTF">2017-01-03T15:11:09Z</dcterms:created>
  <dcterms:modified xsi:type="dcterms:W3CDTF">2020-07-05T13:17:25Z</dcterms:modified>
</cp:coreProperties>
</file>