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themeOverride+xml" PartName="/ppt/theme/themeOverr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20"/>
  </p:notesMasterIdLst>
  <p:handoutMasterIdLst>
    <p:handoutMasterId r:id="rId21"/>
  </p:handoutMasterIdLst>
  <p:sldIdLst>
    <p:sldId id="258" r:id="rId2"/>
    <p:sldId id="273" r:id="rId3"/>
    <p:sldId id="275" r:id="rId4"/>
    <p:sldId id="259" r:id="rId5"/>
    <p:sldId id="276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3343"/>
    <a:srgbClr val="596B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468" autoAdjust="0"/>
    <p:restoredTop sz="94434" autoAdjust="0"/>
  </p:normalViewPr>
  <p:slideViewPr>
    <p:cSldViewPr>
      <p:cViewPr varScale="1">
        <p:scale>
          <a:sx n="67" d="100"/>
          <a:sy n="67" d="100"/>
        </p:scale>
        <p:origin x="1128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16D31-8774-44BA-BCC2-FF9A58C880A1}" type="datetimeFigureOut">
              <a:rPr lang="ru-RU" smtClean="0"/>
              <a:t>05.07.2020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10587-60BC-4665-BD8A-5798906939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986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7F8F0-AD96-478C-9B62-4249D62E4FFE}" type="datetimeFigureOut">
              <a:rPr lang="ru-RU" smtClean="0"/>
              <a:t>05.07.2020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591BB-0C9A-4718-962E-11F191560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928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591BB-0C9A-4718-962E-11F191560E6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87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591BB-0C9A-4718-962E-11F191560E6D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842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101600" y="-31273"/>
            <a:ext cx="120904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CED-E95F-4CF8-9264-9E35693B74C4}" type="datetime1">
              <a:rPr lang="ru-RU" smtClean="0"/>
              <a:t>05.07.2020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-1" y="1905000"/>
            <a:ext cx="10840719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800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-1" y="2056606"/>
            <a:ext cx="10637519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tx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tx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tx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99" y="2130426"/>
            <a:ext cx="1005734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99" y="3733800"/>
            <a:ext cx="1005734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B2E05-4624-4B94-ACFA-BB6A293395DD}" type="datetime1">
              <a:rPr lang="ru-RU" smtClean="0"/>
              <a:t>05.07.2020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FC907-EA9A-48DA-8860-3D4BC6C62FFD}" type="datetime1">
              <a:rPr lang="ru-RU" smtClean="0"/>
              <a:t>05.07.2020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06090"/>
          </a:xfrm>
        </p:spPr>
        <p:txBody>
          <a:bodyPr anchor="t">
            <a:normAutofit/>
          </a:bodyPr>
          <a:lstStyle>
            <a:lvl1pPr algn="ctr">
              <a:defRPr sz="2800">
                <a:ln w="13335" cmpd="sng">
                  <a:noFill/>
                  <a:prstDash val="solid"/>
                </a:ln>
                <a:solidFill>
                  <a:schemeClr val="tx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4745"/>
            <a:ext cx="10972800" cy="5001419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C5B42-31E3-4C62-A87E-38E13B24F5EB}" type="datetime1">
              <a:rPr lang="ru-RU" smtClean="0"/>
              <a:t>05.07.2020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2" y="-30478"/>
            <a:ext cx="120903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12192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800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12192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12192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621365"/>
            <a:ext cx="110744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609600" y="4463568"/>
            <a:ext cx="11074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28E3-9A0E-446A-BBF1-F4E4D2B1498D}" type="datetime1">
              <a:rPr lang="ru-RU" smtClean="0"/>
              <a:t>05.07.2020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93532-9518-443F-BD3C-835FB78C36AE}" type="datetime1">
              <a:rPr lang="ru-RU" smtClean="0"/>
              <a:t>05.07.2020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012B-113D-4D17-AB1C-8CFFDB0B67A4}" type="datetime1">
              <a:rPr lang="ru-RU" smtClean="0"/>
              <a:t>05.07.2020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F7E7-5D1A-4ADF-99BB-2764613C297D}" type="datetime1">
              <a:rPr lang="ru-RU" smtClean="0"/>
              <a:t>05.07.2020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A799A-C76A-430F-A321-4923D91F1D6D}" type="datetime1">
              <a:rPr lang="ru-RU" smtClean="0"/>
              <a:t>05.07.2020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273051"/>
            <a:ext cx="7315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D4FF8-4635-4A39-BCCF-52FCEAD180D8}" type="datetime1">
              <a:rPr lang="ru-RU" smtClean="0"/>
              <a:t>05.07.2020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3681984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800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2007129" y="3221207"/>
            <a:ext cx="3017520" cy="105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353568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353568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1901952"/>
            <a:ext cx="316992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200" y="3273552"/>
            <a:ext cx="316992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67200" y="381000"/>
            <a:ext cx="74168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1F66-BB1F-40CA-90CE-AEE44A6478DB}" type="datetime1">
              <a:rPr lang="ru-RU" smtClean="0"/>
              <a:t>05.07.2020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3681984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800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2007129" y="3221207"/>
            <a:ext cx="3017520" cy="105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353568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353568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64" y="1905000"/>
            <a:ext cx="316992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200" y="3276600"/>
            <a:ext cx="316992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99136" y="137160"/>
            <a:ext cx="11826240" cy="6583680"/>
          </a:xfrm>
          <a:prstGeom prst="rect">
            <a:avLst/>
          </a:prstGeom>
          <a:noFill/>
          <a:ln w="19050" cmpd="sng">
            <a:solidFill>
              <a:schemeClr val="tx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800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1240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6699DB-361C-4516-8020-4B5E17589122}" type="datetime1">
              <a:rPr lang="ru-RU" smtClean="0"/>
              <a:t>05.07.2020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4831" y="6312409"/>
            <a:ext cx="4642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1240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ru-RU" sz="2200" kern="1200" dirty="0" smtClean="0">
          <a:solidFill>
            <a:schemeClr val="bg2">
              <a:lumMod val="10000"/>
              <a:lumOff val="90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hdphoto1.wdp" Type="http://schemas.microsoft.com/office/2007/relationships/hdphoto"/></Relationships>
</file>

<file path=ppt/slides/_rels/slide13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slideLayouts/slideLayout2.xml" Type="http://schemas.openxmlformats.org/officeDocument/2006/relationships/slideLayout"/><Relationship Id="rId1" Target="../theme/themeOverride1.xml" Type="http://schemas.openxmlformats.org/officeDocument/2006/relationships/themeOverride"/><Relationship Id="rId4" Target="../media/image17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hdphoto2.wdp" Type="http://schemas.microsoft.com/office/2007/relationships/hdphoto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&#1042;&#1077;&#1095;&#1077;&#1088;_&#1085;&#1072;_&#1088;&#1077;&#1081;&#1076;&#1077;" TargetMode="External"/><Relationship Id="rId3" Type="http://schemas.openxmlformats.org/officeDocument/2006/relationships/hyperlink" Target="http://www.sovmusic.ru/" TargetMode="External"/><Relationship Id="rId7" Type="http://schemas.openxmlformats.org/officeDocument/2006/relationships/hyperlink" Target="https://ru.wikipedia.org/wiki/&#1044;&#1086;&#1088;&#1086;&#1075;&#1072;_&#1085;&#1072;_&#1041;&#1077;&#1088;&#1083;&#1080;&#1085;_(&#1087;&#1077;&#1089;&#1085;&#1103;)" TargetMode="External"/><Relationship Id="rId2" Type="http://schemas.openxmlformats.org/officeDocument/2006/relationships/hyperlink" Target="https://histrf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ong-story.ru/" TargetMode="External"/><Relationship Id="rId5" Type="http://schemas.openxmlformats.org/officeDocument/2006/relationships/hyperlink" Target="https://www.&#1087;&#1086;&#1073;&#1077;&#1076;&#1072;.&#1077;&#1082;&#1072;&#1090;&#1077;&#1088;&#1080;&#1085;&#1073;&#1091;&#1088;&#1075;.&#1088;&#1092;/" TargetMode="External"/><Relationship Id="rId4" Type="http://schemas.openxmlformats.org/officeDocument/2006/relationships/hyperlink" Target="https://www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5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2" Type="http://schemas.openxmlformats.org/officeDocument/2006/relationships/slide" Target="slide3.xml"/><Relationship Id="rId16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5" Type="http://schemas.openxmlformats.org/officeDocument/2006/relationships/slide" Target="slide7.xml"/><Relationship Id="rId15" Type="http://schemas.openxmlformats.org/officeDocument/2006/relationships/slide" Target="slide17.xml"/><Relationship Id="rId10" Type="http://schemas.openxmlformats.org/officeDocument/2006/relationships/slide" Target="slide12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images.aif.ru/009/573/a917eb9e30110bae35e8429b60971d98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pPr algn="ctr"/>
            <a:r>
              <a:rPr lang="ru-RU" dirty="0" smtClean="0"/>
              <a:t>«Песни Великой Отечественной войны»</a:t>
            </a:r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Проект по музыке</a:t>
            </a:r>
            <a:r>
              <a:rPr lang="en-US" dirty="0" smtClean="0"/>
              <a:t> </a:t>
            </a:r>
            <a:r>
              <a:rPr lang="ru-RU" dirty="0" smtClean="0"/>
              <a:t>выполнил:</a:t>
            </a:r>
          </a:p>
          <a:p>
            <a:pPr algn="r"/>
            <a:r>
              <a:rPr lang="ru-RU" dirty="0" smtClean="0"/>
              <a:t>ученик 7 «А» класса МБОУ СОШ №15 </a:t>
            </a:r>
            <a:br>
              <a:rPr lang="ru-RU" dirty="0" smtClean="0"/>
            </a:br>
            <a:r>
              <a:rPr lang="ru-RU" dirty="0" err="1" smtClean="0"/>
              <a:t>Миняев</a:t>
            </a:r>
            <a:r>
              <a:rPr lang="ru-RU" dirty="0" smtClean="0"/>
              <a:t> Константин Дмитриевич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151784" y="6211670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г. </a:t>
            </a:r>
            <a:r>
              <a:rPr lang="ru-RU" dirty="0"/>
              <a:t>Коломна</a:t>
            </a:r>
            <a:br>
              <a:rPr lang="ru-RU" dirty="0"/>
            </a:br>
            <a:r>
              <a:rPr lang="ru-RU" dirty="0"/>
              <a:t> 2020 г.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799360" y="86597"/>
            <a:ext cx="65932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Муниципальное бюджетное общеобразовательное учреждение </a:t>
            </a:r>
          </a:p>
          <a:p>
            <a:pPr algn="ctr"/>
            <a:r>
              <a:rPr lang="ru-RU" dirty="0"/>
              <a:t>средняя общеобразовательная школа №15</a:t>
            </a:r>
          </a:p>
        </p:txBody>
      </p:sp>
    </p:spTree>
    <p:extLst>
      <p:ext uri="{BB962C8B-B14F-4D97-AF65-F5344CB8AC3E}">
        <p14:creationId xmlns:p14="http://schemas.microsoft.com/office/powerpoint/2010/main" val="165920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791200" y="1145859"/>
            <a:ext cx="5791200" cy="500141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Особое место в солдатских сердцах заняла песня «В землянке».  Стихотворение даже для печати не предназначалось, а, когда песня появилась, была принята всеми. И навсегда поселилась в солдатских окопах и блиндажах. Слова принадлежат поэту Алексею Суркову, который передал их композитору Константину </a:t>
            </a:r>
            <a:r>
              <a:rPr lang="ru-RU" dirty="0" err="1"/>
              <a:t>Листову</a:t>
            </a:r>
            <a:r>
              <a:rPr lang="ru-RU" dirty="0"/>
              <a:t>, а уже Леонид Утёсов сделал её одним из самых востребованных шлягеров войны.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1026" name="Picture 2" descr="В землянк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68760"/>
            <a:ext cx="4669217" cy="3210091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«В землянке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9620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9600" y="1124745"/>
            <a:ext cx="6566520" cy="50014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Совсем простая история у стихотворения «Жди меня» Константина Симонова, написанного в августе 1941 года и посвящённого актрисе Валентине Серовой. Оно тоже не предназначалось для печати, но 9 декабря 1941 года автор прочитал его в радиоэфире. На основе отзывов от слушателей Симонов всё-таки согласился его </a:t>
            </a:r>
            <a:r>
              <a:rPr lang="ru-RU" dirty="0" smtClean="0"/>
              <a:t>опубликовать, </a:t>
            </a:r>
            <a:r>
              <a:rPr lang="ru-RU" dirty="0"/>
              <a:t>и </a:t>
            </a:r>
            <a:r>
              <a:rPr lang="ru-RU" dirty="0" smtClean="0"/>
              <a:t>в январе </a:t>
            </a:r>
            <a:r>
              <a:rPr lang="ru-RU" dirty="0"/>
              <a:t>1942 года стихотворение было напечатано в газете «Правда». В </a:t>
            </a:r>
            <a:r>
              <a:rPr lang="ru-RU" dirty="0" smtClean="0"/>
              <a:t>том же </a:t>
            </a:r>
            <a:r>
              <a:rPr lang="ru-RU" dirty="0"/>
              <a:t>году Матвей </a:t>
            </a:r>
            <a:r>
              <a:rPr lang="ru-RU" dirty="0" err="1"/>
              <a:t>Блантер</a:t>
            </a:r>
            <a:r>
              <a:rPr lang="ru-RU" dirty="0"/>
              <a:t> положил его на музыку. </a:t>
            </a:r>
            <a:r>
              <a:rPr lang="ru-RU" dirty="0" smtClean="0"/>
              <a:t>Есть несколько историй о том, </a:t>
            </a:r>
            <a:r>
              <a:rPr lang="ru-RU" dirty="0"/>
              <a:t>что раненые солдаты </a:t>
            </a:r>
            <a:r>
              <a:rPr lang="ru-RU" dirty="0" smtClean="0"/>
              <a:t>во </a:t>
            </a:r>
            <a:r>
              <a:rPr lang="ru-RU" dirty="0"/>
              <a:t>фронтовых госпиталях, когда им было особенно больно, читали наизусть «Жди меня». Песня звучит в фильмах «Парень из нашего города» (1942) и «Жди меня» (1943).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2050" name="Picture 2" descr="http://www.gradkostroma.ru/i/news/empty2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7029" y="1124745"/>
            <a:ext cx="2455371" cy="3096344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ЖДИ МЕНЯ, И Я ВЕРНУСЬ / Константин СИМОНОВ /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416" y="3592290"/>
            <a:ext cx="3035225" cy="2337124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«Жди меня»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0212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375920" y="1124745"/>
            <a:ext cx="6206480" cy="50014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В годы войны в солдатской среде была очень популярна незамысловатая песня про синий платочек. В своей книге «Голоса времени» известный поэт А. Сурков писал: «Уже с первых дней войны стало слышно, что рядом с коваными строками «Идёт война народная…» в солдатских сердцах теплятся слова песни «Синий платочек». Музыка была написана польским композитором Ежи </a:t>
            </a:r>
            <a:r>
              <a:rPr lang="ru-RU" dirty="0" err="1"/>
              <a:t>Петерсбурским</a:t>
            </a:r>
            <a:r>
              <a:rPr lang="ru-RU" dirty="0"/>
              <a:t>, а слова Яковом Галицким. Непритязательная лирическая песня «Синий платочек» стала очень любимой песней солдат на фронтовых концертах, а для Лидии Руслановой и Клавдии Шульженко стала визитной карточкой.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3074" name="Picture 2" descr="Клавдия Шульженко &quot;Синий Платочек&quot; (&quot;Концерт Фронту&quot;) Тексты Песен, Литература, Поэзия, Youtube, Народная Музыка, Вторая Мировая Война, Музыкальные Клипы, Песни, Россия, Новости, Войн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82" y="1268760"/>
            <a:ext cx="3960439" cy="2936411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песня синий платочек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039" y="3651722"/>
            <a:ext cx="2807082" cy="1871389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«Синий платочек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7239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«Тёмная ночь» 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9600" y="1124745"/>
            <a:ext cx="6350496" cy="50014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Не менее значимое место на фронтах и в тылу заняла песня «Тёмная ночь» Никиты Богословского на слова Владимира </a:t>
            </a:r>
            <a:r>
              <a:rPr lang="ru-RU" dirty="0" err="1"/>
              <a:t>Агатова</a:t>
            </a:r>
            <a:r>
              <a:rPr lang="ru-RU" dirty="0"/>
              <a:t>, написанная для фильма «Два бойца». Песня стала очень популярной в СССР и одной из самых популярных песен, созданных во время Великой Отечественной войны. В 2015 году проводилось социологическое исследование, в котором текст песни занял 25-е место в топ-100 самых популярных песен России, включающем в числе прочего русскую и мировую классику.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  <p:pic>
        <p:nvPicPr>
          <p:cNvPr id="4100" name="Picture 4" descr="Image result for темная ночь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24192" y="1340768"/>
            <a:ext cx="3743101" cy="2754357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темная ночь песня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64152" y="3625454"/>
            <a:ext cx="3112187" cy="2160240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9060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375920" y="1124745"/>
            <a:ext cx="6206480" cy="500141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Продолжая тему песен войны нельзя не вспомнить песню «Огонёк». Стихотворение появилось в апреле 1943 года в газете «Правда». Автором стихотворения был Михаил Исаковский, а вот автор музыки неизвестен. Правда, многие композиторы и музыканты, в том числе и М. </a:t>
            </a:r>
            <a:r>
              <a:rPr lang="ru-RU" dirty="0" err="1"/>
              <a:t>Блантер</a:t>
            </a:r>
            <a:r>
              <a:rPr lang="ru-RU" dirty="0"/>
              <a:t>, Н. Макаров, Л. Шварц, И. Лаврентьев пытались сочинять, но это была другая музыка. Автор известного всем варианта так и остался неизвестен, а для слушателей музыка стала народной.</a:t>
            </a:r>
          </a:p>
          <a:p>
            <a:pPr algn="just"/>
            <a:endParaRPr lang="ru-RU" dirty="0"/>
          </a:p>
        </p:txBody>
      </p:sp>
      <p:pic>
        <p:nvPicPr>
          <p:cNvPr id="5122" name="Picture 2" descr="«Баллада о солдате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17" y="1268760"/>
            <a:ext cx="3012009" cy="2414135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Огоне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455" y="3284984"/>
            <a:ext cx="3064409" cy="2629513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«Огонёк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3272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124745"/>
            <a:ext cx="6566520" cy="5001419"/>
          </a:xfrm>
        </p:spPr>
        <p:txBody>
          <a:bodyPr>
            <a:normAutofit/>
          </a:bodyPr>
          <a:lstStyle/>
          <a:p>
            <a:pPr mar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/>
              <a:t>Песня «Случайный вальс» – ровесница Сталинградской битвы. Она была написана как раз в дни, когда отмечалась победа над армией вермахта в городе на Волге. Первоначально поэт Евгений </a:t>
            </a:r>
            <a:r>
              <a:rPr lang="ru-RU" dirty="0" err="1"/>
              <a:t>Долматовский</a:t>
            </a:r>
            <a:r>
              <a:rPr lang="ru-RU" dirty="0"/>
              <a:t> опубликовал стихотворение под названием «Танцы до утра». Чуть позже Марк Фрадкин придумал мелодию.  На встрече с командующим фронтом Константином Рокоссовским авторы рассказывали о своих творческих планах, и тут политуправление предложило создать им что-то вроде офицерского вальса. После непродолжительной работы была сочинена песня «Офицерский вальс». Впоследствии песня получила название «Случайный вальс».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9" name="Picture 5" descr="1240996509_1321589991 (700x466, 110Kb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168" y="3734088"/>
            <a:ext cx="3031062" cy="2128700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97" name="Picture 253" descr="Случайный вальс"/>
          <p:cNvPicPr>
            <a:picLocks noChangeAspect="1" noChangeArrowheads="1"/>
          </p:cNvPicPr>
          <p:nvPr/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442" y="1250904"/>
            <a:ext cx="3379573" cy="2277833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«Случайный вальс» </a:t>
            </a:r>
          </a:p>
        </p:txBody>
      </p:sp>
      <p:sp>
        <p:nvSpPr>
          <p:cNvPr id="6242" name="Номер слайда 62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4010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55840" y="1232574"/>
            <a:ext cx="6926560" cy="500141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Закончить сборник замечательных песен Великой Отечественной войны хочется песней «Дорога на Берлин». История песни началась в ноябре 1943 года в белорусском Гомеле, который только что освободили советские войска. Под впечатлением от победы поэт Евгений </a:t>
            </a:r>
            <a:r>
              <a:rPr lang="ru-RU" dirty="0" err="1"/>
              <a:t>Долматовский</a:t>
            </a:r>
            <a:r>
              <a:rPr lang="ru-RU" dirty="0"/>
              <a:t> набросал несколько незатейливых строк, а Марк Фрадкин написал музыку. Они презентовали песню Леониду Утёсову. Но время показало, что текст песенки коротковат. В стихах </a:t>
            </a:r>
            <a:r>
              <a:rPr lang="ru-RU" dirty="0" err="1"/>
              <a:t>Долматовского</a:t>
            </a:r>
            <a:r>
              <a:rPr lang="ru-RU" dirty="0"/>
              <a:t> был призыв идти на Минск, но в начале июля Минск освободили, и Утёсов начал подстраиваться под быстро менявшуюся обстановку. Он самостоятельно стал прибавлять названия новых городов, взятых нашими войсками: Брест, Львов, Люблин, Варшава и так далее, заканчивая словами «На Берлин» Песня стала песней Победы…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7174" name="Picture 6" descr="Image result for песня «Дорога на Берлин» картинки"/>
          <p:cNvPicPr>
            <a:picLocks noChangeAspect="1" noChangeArrowheads="1"/>
          </p:cNvPicPr>
          <p:nvPr/>
        </p:nvPicPr>
        <p:blipFill rotWithShape="1">
          <a:blip r:embed="rId2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49108" y="1294418"/>
            <a:ext cx="3270877" cy="2100564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«Дорога на Берлин»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16</a:t>
            </a:fld>
            <a:endParaRPr lang="ru-RU"/>
          </a:p>
        </p:txBody>
      </p:sp>
      <p:pic>
        <p:nvPicPr>
          <p:cNvPr id="3074" name="Picture 2" descr="Дорога на Берлин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99" y="3573016"/>
            <a:ext cx="3285587" cy="2349195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9817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56000"/>
            <a:lum/>
            <a:extLst>
              <a:ext uri="{BEBA8EAE-BF5A-486C-A8C5-ECC9F3942E4B}">
                <a14:imgProps xmlns:a14="http://schemas.microsoft.com/office/drawing/2010/main">
                  <a14:imgLayer r:embed="rId4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21778" y="1124744"/>
            <a:ext cx="10972800" cy="4345402"/>
          </a:xfrm>
          <a:prstGeom prst="rect">
            <a:avLst/>
          </a:prstGeom>
          <a:solidFill>
            <a:srgbClr val="123343">
              <a:alpha val="70000"/>
            </a:srgb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20154" y="1965059"/>
            <a:ext cx="10376048" cy="3481306"/>
          </a:xfrm>
          <a:noFill/>
          <a:ln>
            <a:solidFill>
              <a:schemeClr val="tx1"/>
            </a:solidFill>
          </a:ln>
          <a:effectLst>
            <a:softEdge rad="63500"/>
          </a:effectLst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Песни </a:t>
            </a:r>
            <a:r>
              <a:rPr lang="ru-RU" dirty="0">
                <a:solidFill>
                  <a:schemeClr val="tx1"/>
                </a:solidFill>
              </a:rPr>
              <a:t>военных лет продолжают поддерживать историческую память и не дают забыть о Великом подвиге нашего народа. Мы остаёмся великим народом, пока помним и поём песни военных лет.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Сегодня </a:t>
            </a:r>
            <a:r>
              <a:rPr lang="ru-RU" dirty="0">
                <a:solidFill>
                  <a:schemeClr val="tx1"/>
                </a:solidFill>
              </a:rPr>
              <a:t>песни военной эпохи продолжают быть востребованными и занимают особое место в национальном репертуаре. Мы поём их не только 9 Мая, когда не петь их просто невозможно, но и в горе и в радости, всегда, когда душа просит. Эти песни поют и за дружескими застольями, на </a:t>
            </a:r>
            <a:r>
              <a:rPr lang="ru-RU" dirty="0" err="1">
                <a:solidFill>
                  <a:schemeClr val="tx1"/>
                </a:solidFill>
              </a:rPr>
              <a:t>корпоративах</a:t>
            </a:r>
            <a:r>
              <a:rPr lang="ru-RU" dirty="0">
                <a:solidFill>
                  <a:schemeClr val="tx1"/>
                </a:solidFill>
              </a:rPr>
              <a:t>, на свадьбах и в туристических походах. Очень популярны конкурсы песен Великой Отечественной войны в исполнении молодых авторов и певцов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7672" y="1384679"/>
            <a:ext cx="10972800" cy="70609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ЗАКЛЮЧЕНИЕ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1052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9600" y="1124745"/>
            <a:ext cx="10972800" cy="5187664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100" dirty="0"/>
              <a:t>1. «ИСТОРИЯ.РФ» / Как песня помогала побеждать. 10 песен военных лет [Электронный ресурс]. – исторический портал – 2020 – Режим доступа: </a:t>
            </a:r>
            <a:r>
              <a:rPr lang="en-US" sz="3100" dirty="0">
                <a:hlinkClick r:id="rId2"/>
              </a:rPr>
              <a:t>https://histrf.ru/</a:t>
            </a:r>
            <a:endParaRPr lang="ru-RU" sz="3100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100" dirty="0"/>
              <a:t>2. «Советская музыка» / Песни Великой Отечественной Войны (1941-1945) [Электронный ресурс]. – интернет проект – 2020 – Режим доступа: </a:t>
            </a:r>
            <a:r>
              <a:rPr lang="en-US" sz="3100" dirty="0">
                <a:hlinkClick r:id="rId3"/>
              </a:rPr>
              <a:t>http://www.sovmusic.ru/</a:t>
            </a:r>
            <a:r>
              <a:rPr lang="ru-RU" sz="3100" dirty="0"/>
              <a:t> 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100" dirty="0"/>
              <a:t>3. «75-летие Победы» / Песни военных лет и о войне [Электронный ресурс]. – интернет портал – 2020 – Режим доступа: </a:t>
            </a:r>
            <a:r>
              <a:rPr lang="en-US" sz="3100" dirty="0">
                <a:hlinkClick r:id="rId4"/>
              </a:rPr>
              <a:t>https://www</a:t>
            </a:r>
            <a:r>
              <a:rPr lang="ru-RU" sz="3100" dirty="0">
                <a:hlinkClick r:id="rId5"/>
              </a:rPr>
              <a:t>.</a:t>
            </a:r>
            <a:r>
              <a:rPr lang="ru-RU" sz="3100" dirty="0" err="1">
                <a:hlinkClick r:id="rId5"/>
              </a:rPr>
              <a:t>победа.екатеринбург.рф</a:t>
            </a:r>
            <a:r>
              <a:rPr lang="ru-RU" sz="3100" dirty="0"/>
              <a:t> 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100" dirty="0"/>
              <a:t>4. «</a:t>
            </a:r>
            <a:r>
              <a:rPr lang="en-US" sz="3100" dirty="0"/>
              <a:t>Song Story – </a:t>
            </a:r>
            <a:r>
              <a:rPr lang="ru-RU" sz="3100" dirty="0"/>
              <a:t>истории песен» / Песни о войне [Электронный ресурс]. – электронный журнал – 2020 – Режим доступа: </a:t>
            </a:r>
            <a:r>
              <a:rPr lang="en-US" sz="3100" dirty="0">
                <a:hlinkClick r:id="rId6"/>
              </a:rPr>
              <a:t>https://song-story.ru/</a:t>
            </a:r>
            <a:endParaRPr lang="ru-RU" sz="3100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100" dirty="0"/>
              <a:t>5. «Дорога на Берлин» [Электронный ресурс]: Википедия. Свободная энциклопедия. – Режим доступа: </a:t>
            </a:r>
            <a:r>
              <a:rPr lang="en-US" sz="3100" dirty="0">
                <a:hlinkClick r:id="rId7"/>
              </a:rPr>
              <a:t>https://ru.wikipedia.org/wiki/</a:t>
            </a:r>
            <a:r>
              <a:rPr lang="ru-RU" sz="3100" dirty="0" err="1">
                <a:hlinkClick r:id="rId7"/>
              </a:rPr>
              <a:t>Дорога_на_Берлин</a:t>
            </a:r>
            <a:r>
              <a:rPr lang="ru-RU" sz="3100" dirty="0">
                <a:hlinkClick r:id="rId7"/>
              </a:rPr>
              <a:t>_(песня)</a:t>
            </a:r>
            <a:endParaRPr lang="ru-RU" sz="3100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100" dirty="0"/>
              <a:t>6. «Вечер на рейде» [Электронный ресурс]: Википедия. Свободная энциклопедия. – Режим доступа: </a:t>
            </a:r>
            <a:r>
              <a:rPr lang="ru-RU" sz="3100" dirty="0">
                <a:hlinkClick r:id="rId8"/>
              </a:rPr>
              <a:t>https://ru.wikipedia.org/wiki/Вечер_на_рейде</a:t>
            </a:r>
            <a:r>
              <a:rPr lang="ru-RU" sz="3100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169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/>
              <a:t>СОДЕРЖАНИЕ</a:t>
            </a:r>
            <a:br>
              <a:rPr lang="ru-RU" sz="31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n w="13335" cmpd="sng">
                  <a:noFill/>
                  <a:prstDash val="solid"/>
                </a:ln>
                <a:hlinkClick r:id="rId2" action="ppaction://hlinksldjump"/>
              </a:rPr>
              <a:t>1. Цель и задачи проекта</a:t>
            </a:r>
            <a:r>
              <a:rPr lang="ru-RU" dirty="0">
                <a:ln w="13335" cmpd="sng">
                  <a:noFill/>
                  <a:prstDash val="solid"/>
                </a:ln>
              </a:rPr>
              <a:t/>
            </a:r>
            <a:br>
              <a:rPr lang="ru-RU" dirty="0">
                <a:ln w="13335" cmpd="sng">
                  <a:noFill/>
                  <a:prstDash val="solid"/>
                </a:ln>
              </a:rPr>
            </a:br>
            <a:r>
              <a:rPr lang="ru-RU" dirty="0">
                <a:ln w="13335" cmpd="sng">
                  <a:noFill/>
                  <a:prstDash val="solid"/>
                </a:ln>
                <a:hlinkClick r:id="rId3" action="ppaction://hlinksldjump"/>
              </a:rPr>
              <a:t>2. Введение</a:t>
            </a:r>
            <a:r>
              <a:rPr lang="ru-RU" dirty="0">
                <a:ln w="13335" cmpd="sng">
                  <a:noFill/>
                  <a:prstDash val="solid"/>
                </a:ln>
              </a:rPr>
              <a:t/>
            </a:r>
            <a:br>
              <a:rPr lang="ru-RU" dirty="0">
                <a:ln w="13335" cmpd="sng">
                  <a:noFill/>
                  <a:prstDash val="solid"/>
                </a:ln>
              </a:rPr>
            </a:br>
            <a:r>
              <a:rPr lang="ru-RU" dirty="0">
                <a:ln w="13335" cmpd="sng">
                  <a:noFill/>
                  <a:prstDash val="solid"/>
                </a:ln>
                <a:hlinkClick r:id="rId4" action="ppaction://hlinksldjump"/>
              </a:rPr>
              <a:t>3. «Священная война»</a:t>
            </a:r>
            <a:r>
              <a:rPr lang="ru-RU" dirty="0">
                <a:ln w="13335" cmpd="sng">
                  <a:noFill/>
                  <a:prstDash val="solid"/>
                </a:ln>
              </a:rPr>
              <a:t/>
            </a:r>
            <a:br>
              <a:rPr lang="ru-RU" dirty="0">
                <a:ln w="13335" cmpd="sng">
                  <a:noFill/>
                  <a:prstDash val="solid"/>
                </a:ln>
              </a:rPr>
            </a:br>
            <a:r>
              <a:rPr lang="ru-RU" dirty="0">
                <a:ln w="13335" cmpd="sng">
                  <a:noFill/>
                  <a:prstDash val="solid"/>
                </a:ln>
                <a:hlinkClick r:id="rId5" action="ppaction://hlinksldjump"/>
              </a:rPr>
              <a:t>4. «Прощайте скалистые горы»</a:t>
            </a:r>
            <a:r>
              <a:rPr lang="ru-RU" dirty="0">
                <a:ln w="13335" cmpd="sng">
                  <a:noFill/>
                  <a:prstDash val="solid"/>
                </a:ln>
              </a:rPr>
              <a:t/>
            </a:r>
            <a:br>
              <a:rPr lang="ru-RU" dirty="0">
                <a:ln w="13335" cmpd="sng">
                  <a:noFill/>
                  <a:prstDash val="solid"/>
                </a:ln>
              </a:rPr>
            </a:br>
            <a:r>
              <a:rPr lang="ru-RU" dirty="0">
                <a:ln w="13335" cmpd="sng">
                  <a:noFill/>
                  <a:prstDash val="solid"/>
                </a:ln>
                <a:hlinkClick r:id="rId6" action="ppaction://hlinksldjump"/>
              </a:rPr>
              <a:t>5. «Вечер на рейде»</a:t>
            </a:r>
            <a:r>
              <a:rPr lang="ru-RU" dirty="0">
                <a:ln w="13335" cmpd="sng">
                  <a:noFill/>
                  <a:prstDash val="solid"/>
                </a:ln>
              </a:rPr>
              <a:t/>
            </a:r>
            <a:br>
              <a:rPr lang="ru-RU" dirty="0">
                <a:ln w="13335" cmpd="sng">
                  <a:noFill/>
                  <a:prstDash val="solid"/>
                </a:ln>
              </a:rPr>
            </a:br>
            <a:r>
              <a:rPr lang="ru-RU" dirty="0">
                <a:ln w="13335" cmpd="sng">
                  <a:noFill/>
                  <a:prstDash val="solid"/>
                </a:ln>
                <a:hlinkClick r:id="rId7" action="ppaction://hlinksldjump"/>
              </a:rPr>
              <a:t>6. «Катюша»</a:t>
            </a:r>
            <a:r>
              <a:rPr lang="ru-RU" dirty="0">
                <a:ln w="13335" cmpd="sng">
                  <a:noFill/>
                  <a:prstDash val="solid"/>
                </a:ln>
              </a:rPr>
              <a:t/>
            </a:r>
            <a:br>
              <a:rPr lang="ru-RU" dirty="0">
                <a:ln w="13335" cmpd="sng">
                  <a:noFill/>
                  <a:prstDash val="solid"/>
                </a:ln>
              </a:rPr>
            </a:br>
            <a:r>
              <a:rPr lang="ru-RU" dirty="0">
                <a:ln w="13335" cmpd="sng">
                  <a:noFill/>
                  <a:prstDash val="solid"/>
                </a:ln>
                <a:hlinkClick r:id="rId8" action="ppaction://hlinksldjump"/>
              </a:rPr>
              <a:t>7. «В землянке»</a:t>
            </a:r>
            <a:r>
              <a:rPr lang="ru-RU" dirty="0">
                <a:ln w="13335" cmpd="sng">
                  <a:noFill/>
                  <a:prstDash val="solid"/>
                </a:ln>
              </a:rPr>
              <a:t/>
            </a:r>
            <a:br>
              <a:rPr lang="ru-RU" dirty="0">
                <a:ln w="13335" cmpd="sng">
                  <a:noFill/>
                  <a:prstDash val="solid"/>
                </a:ln>
              </a:rPr>
            </a:br>
            <a:r>
              <a:rPr lang="ru-RU" dirty="0">
                <a:ln w="13335" cmpd="sng">
                  <a:noFill/>
                  <a:prstDash val="solid"/>
                </a:ln>
                <a:hlinkClick r:id="rId9" action="ppaction://hlinksldjump"/>
              </a:rPr>
              <a:t>8. «Жди меня»</a:t>
            </a:r>
            <a:r>
              <a:rPr lang="ru-RU" dirty="0">
                <a:ln w="13335" cmpd="sng">
                  <a:noFill/>
                  <a:prstDash val="solid"/>
                </a:ln>
              </a:rPr>
              <a:t/>
            </a:r>
            <a:br>
              <a:rPr lang="ru-RU" dirty="0">
                <a:ln w="13335" cmpd="sng">
                  <a:noFill/>
                  <a:prstDash val="solid"/>
                </a:ln>
              </a:rPr>
            </a:br>
            <a:r>
              <a:rPr lang="ru-RU" dirty="0">
                <a:ln w="13335" cmpd="sng">
                  <a:noFill/>
                  <a:prstDash val="solid"/>
                </a:ln>
                <a:hlinkClick r:id="rId10" action="ppaction://hlinksldjump"/>
              </a:rPr>
              <a:t>9. «Синий платочек»</a:t>
            </a:r>
            <a:r>
              <a:rPr lang="ru-RU" dirty="0">
                <a:ln w="13335" cmpd="sng">
                  <a:noFill/>
                  <a:prstDash val="solid"/>
                </a:ln>
              </a:rPr>
              <a:t/>
            </a:r>
            <a:br>
              <a:rPr lang="ru-RU" dirty="0">
                <a:ln w="13335" cmpd="sng">
                  <a:noFill/>
                  <a:prstDash val="solid"/>
                </a:ln>
              </a:rPr>
            </a:br>
            <a:r>
              <a:rPr lang="ru-RU" dirty="0">
                <a:ln w="13335" cmpd="sng">
                  <a:noFill/>
                  <a:prstDash val="solid"/>
                </a:ln>
                <a:hlinkClick r:id="rId11" action="ppaction://hlinksldjump"/>
              </a:rPr>
              <a:t>10. «Тёмная ночь»</a:t>
            </a:r>
            <a:r>
              <a:rPr lang="ru-RU" dirty="0">
                <a:ln w="13335" cmpd="sng">
                  <a:noFill/>
                  <a:prstDash val="solid"/>
                </a:ln>
              </a:rPr>
              <a:t/>
            </a:r>
            <a:br>
              <a:rPr lang="ru-RU" dirty="0">
                <a:ln w="13335" cmpd="sng">
                  <a:noFill/>
                  <a:prstDash val="solid"/>
                </a:ln>
              </a:rPr>
            </a:br>
            <a:r>
              <a:rPr lang="ru-RU" dirty="0">
                <a:ln w="13335" cmpd="sng">
                  <a:noFill/>
                  <a:prstDash val="solid"/>
                </a:ln>
                <a:hlinkClick r:id="rId12" action="ppaction://hlinksldjump"/>
              </a:rPr>
              <a:t>11. «Огонёк»</a:t>
            </a:r>
            <a:r>
              <a:rPr lang="ru-RU" dirty="0">
                <a:ln w="13335" cmpd="sng">
                  <a:noFill/>
                  <a:prstDash val="solid"/>
                </a:ln>
              </a:rPr>
              <a:t/>
            </a:r>
            <a:br>
              <a:rPr lang="ru-RU" dirty="0">
                <a:ln w="13335" cmpd="sng">
                  <a:noFill/>
                  <a:prstDash val="solid"/>
                </a:ln>
              </a:rPr>
            </a:br>
            <a:r>
              <a:rPr lang="ru-RU" dirty="0">
                <a:ln w="13335" cmpd="sng">
                  <a:noFill/>
                  <a:prstDash val="solid"/>
                </a:ln>
                <a:hlinkClick r:id="rId13" action="ppaction://hlinksldjump"/>
              </a:rPr>
              <a:t>12. «Случайный вальс»</a:t>
            </a:r>
            <a:r>
              <a:rPr lang="ru-RU" dirty="0">
                <a:ln w="13335" cmpd="sng">
                  <a:noFill/>
                  <a:prstDash val="solid"/>
                </a:ln>
              </a:rPr>
              <a:t/>
            </a:r>
            <a:br>
              <a:rPr lang="ru-RU" dirty="0">
                <a:ln w="13335" cmpd="sng">
                  <a:noFill/>
                  <a:prstDash val="solid"/>
                </a:ln>
              </a:rPr>
            </a:br>
            <a:r>
              <a:rPr lang="ru-RU" dirty="0">
                <a:ln w="13335" cmpd="sng">
                  <a:noFill/>
                  <a:prstDash val="solid"/>
                </a:ln>
                <a:hlinkClick r:id="rId14" action="ppaction://hlinksldjump"/>
              </a:rPr>
              <a:t>13. «Дорога на Берлин»</a:t>
            </a:r>
            <a:r>
              <a:rPr lang="ru-RU" dirty="0">
                <a:ln w="13335" cmpd="sng">
                  <a:noFill/>
                  <a:prstDash val="solid"/>
                </a:ln>
              </a:rPr>
              <a:t/>
            </a:r>
            <a:br>
              <a:rPr lang="ru-RU" dirty="0">
                <a:ln w="13335" cmpd="sng">
                  <a:noFill/>
                  <a:prstDash val="solid"/>
                </a:ln>
              </a:rPr>
            </a:br>
            <a:r>
              <a:rPr lang="ru-RU" dirty="0">
                <a:ln w="13335" cmpd="sng">
                  <a:noFill/>
                  <a:prstDash val="solid"/>
                </a:ln>
                <a:hlinkClick r:id="rId15" action="ppaction://hlinksldjump"/>
              </a:rPr>
              <a:t>14. Заключение</a:t>
            </a:r>
            <a:r>
              <a:rPr lang="ru-RU" dirty="0">
                <a:ln w="13335" cmpd="sng">
                  <a:noFill/>
                  <a:prstDash val="solid"/>
                </a:ln>
              </a:rPr>
              <a:t/>
            </a:r>
            <a:br>
              <a:rPr lang="ru-RU" dirty="0">
                <a:ln w="13335" cmpd="sng">
                  <a:noFill/>
                  <a:prstDash val="solid"/>
                </a:ln>
              </a:rPr>
            </a:br>
            <a:r>
              <a:rPr lang="ru-RU" dirty="0">
                <a:ln w="13335" cmpd="sng">
                  <a:noFill/>
                  <a:prstDash val="solid"/>
                </a:ln>
                <a:hlinkClick r:id="rId16" action="ppaction://hlinksldjump"/>
              </a:rPr>
              <a:t>15. Ресурсы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4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 ПРОЕКТА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Главной </a:t>
            </a:r>
            <a:r>
              <a:rPr lang="ru-RU" b="1" dirty="0" smtClean="0"/>
              <a:t>целью</a:t>
            </a:r>
            <a:r>
              <a:rPr lang="ru-RU" dirty="0" smtClean="0"/>
              <a:t> проекта является патриотическое воспитание молодёжи через вовлечение в творческую деятельность.</a:t>
            </a:r>
          </a:p>
          <a:p>
            <a:pPr marL="0" indent="0">
              <a:buNone/>
            </a:pPr>
            <a:r>
              <a:rPr lang="ru-RU" b="1" dirty="0" smtClean="0"/>
              <a:t>Задачи:</a:t>
            </a:r>
          </a:p>
          <a:p>
            <a:r>
              <a:rPr lang="ru-RU" dirty="0" smtClean="0"/>
              <a:t>формирование в молодёжной среде уважительного отношения к своей стране, родной истории, культуре и традициям, гордости за свою Родину</a:t>
            </a:r>
          </a:p>
          <a:p>
            <a:r>
              <a:rPr lang="ru-RU" dirty="0" smtClean="0"/>
              <a:t>создание условий для творческого развития молодёжи</a:t>
            </a:r>
          </a:p>
          <a:p>
            <a:r>
              <a:rPr lang="ru-RU" dirty="0" smtClean="0"/>
              <a:t>использования креативного и творческого подхода в патриотическом воспитании молодых граждан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2393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Image result for песни военны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987" y="1211547"/>
            <a:ext cx="3327170" cy="2865525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ru-RU" dirty="0">
                <a:solidFill>
                  <a:schemeClr val="bg2">
                    <a:lumMod val="10000"/>
                    <a:lumOff val="90000"/>
                  </a:schemeClr>
                </a:solidFill>
              </a:rPr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124745"/>
            <a:ext cx="6540971" cy="500141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Великая Отечественная война стала самым суровым испытанием для нашего народа. Победа ковалась на фронтах и в тылу нашей огромной страны. Все – от мала до велика – вносили свой посильный вклад для отпора захватчикам. 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Вместе с солдатами на фронте и рабочими в тылу в строй встала... и песня. Песня помогла выстоять народу и победить, она стала грозным оружием, не позволившим сломить дух советского народа. В самом начале войны советскими композиторами были созданы сотни новых песен, многие из которых сразу «ушли на фронт». </a:t>
            </a:r>
            <a:endParaRPr lang="ru-RU" sz="2000" dirty="0" smtClean="0">
              <a:solidFill>
                <a:schemeClr val="bg2">
                  <a:lumMod val="10000"/>
                  <a:lumOff val="9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Песни ярко отражали все события, происходящие на фронте и в тылу, согревали душу, призывали к подвигу. Песни иногда лучше политруков говорили о патриотизме, солдатской дружбе и любви. Песни были необходимы человеку как воздух, они не давали черстветь человеческим чувствам. </a:t>
            </a:r>
          </a:p>
          <a:p>
            <a:pPr marL="0" indent="0" algn="just">
              <a:buNone/>
            </a:pPr>
            <a:endParaRPr lang="ru-RU" sz="2000" dirty="0">
              <a:solidFill>
                <a:schemeClr val="bg2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  <p:pic>
        <p:nvPicPr>
          <p:cNvPr id="7" name="Picture 2" descr="Image result for песни военны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80176" y="3578833"/>
            <a:ext cx="3384376" cy="2514463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238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ru-RU" dirty="0">
                <a:solidFill>
                  <a:schemeClr val="bg2">
                    <a:lumMod val="10000"/>
                    <a:lumOff val="90000"/>
                  </a:schemeClr>
                </a:solidFill>
              </a:rPr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124745"/>
            <a:ext cx="5846440" cy="50014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solidFill>
                  <a:schemeClr val="bg2">
                    <a:lumMod val="10000"/>
                    <a:lumOff val="90000"/>
                  </a:schemeClr>
                </a:solidFill>
              </a:rPr>
              <a:t>Очень </a:t>
            </a:r>
            <a:r>
              <a:rPr lang="ru-RU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интересные воспоминания оставил Маршал Советского Союза И. Х. Баграмян. О первых, самых тяжёлых месяцах войны он писал: </a:t>
            </a:r>
            <a:endParaRPr lang="ru-RU" sz="2000" dirty="0" smtClean="0">
              <a:solidFill>
                <a:schemeClr val="bg2">
                  <a:lumMod val="10000"/>
                  <a:lumOff val="90000"/>
                </a:schemeClr>
              </a:solidFill>
            </a:endParaRPr>
          </a:p>
          <a:p>
            <a:pPr marL="0" indent="0" algn="just">
              <a:buNone/>
            </a:pPr>
            <a:endParaRPr lang="ru-RU" sz="2000" dirty="0">
              <a:solidFill>
                <a:schemeClr val="bg2">
                  <a:lumMod val="10000"/>
                  <a:lumOff val="90000"/>
                </a:schemeClr>
              </a:solidFill>
            </a:endParaRPr>
          </a:p>
          <a:p>
            <a:pPr marL="0" indent="0" algn="r">
              <a:buNone/>
            </a:pPr>
            <a:r>
              <a:rPr lang="ru-RU" sz="2000" dirty="0" smtClean="0">
                <a:solidFill>
                  <a:schemeClr val="bg2">
                    <a:lumMod val="10000"/>
                    <a:lumOff val="90000"/>
                  </a:schemeClr>
                </a:solidFill>
              </a:rPr>
              <a:t>«</a:t>
            </a:r>
            <a:r>
              <a:rPr lang="ru-RU" sz="2000" dirty="0">
                <a:solidFill>
                  <a:schemeClr val="bg2">
                    <a:lumMod val="10000"/>
                    <a:lumOff val="90000"/>
                  </a:schemeClr>
                </a:solidFill>
              </a:rPr>
              <a:t>Именно в этот труднейший период войны родилось много песен. Они были бодры и воспевали Родину, воспевали ненависть к врагу, мужество, отвагу, боевую дружбу – все то, что помогало преодолевать военные трудности, которым не было числа».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  <p:pic>
        <p:nvPicPr>
          <p:cNvPr id="1026" name="Picture 2" descr="Баграмян Иван Христофорови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92" y="1268760"/>
            <a:ext cx="3024336" cy="3877354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5406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609600" y="1124745"/>
            <a:ext cx="6566520" cy="500141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Начало войны было ознаменовано появлением самой суровой и самой яркой военной песни, из когда-либо сложенных людьми.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«Священная война» абсолютно каждое утро звучала по радио сразу же после кремлёвских </a:t>
            </a:r>
            <a:r>
              <a:rPr lang="ru-RU" dirty="0" smtClean="0"/>
              <a:t>курантов.</a:t>
            </a:r>
          </a:p>
          <a:p>
            <a:pPr marL="0" indent="0" algn="just">
              <a:buNone/>
            </a:pPr>
            <a:r>
              <a:rPr lang="ru-RU" dirty="0" smtClean="0"/>
              <a:t>Песня </a:t>
            </a:r>
            <a:r>
              <a:rPr lang="ru-RU" dirty="0"/>
              <a:t>являлась сопроводительным призывом для всех, кто был на стороне советской армии. Она поддерживала дух солдат не только во время длительных переходов, а также перед тяжёлыми боями, где они бились не на жизнь, а насмерть.</a:t>
            </a:r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«Священная война»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  <p:pic>
        <p:nvPicPr>
          <p:cNvPr id="3074" name="Picture 2" descr="Image result for священная войн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176" y="1628800"/>
            <a:ext cx="3769626" cy="2478529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8921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23992" y="1145859"/>
            <a:ext cx="5692036" cy="500141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Кроме маршей, создавались и суровые песни-вальсы о войне. «Прощайте скалистые горы» – песня, посвященная воинам-североморцам, и родилась она на Северном флоте.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Однажды</a:t>
            </a:r>
            <a:r>
              <a:rPr lang="ru-RU" dirty="0"/>
              <a:t>, листая старые газетные подшивки, композитор Евгений Жарковский наткнулся на </a:t>
            </a:r>
            <a:r>
              <a:rPr lang="ru-RU" dirty="0" smtClean="0"/>
              <a:t>прекрасные стихи моряка </a:t>
            </a:r>
            <a:r>
              <a:rPr lang="ru-RU" dirty="0"/>
              <a:t>Николая Бунина, </a:t>
            </a:r>
            <a:r>
              <a:rPr lang="ru-RU" dirty="0" smtClean="0"/>
              <a:t>к которым он написал музыку. Так родилась песня, которая стала по настоящему популярна по всему Союзу.</a:t>
            </a: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4100" name="Picture 4" descr="Image result for «Прощайте скалистые горы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1340768"/>
            <a:ext cx="4102322" cy="2734881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«Прощайте скалистые горы»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  <p:pic>
        <p:nvPicPr>
          <p:cNvPr id="4098" name="Picture 2" descr="Image result for «Прощайте скалистые горы»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0" b="4196"/>
          <a:stretch/>
        </p:blipFill>
        <p:spPr bwMode="auto">
          <a:xfrm>
            <a:off x="1991544" y="3573016"/>
            <a:ext cx="3706007" cy="2520280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0101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Image result for «Вечер на рейде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815" y="3573016"/>
            <a:ext cx="3903686" cy="1908036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Related imag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26" b="16932"/>
          <a:stretch/>
        </p:blipFill>
        <p:spPr bwMode="auto">
          <a:xfrm>
            <a:off x="7608168" y="1340768"/>
            <a:ext cx="3881333" cy="1898311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«Вечер на рейде» 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609600" y="1124745"/>
            <a:ext cx="6566520" cy="504055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/>
              <a:t>Одной из первых лирических песен, появившихся в 1941 году, стала песня Василия Павловича Соловьева-Седого «Вечер на рейде» на слова Александра Чуркина. Зимой композитор выступал на Калининском фронте. После в неформальной обстановке его попросили спеть что-нибудь «для души». Уже со второго куплета ему стали подпевать бойцы</a:t>
            </a:r>
            <a:r>
              <a:rPr lang="ru-RU" dirty="0" smtClean="0"/>
              <a:t>.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Судьба этой песни удивительна. Её считали своей и моряки, и пехотинцы, которые пели «Уходим завтра в поле…». Десантники перед вылетом на свои операции пели: «прощай, земля Большая! Десант наш улетает…». И даже итальянские партизаны на эту мелодию создали свою песню</a:t>
            </a:r>
            <a:r>
              <a:rPr lang="ru-RU" dirty="0" smtClean="0"/>
              <a:t>.</a:t>
            </a: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419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609600" y="1124745"/>
            <a:ext cx="6638528" cy="50014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Песню </a:t>
            </a:r>
            <a:r>
              <a:rPr lang="ru-RU" dirty="0"/>
              <a:t>«</a:t>
            </a:r>
            <a:r>
              <a:rPr lang="ru-RU" dirty="0" smtClean="0"/>
              <a:t>Катюша» создали </a:t>
            </a:r>
            <a:r>
              <a:rPr lang="ru-RU" dirty="0"/>
              <a:t>поэт Михаил Исаковский и композитор Матвей </a:t>
            </a:r>
            <a:r>
              <a:rPr lang="ru-RU" dirty="0" err="1" smtClean="0"/>
              <a:t>Блантер</a:t>
            </a:r>
            <a:r>
              <a:rPr lang="ru-RU" dirty="0" smtClean="0"/>
              <a:t> еще в 1938 году. В </a:t>
            </a:r>
            <a:r>
              <a:rPr lang="ru-RU" dirty="0"/>
              <a:t>годы </a:t>
            </a:r>
            <a:r>
              <a:rPr lang="ru-RU" dirty="0" smtClean="0"/>
              <a:t>войны ее ассоциировали с девушками – Катюшами – разведчицами, медсестрами, партизанками. </a:t>
            </a:r>
          </a:p>
          <a:p>
            <a:pPr marL="0" indent="0" algn="just">
              <a:buNone/>
            </a:pPr>
            <a:r>
              <a:rPr lang="ru-RU" dirty="0" smtClean="0"/>
              <a:t>Но </a:t>
            </a:r>
            <a:r>
              <a:rPr lang="ru-RU" dirty="0"/>
              <a:t>особое звучание песня приобрела, когда народ дал ласковое название </a:t>
            </a:r>
            <a:r>
              <a:rPr lang="ru-RU" dirty="0" smtClean="0"/>
              <a:t>«Катюша</a:t>
            </a:r>
            <a:r>
              <a:rPr lang="ru-RU" dirty="0"/>
              <a:t>» новому </a:t>
            </a:r>
            <a:r>
              <a:rPr lang="ru-RU" dirty="0" smtClean="0"/>
              <a:t>советскому оружию </a:t>
            </a:r>
            <a:r>
              <a:rPr lang="ru-RU" dirty="0"/>
              <a:t>– гвардейскому миномёту. </a:t>
            </a:r>
            <a:r>
              <a:rPr lang="ru-RU" dirty="0" smtClean="0"/>
              <a:t>Меньше </a:t>
            </a:r>
            <a:r>
              <a:rPr lang="ru-RU" dirty="0"/>
              <a:t>чем </a:t>
            </a:r>
            <a:r>
              <a:rPr lang="ru-RU" dirty="0" smtClean="0"/>
              <a:t>через месяц после начала войны ей </a:t>
            </a:r>
            <a:r>
              <a:rPr lang="ru-RU" dirty="0"/>
              <a:t>предстояло одним залпом напугать весь вермахт, а потом </a:t>
            </a:r>
            <a:r>
              <a:rPr lang="ru-RU" dirty="0" smtClean="0"/>
              <a:t>– громить </a:t>
            </a:r>
            <a:r>
              <a:rPr lang="ru-RU" dirty="0"/>
              <a:t>нацистов в крупнейших сражениях войны, обстреливать осажденный Берлин в 1945-м и прославиться в истории как невероятно грозное орудие с ласковым именем «Катюша».</a:t>
            </a:r>
          </a:p>
          <a:p>
            <a:pPr algn="ctr"/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64" descr="Немцы страшно боялись «Катюш». 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854" y="1222971"/>
            <a:ext cx="3672408" cy="2160239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«Катюша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  <p:pic>
        <p:nvPicPr>
          <p:cNvPr id="3" name="Picture 2" descr="https://russian7.ru/wp-content/uploads/2019/11/1-14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07895" y="3717032"/>
            <a:ext cx="3672408" cy="2016224"/>
          </a:xfrm>
          <a:prstGeom prst="rect">
            <a:avLst/>
          </a:prstGeom>
          <a:noFill/>
          <a:effectLst>
            <a:glow rad="228600">
              <a:schemeClr val="tx1">
                <a:lumMod val="95000"/>
                <a:alpha val="40000"/>
              </a:schemeClr>
            </a:glow>
            <a:softEdge rad="0"/>
          </a:effectLst>
          <a:scene3d>
            <a:camera prst="orthographicFront"/>
            <a:lightRig rig="threePt" dir="t"/>
          </a:scene3d>
          <a:sp3d contourW="12700">
            <a:contourClr>
              <a:schemeClr val="tx1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2999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Другая 5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FFFFFF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Другая 5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FFFFFF"/>
    </a:hlink>
    <a:folHlink>
      <a:srgbClr val="809DB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471</TotalTime>
  <Words>1601</Words>
  <Application>Microsoft Office PowerPoint</Application>
  <PresentationFormat>Широкоэкранный</PresentationFormat>
  <Paragraphs>79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Tw Cen MT</vt:lpstr>
      <vt:lpstr>Паркет</vt:lpstr>
      <vt:lpstr>«Песни Великой Отечественной войны»</vt:lpstr>
      <vt:lpstr>СОДЕРЖАНИЕ  </vt:lpstr>
      <vt:lpstr>ЦЕЛЬ И ЗАДАЧИ ПРОЕКТА</vt:lpstr>
      <vt:lpstr>ВВЕДЕНИЕ</vt:lpstr>
      <vt:lpstr>ВВЕДЕНИЕ</vt:lpstr>
      <vt:lpstr>«Священная война»</vt:lpstr>
      <vt:lpstr>«Прощайте скалистые горы» </vt:lpstr>
      <vt:lpstr>«Вечер на рейде» </vt:lpstr>
      <vt:lpstr>«Катюша»</vt:lpstr>
      <vt:lpstr>«В землянке»</vt:lpstr>
      <vt:lpstr>«Жди меня» </vt:lpstr>
      <vt:lpstr>«Синий платочек»</vt:lpstr>
      <vt:lpstr>«Тёмная ночь» </vt:lpstr>
      <vt:lpstr>«Огонёк»</vt:lpstr>
      <vt:lpstr>«Случайный вальс» </vt:lpstr>
      <vt:lpstr>«Дорога на Берлин»</vt:lpstr>
      <vt:lpstr>ЗАКЛЮЧЕНИЕ</vt:lpstr>
      <vt:lpstr>ИСТОЧНИКИ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музыке  на тему: песни Великой отечественной войны</dc:title>
  <dc:creator>User</dc:creator>
  <cp:lastModifiedBy>Windows User</cp:lastModifiedBy>
  <cp:revision>59</cp:revision>
  <dcterms:created xsi:type="dcterms:W3CDTF">2018-11-06T17:09:20Z</dcterms:created>
  <dcterms:modified xsi:type="dcterms:W3CDTF">2020-07-05T15:52:07Z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1350980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