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63" r:id="rId3"/>
    <p:sldId id="264" r:id="rId4"/>
    <p:sldId id="277" r:id="rId5"/>
    <p:sldId id="265" r:id="rId6"/>
    <p:sldId id="267" r:id="rId7"/>
    <p:sldId id="268" r:id="rId8"/>
    <p:sldId id="288" r:id="rId9"/>
    <p:sldId id="287" r:id="rId10"/>
    <p:sldId id="278" r:id="rId11"/>
    <p:sldId id="286" r:id="rId12"/>
    <p:sldId id="279" r:id="rId13"/>
    <p:sldId id="280" r:id="rId14"/>
    <p:sldId id="282" r:id="rId15"/>
    <p:sldId id="289" r:id="rId16"/>
    <p:sldId id="283" r:id="rId17"/>
    <p:sldId id="285" r:id="rId18"/>
    <p:sldId id="281" r:id="rId19"/>
    <p:sldId id="269" r:id="rId20"/>
    <p:sldId id="270" r:id="rId21"/>
    <p:sldId id="272" r:id="rId22"/>
    <p:sldId id="274" r:id="rId23"/>
    <p:sldId id="275" r:id="rId24"/>
    <p:sldId id="276" r:id="rId25"/>
    <p:sldId id="258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78" autoAdjust="0"/>
  </p:normalViewPr>
  <p:slideViewPr>
    <p:cSldViewPr>
      <p:cViewPr varScale="1">
        <p:scale>
          <a:sx n="61" d="100"/>
          <a:sy n="61" d="100"/>
        </p:scale>
        <p:origin x="102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F91CE-1515-4BF6-B9EC-FDE20C36EE6A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9264D-B995-423D-8859-8A13FB2E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6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9264D-B995-423D-8859-8A13FB2E9C0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6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2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26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9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6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1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44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095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41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50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685F2-4FC1-43A6-97B6-BCE4271BA51D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77573-E0CE-4384-A8C3-E65F5E71E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21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wmf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png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B%D0%B3%D0%B5%D0%B1%D1%80%D0%B0" TargetMode="External"/><Relationship Id="rId7" Type="http://schemas.openxmlformats.org/officeDocument/2006/relationships/hyperlink" Target="https://ru.wikipedia.org/wiki/%D0%98%D1%81%D1%82%D0%BE%D1%80%D0%B8%D1%8F_%D0%BC%D0%B0%D1%82%D0%B5%D0%BC%D0%B0%D1%82%D0%B8%D1%87%D0%B5%D1%81%D0%BA%D0%B8%D1%85_%D0%BE%D0%B1%D0%BE%D0%B7%D0%BD%D0%B0%D1%87%D0%B5%D0%BD%D0%B8%D0%B9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C%D0%B0%D1%82%D0%B5%D0%BC%D0%B0%D1%82%D0%B8%D0%BA%D0%B0_%D0%B2_%D0%B4%D1%80%D0%B5%D0%B2%D0%BD%D0%B5%D0%B9_%D0%93%D1%80%D0%B5%D1%86%D0%B8%D0%B8" TargetMode="External"/><Relationship Id="rId5" Type="http://schemas.openxmlformats.org/officeDocument/2006/relationships/hyperlink" Target="https://ru.wikipedia.org/wiki/%D0%94%D0%B8%D0%BE%D1%84%D0%B0%D0%BD%D1%82%D0%BE%D0%B2%D0%BE_%D1%83%D1%80%D0%B0%D0%B2%D0%BD%D0%B5%D0%BD%D0%B8%D0%B5" TargetMode="External"/><Relationship Id="rId4" Type="http://schemas.openxmlformats.org/officeDocument/2006/relationships/hyperlink" Target="https://ru.wikipedia.org/wiki/%D0%A0%D0%B0%D1%86%D0%B8%D0%BE%D0%BD%D0%B0%D0%BB%D1%8C%D0%BD%D0%BE%D0%B5_%D1%87%D0%B8%D1%81%D0%BB%D0%B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8%D1%81%D0%BB%D0%B0%D0%BC%D1%81%D0%BA%D0%BE%D0%B5_%D0%BD%D0%B0%D1%81%D0%BB%D0%B5%D0%B4%D1%81%D1%82%D0%B2%D0%B5%D0%BD%D0%BD%D0%BE%D0%B5_%D0%BF%D1%80%D0%B0%D0%B2%D0%BE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54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1603" TargetMode="External"/><Relationship Id="rId4" Type="http://schemas.openxmlformats.org/officeDocument/2006/relationships/hyperlink" Target="https://ru.wikipedia.org/wiki/23_%D1%84%D0%B5%D0%B2%D1%80%D0%B0%D0%BB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141" y="161775"/>
            <a:ext cx="8229600" cy="10284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CC"/>
                </a:solidFill>
                <a:latin typeface="Ouverture script" pitchFamily="66" charset="0"/>
              </a:rPr>
              <a:t>Презентация     </a:t>
            </a:r>
            <a:r>
              <a:rPr lang="ru-RU" sz="5400" b="1" dirty="0">
                <a:solidFill>
                  <a:srgbClr val="0000CC"/>
                </a:solidFill>
                <a:latin typeface="Ouverture script" pitchFamily="66" charset="0"/>
              </a:rPr>
              <a:t>урока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99590"/>
            <a:ext cx="6768752" cy="1440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Ouverture script" pitchFamily="66" charset="0"/>
              </a:rPr>
              <a:t> </a:t>
            </a:r>
            <a:r>
              <a:rPr lang="ru-RU" sz="6900" b="1" i="1" dirty="0" smtClean="0">
                <a:solidFill>
                  <a:srgbClr val="FF0000"/>
                </a:solidFill>
                <a:latin typeface="Ouverture script" pitchFamily="66" charset="0"/>
              </a:rPr>
              <a:t>Квадратные   уравнения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6900" b="1" i="1" dirty="0" smtClean="0">
                <a:solidFill>
                  <a:srgbClr val="FF0000"/>
                </a:solidFill>
                <a:latin typeface="Ouverture script" pitchFamily="66" charset="0"/>
              </a:rPr>
              <a:t> и   методы    их     решений</a:t>
            </a:r>
            <a:endParaRPr lang="ru-RU" sz="6900" b="1" i="1" dirty="0">
              <a:solidFill>
                <a:srgbClr val="FF0000"/>
              </a:solidFill>
              <a:latin typeface="Ouverture script" pitchFamily="66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56549" y="4912422"/>
            <a:ext cx="46878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srgbClr val="0000CC"/>
                </a:solidFill>
                <a:latin typeface="Ouverture script" pitchFamily="66" charset="0"/>
              </a:rPr>
              <a:t>город </a:t>
            </a:r>
            <a:r>
              <a:rPr lang="ru-RU" sz="2800" b="1" dirty="0" smtClean="0">
                <a:solidFill>
                  <a:srgbClr val="0000CC"/>
                </a:solidFill>
                <a:latin typeface="Ouverture script" pitchFamily="66" charset="0"/>
              </a:rPr>
              <a:t> Кувасай  </a:t>
            </a:r>
            <a:r>
              <a:rPr lang="ru-RU" sz="2800" b="1" dirty="0">
                <a:solidFill>
                  <a:srgbClr val="0000CC"/>
                </a:solidFill>
                <a:latin typeface="Ouverture script" pitchFamily="66" charset="0"/>
              </a:rPr>
              <a:t>школа </a:t>
            </a:r>
            <a:r>
              <a:rPr lang="ru-RU" sz="2800" b="1" dirty="0" smtClean="0">
                <a:solidFill>
                  <a:srgbClr val="0000CC"/>
                </a:solidFill>
                <a:latin typeface="Ouverture script" pitchFamily="66" charset="0"/>
              </a:rPr>
              <a:t> № 1 </a:t>
            </a:r>
            <a:endParaRPr lang="ru-RU" sz="2800" b="1" dirty="0">
              <a:solidFill>
                <a:srgbClr val="0000CC"/>
              </a:solidFill>
              <a:latin typeface="Ouverture script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5445224"/>
            <a:ext cx="4960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srgbClr val="0000CC"/>
                </a:solidFill>
                <a:latin typeface="Ouverture script" pitchFamily="66" charset="0"/>
              </a:rPr>
              <a:t>преподаватель </a:t>
            </a:r>
            <a:r>
              <a:rPr lang="ru-RU" sz="2800" b="1" dirty="0" smtClean="0">
                <a:solidFill>
                  <a:srgbClr val="0000CC"/>
                </a:solidFill>
                <a:latin typeface="Ouverture script" pitchFamily="66" charset="0"/>
              </a:rPr>
              <a:t>математики</a:t>
            </a:r>
            <a:endParaRPr lang="ru-RU" sz="2800" b="1" dirty="0">
              <a:solidFill>
                <a:srgbClr val="0000CC"/>
              </a:solidFill>
              <a:latin typeface="Ouverture script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5949280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Ouverture script" pitchFamily="66" charset="0"/>
              </a:rPr>
              <a:t>Борисевич  Павел  Георгиевич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4552" y="3568047"/>
            <a:ext cx="3176059" cy="3125445"/>
          </a:xfrm>
          <a:prstGeom prst="rect">
            <a:avLst/>
          </a:prstGeom>
        </p:spPr>
      </p:pic>
      <p:graphicFrame>
        <p:nvGraphicFramePr>
          <p:cNvPr id="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177701"/>
              </p:ext>
            </p:extLst>
          </p:nvPr>
        </p:nvGraphicFramePr>
        <p:xfrm>
          <a:off x="963894" y="2102228"/>
          <a:ext cx="7632847" cy="1341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Формула" r:id="rId4" imgW="977760" imgH="203040" progId="Equation.3">
                  <p:embed/>
                </p:oleObj>
              </mc:Choice>
              <mc:Fallback>
                <p:oleObj name="Формула" r:id="rId4" imgW="977760" imgH="203040" progId="Equation.3">
                  <p:embed/>
                  <p:pic>
                    <p:nvPicPr>
                      <p:cNvPr id="3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894" y="2102228"/>
                        <a:ext cx="7632847" cy="13414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83968" y="3501008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6000" b="1" i="1" dirty="0">
                <a:solidFill>
                  <a:srgbClr val="008000"/>
                </a:solidFill>
                <a:latin typeface="Times New Roman" pitchFamily="18" charset="0"/>
              </a:rPr>
              <a:t>х</a:t>
            </a:r>
            <a:r>
              <a:rPr lang="ru-RU" sz="6000" b="1" i="1" baseline="30000" dirty="0">
                <a:solidFill>
                  <a:srgbClr val="008000"/>
                </a:solidFill>
                <a:latin typeface="Times New Roman" pitchFamily="18" charset="0"/>
              </a:rPr>
              <a:t>2</a:t>
            </a:r>
            <a:r>
              <a:rPr lang="ru-RU" sz="6000" b="1" i="1" dirty="0">
                <a:solidFill>
                  <a:srgbClr val="008000"/>
                </a:solidFill>
                <a:latin typeface="Times New Roman" pitchFamily="18" charset="0"/>
              </a:rPr>
              <a:t>+</a:t>
            </a:r>
            <a:r>
              <a:rPr lang="en-US" sz="6000" b="1" i="1" dirty="0">
                <a:solidFill>
                  <a:srgbClr val="008000"/>
                </a:solidFill>
                <a:latin typeface="Times New Roman" pitchFamily="18" charset="0"/>
              </a:rPr>
              <a:t>p</a:t>
            </a:r>
            <a:r>
              <a:rPr lang="ru-RU" sz="6000" b="1" i="1" dirty="0">
                <a:solidFill>
                  <a:srgbClr val="008000"/>
                </a:solidFill>
                <a:latin typeface="Times New Roman" pitchFamily="18" charset="0"/>
              </a:rPr>
              <a:t>х+</a:t>
            </a:r>
            <a:r>
              <a:rPr lang="en-US" sz="6000" b="1" i="1" dirty="0">
                <a:solidFill>
                  <a:srgbClr val="008000"/>
                </a:solidFill>
                <a:latin typeface="Times New Roman" pitchFamily="18" charset="0"/>
              </a:rPr>
              <a:t>q</a:t>
            </a:r>
            <a:r>
              <a:rPr lang="ru-RU" sz="6000" b="1" i="1" dirty="0">
                <a:solidFill>
                  <a:srgbClr val="008000"/>
                </a:solidFill>
                <a:latin typeface="Times New Roman" pitchFamily="18" charset="0"/>
              </a:rPr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15254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925256"/>
              </p:ext>
            </p:extLst>
          </p:nvPr>
        </p:nvGraphicFramePr>
        <p:xfrm>
          <a:off x="851421" y="692696"/>
          <a:ext cx="789389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Формула" r:id="rId3" imgW="977760" imgH="203040" progId="Equation.3">
                  <p:embed/>
                </p:oleObj>
              </mc:Choice>
              <mc:Fallback>
                <p:oleObj name="Формула" r:id="rId3" imgW="977760" imgH="203040" progId="Equation.3">
                  <p:embed/>
                  <p:pic>
                    <p:nvPicPr>
                      <p:cNvPr id="4119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421" y="692696"/>
                        <a:ext cx="7893894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Grp="1"/>
          </p:cNvSpPr>
          <p:nvPr>
            <p:ph type="title" sz="quarter"/>
          </p:nvPr>
        </p:nvSpPr>
        <p:spPr>
          <a:xfrm>
            <a:off x="683568" y="19307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>
                <a:solidFill>
                  <a:srgbClr val="FF0000"/>
                </a:solidFill>
              </a:rPr>
              <a:t>П</a:t>
            </a:r>
            <a:r>
              <a:rPr lang="ru-RU" altLang="ru-RU" b="1" i="1" dirty="0" smtClean="0">
                <a:solidFill>
                  <a:srgbClr val="FF0000"/>
                </a:solidFill>
              </a:rPr>
              <a:t>олные квадратные уравнения: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924885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числовые коэффициенты, причём   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 ≠ 0, </a:t>
            </a:r>
          </a:p>
          <a:p>
            <a:pPr lvl="0"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переменная</a:t>
            </a:r>
            <a:endParaRPr lang="ru-RU" sz="2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3996764"/>
            <a:ext cx="1783407" cy="244639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75656" y="4201924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5х</a:t>
            </a:r>
            <a:r>
              <a:rPr lang="ru-RU" sz="2800" b="1" i="1" baseline="300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+ 8х – 4 = </a:t>
            </a:r>
            <a:r>
              <a:rPr lang="ru-RU" sz="28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2800" b="1" i="1" dirty="0">
              <a:solidFill>
                <a:srgbClr val="008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7552" y="4705980"/>
            <a:ext cx="2600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7х</a:t>
            </a:r>
            <a:r>
              <a:rPr lang="ru-RU" sz="2800" b="1" i="1" baseline="300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+ 6х – 1 = </a:t>
            </a:r>
            <a:r>
              <a:rPr lang="ru-RU" sz="28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2800" b="1" i="1" dirty="0">
              <a:solidFill>
                <a:srgbClr val="008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5247506"/>
            <a:ext cx="3322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2х</a:t>
            </a:r>
            <a:r>
              <a:rPr lang="ru-RU" sz="2800" b="1" i="1" baseline="300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 х + 11 = 0</a:t>
            </a:r>
            <a:endParaRPr lang="ru-RU" sz="2800" b="1" i="1" dirty="0">
              <a:solidFill>
                <a:srgbClr val="008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97826" y="5751562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3х</a:t>
            </a:r>
            <a:r>
              <a:rPr lang="ru-RU" sz="2800" b="1" i="1" baseline="30000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+ 2х = </a:t>
            </a:r>
            <a:r>
              <a:rPr lang="ru-RU" sz="28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 </a:t>
            </a:r>
            <a:endParaRPr lang="ru-RU" sz="2800" b="1" i="1" dirty="0">
              <a:solidFill>
                <a:srgbClr val="008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21547" y="3481844"/>
            <a:ext cx="2026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например 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4093" y="117668"/>
            <a:ext cx="8352928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</a:t>
            </a:r>
            <a:r>
              <a:rPr lang="ru-RU" sz="3600" b="1" i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квадратное уравнение, если 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122202"/>
            <a:ext cx="3063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4х</a:t>
            </a:r>
            <a:r>
              <a:rPr lang="ru-RU" sz="36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5х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– 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6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= 0</a:t>
            </a:r>
            <a:endParaRPr lang="ru-RU" sz="12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0097" y="2249789"/>
            <a:ext cx="4055919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-2,   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= 4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с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2184682"/>
            <a:ext cx="3358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-2х</a:t>
            </a:r>
            <a:r>
              <a:rPr lang="ru-RU" sz="36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+ 4х +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1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= 0</a:t>
            </a:r>
            <a:endParaRPr lang="ru-RU" sz="12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75229"/>
            <a:ext cx="3986989" cy="593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4,   в = -5,  с = -6.  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0097" y="3324349"/>
            <a:ext cx="4055919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   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-2,  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= 8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3247162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3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х</a:t>
            </a:r>
            <a:r>
              <a:rPr lang="ru-RU" sz="36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-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х + 8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= 0</a:t>
            </a:r>
            <a:endParaRPr lang="ru-RU" sz="12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779" y="4398909"/>
            <a:ext cx="4123245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-3,  в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-4, 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= 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-2.  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07136" y="4335414"/>
            <a:ext cx="3140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-3х</a:t>
            </a:r>
            <a:r>
              <a:rPr lang="ru-RU" sz="3600" b="1" baseline="30000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-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4х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-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2</a:t>
            </a:r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= 0</a:t>
            </a:r>
            <a:endParaRPr lang="ru-RU" sz="1200" dirty="0">
              <a:solidFill>
                <a:srgbClr val="008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162" y="4797152"/>
            <a:ext cx="2036318" cy="211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8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87762"/>
              </p:ext>
            </p:extLst>
          </p:nvPr>
        </p:nvGraphicFramePr>
        <p:xfrm>
          <a:off x="683568" y="908720"/>
          <a:ext cx="427273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Формула" r:id="rId3" imgW="761760" imgH="203040" progId="Equation.3">
                  <p:embed/>
                </p:oleObj>
              </mc:Choice>
              <mc:Fallback>
                <p:oleObj name="Формула" r:id="rId3" imgW="761760" imgH="203040" progId="Equation.3">
                  <p:embed/>
                  <p:pic>
                    <p:nvPicPr>
                      <p:cNvPr id="4118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08720"/>
                        <a:ext cx="427273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657037"/>
              </p:ext>
            </p:extLst>
          </p:nvPr>
        </p:nvGraphicFramePr>
        <p:xfrm>
          <a:off x="683568" y="2122574"/>
          <a:ext cx="35274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Формула" r:id="rId5" imgW="723586" imgH="203112" progId="Equation.3">
                  <p:embed/>
                </p:oleObj>
              </mc:Choice>
              <mc:Fallback>
                <p:oleObj name="Формула" r:id="rId5" imgW="723586" imgH="203112" progId="Equation.3">
                  <p:embed/>
                  <p:pic>
                    <p:nvPicPr>
                      <p:cNvPr id="4117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22574"/>
                        <a:ext cx="3527425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7080"/>
              </p:ext>
            </p:extLst>
          </p:nvPr>
        </p:nvGraphicFramePr>
        <p:xfrm>
          <a:off x="683568" y="3212976"/>
          <a:ext cx="22320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Формула" r:id="rId7" imgW="507780" imgH="203112" progId="Equation.3">
                  <p:embed/>
                </p:oleObj>
              </mc:Choice>
              <mc:Fallback>
                <p:oleObj name="Формула" r:id="rId7" imgW="507780" imgH="203112" progId="Equation.3">
                  <p:embed/>
                  <p:pic>
                    <p:nvPicPr>
                      <p:cNvPr id="411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212976"/>
                        <a:ext cx="223202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Grp="1"/>
          </p:cNvSpPr>
          <p:nvPr>
            <p:ph type="title" sz="quarter"/>
          </p:nvPr>
        </p:nvSpPr>
        <p:spPr>
          <a:xfrm>
            <a:off x="683568" y="19307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rgbClr val="0000CC"/>
                </a:solidFill>
              </a:rPr>
              <a:t>Неполные квадратные уравнения: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87762" y="1234457"/>
            <a:ext cx="2636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Коэффициент С = 0</a:t>
            </a:r>
            <a:endParaRPr lang="ru-RU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37496" y="2405555"/>
            <a:ext cx="2455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Коэффициент  в  = 0</a:t>
            </a:r>
            <a:endParaRPr lang="ru-RU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51196" y="3451378"/>
            <a:ext cx="3103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Коэффициент  в  = 0 и  С = 0</a:t>
            </a:r>
            <a:endParaRPr lang="ru-RU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01024" y="4159821"/>
            <a:ext cx="5951496" cy="194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  <a:tabLst>
                <a:tab pos="-9080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в квадратном уравнении </a:t>
            </a:r>
            <a:endParaRPr lang="ru-RU" sz="24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  <a:tabLst>
                <a:tab pos="-90805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ах</a:t>
            </a:r>
            <a:r>
              <a:rPr lang="ru-RU" sz="24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</a:t>
            </a:r>
            <a:r>
              <a:rPr lang="ru-RU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вх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с = 0 </a:t>
            </a:r>
            <a:r>
              <a:rPr lang="ru-RU" sz="24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хотя бы один из коэффициентов </a:t>
            </a:r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или </a:t>
            </a:r>
            <a:r>
              <a:rPr lang="ru-RU" sz="24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равен </a:t>
            </a:r>
            <a:r>
              <a:rPr lang="ru-RU" sz="24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нулю</a:t>
            </a: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>
              <a:spcAft>
                <a:spcPts val="0"/>
              </a:spcAft>
              <a:tabLst>
                <a:tab pos="-90805" algn="l"/>
              </a:tabLst>
            </a:pP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такое уравнение называют </a:t>
            </a:r>
            <a:endParaRPr lang="ru-RU" sz="24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  <a:tabLst>
                <a:tab pos="-9080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неполным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квадратным уравнением.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788" y="831085"/>
            <a:ext cx="1986356" cy="272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title" sz="quarter"/>
          </p:nvPr>
        </p:nvSpPr>
        <p:spPr>
          <a:xfrm>
            <a:off x="611560" y="188640"/>
            <a:ext cx="8229600" cy="940966"/>
          </a:xfrm>
        </p:spPr>
        <p:txBody>
          <a:bodyPr/>
          <a:lstStyle/>
          <a:p>
            <a:r>
              <a:rPr lang="ru-RU" altLang="ru-RU" b="1" i="1" dirty="0" smtClean="0">
                <a:solidFill>
                  <a:srgbClr val="0000CC"/>
                </a:solidFill>
              </a:rPr>
              <a:t>1. Найдите корни уравнения: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340768"/>
            <a:ext cx="14117558" cy="46812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44208" y="1484784"/>
            <a:ext cx="2160240" cy="22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Дискриминант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8613"/>
            <a:ext cx="4172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 =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3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</a:t>
            </a: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</a:t>
            </a:r>
            <a:r>
              <a:rPr kumimoji="0" lang="en-US" sz="3600" b="1" i="1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D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&gt; 0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01008"/>
            <a:ext cx="4174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 =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3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4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ас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  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 0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26885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 =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36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4ас</a:t>
            </a: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;   D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&lt; 0 </a:t>
            </a:r>
            <a:endParaRPr kumimoji="0" lang="ru-RU" sz="36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5388" y="1137518"/>
            <a:ext cx="38298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 =</a:t>
            </a:r>
            <a:r>
              <a:rPr lang="ru-RU" sz="5400" b="1" i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lang="ru-RU" sz="5400" b="1" kern="0" baseline="3000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5400" b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5400" b="1" kern="0" dirty="0">
                <a:solidFill>
                  <a:srgbClr val="008000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5400" b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</a:t>
            </a:r>
            <a:r>
              <a:rPr lang="ru-RU" sz="5400" b="1" i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</a:t>
            </a:r>
            <a:r>
              <a:rPr lang="en-US" sz="5400" b="1" i="1" kern="0" dirty="0">
                <a:solidFill>
                  <a:srgbClr val="008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008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4873912"/>
            <a:ext cx="4288353" cy="49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  <a:tabLst>
                <a:tab pos="-90805" algn="l"/>
              </a:tabLst>
            </a:pPr>
            <a:r>
              <a:rPr lang="ru-RU" sz="2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Уравнение не имеет корней</a:t>
            </a:r>
            <a:endParaRPr lang="ru-RU" sz="1100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573016"/>
            <a:ext cx="4089581" cy="520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  <a:tabLst>
                <a:tab pos="-90805" algn="l"/>
              </a:tabLst>
            </a:pPr>
            <a:r>
              <a:rPr lang="ru-RU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Уравнение имеет</a:t>
            </a:r>
            <a:r>
              <a:rPr lang="en-US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корень</a:t>
            </a:r>
            <a:endParaRPr lang="ru-RU" sz="1100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2386566"/>
            <a:ext cx="3961341" cy="520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  <a:tabLst>
                <a:tab pos="-90805" algn="l"/>
              </a:tabLst>
            </a:pPr>
            <a:r>
              <a:rPr lang="ru-RU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Уравнение имеет</a:t>
            </a:r>
            <a:r>
              <a:rPr lang="en-US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корня</a:t>
            </a:r>
            <a:endParaRPr lang="ru-RU" sz="1100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34154" y="251011"/>
            <a:ext cx="3035699" cy="214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6572450" cy="488577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Формула вычисления корней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квадратного уравнения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4182" y="1772816"/>
            <a:ext cx="1672370" cy="229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256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988840"/>
            <a:ext cx="8568952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0" indent="-533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</a:pP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</a:rPr>
              <a:t>     1. Сколько корней имеет квадратное уравнение?</a:t>
            </a:r>
          </a:p>
          <a:p>
            <a:pPr marL="952500" lvl="1" indent="-4953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</a:pPr>
            <a:endParaRPr lang="ru-RU" altLang="ru-RU" sz="2400" kern="0" dirty="0" smtClean="0">
              <a:solidFill>
                <a:srgbClr val="000000"/>
              </a:solidFill>
              <a:latin typeface="Arial"/>
              <a:cs typeface="Arial" panose="020B0604020202020204" pitchFamily="34" charset="0"/>
            </a:endParaRPr>
          </a:p>
          <a:p>
            <a:pPr marL="952500" lvl="1" indent="-4953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</a:pP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2. Чему равно произведение корней?</a:t>
            </a:r>
          </a:p>
          <a:p>
            <a:pPr marL="533400" lvl="0" indent="-533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</a:pP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  </a:t>
            </a:r>
          </a:p>
          <a:p>
            <a:pPr marL="533400" lvl="0" indent="-533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</a:pPr>
            <a:r>
              <a:rPr lang="ru-RU" altLang="ru-RU" sz="2400" b="1" i="1" kern="0" dirty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 </a:t>
            </a: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    3. Чему равна сумма корней уравнения?</a:t>
            </a:r>
          </a:p>
          <a:p>
            <a:pPr marL="533400" lvl="0" indent="-533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</a:pPr>
            <a:endParaRPr lang="ru-RU" altLang="ru-RU" sz="2400" kern="0" dirty="0" smtClean="0">
              <a:solidFill>
                <a:srgbClr val="600000"/>
              </a:solidFill>
              <a:latin typeface="Arial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</a:pP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4. Что можно сказать о знаках корней?</a:t>
            </a:r>
          </a:p>
          <a:p>
            <a:pPr marL="533400" lvl="0" indent="-533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</a:pPr>
            <a:endParaRPr lang="ru-RU" altLang="ru-RU" sz="2000" b="1" i="1" kern="0" dirty="0" smtClean="0">
              <a:solidFill>
                <a:srgbClr val="008000"/>
              </a:solidFill>
              <a:latin typeface="Arial"/>
              <a:cs typeface="Arial" panose="020B0604020202020204" pitchFamily="34" charset="0"/>
            </a:endParaRPr>
          </a:p>
          <a:p>
            <a:pPr marL="952500" lvl="1" indent="-4953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</a:pPr>
            <a:r>
              <a:rPr lang="ru-RU" altLang="ru-RU" sz="2400" b="1" i="1" kern="0" dirty="0" smtClean="0">
                <a:solidFill>
                  <a:srgbClr val="0000CC"/>
                </a:solidFill>
                <a:latin typeface="Arial"/>
                <a:cs typeface="Arial" panose="020B0604020202020204" pitchFamily="34" charset="0"/>
              </a:rPr>
              <a:t>5.   Найдите корни методом подбора.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85010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Закрепление изученного :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80312" y="2564904"/>
            <a:ext cx="1557845" cy="1944216"/>
          </a:xfrm>
          <a:prstGeom prst="rect">
            <a:avLst/>
          </a:prstGeom>
        </p:spPr>
      </p:pic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3857130"/>
              </p:ext>
            </p:extLst>
          </p:nvPr>
        </p:nvGraphicFramePr>
        <p:xfrm>
          <a:off x="1043608" y="750714"/>
          <a:ext cx="33131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Формула" r:id="rId4" imgW="1040948" imgH="203112" progId="Equation.3">
                  <p:embed/>
                </p:oleObj>
              </mc:Choice>
              <mc:Fallback>
                <p:oleObj name="Формула" r:id="rId4" imgW="1040948" imgH="203112" progId="Equation.3">
                  <p:embed/>
                  <p:pic>
                    <p:nvPicPr>
                      <p:cNvPr id="163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750714"/>
                        <a:ext cx="3313113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8821"/>
              </p:ext>
            </p:extLst>
          </p:nvPr>
        </p:nvGraphicFramePr>
        <p:xfrm>
          <a:off x="5384478" y="700132"/>
          <a:ext cx="3168650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Формула" r:id="rId6" imgW="977900" imgH="228600" progId="Equation.3">
                  <p:embed/>
                </p:oleObj>
              </mc:Choice>
              <mc:Fallback>
                <p:oleObj name="Формула" r:id="rId6" imgW="977900" imgH="228600" progId="Equation.3">
                  <p:embed/>
                  <p:pic>
                    <p:nvPicPr>
                      <p:cNvPr id="1639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478" y="700132"/>
                        <a:ext cx="3168650" cy="741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938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60648"/>
            <a:ext cx="828092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Квадратные уравнения, коэффициенты которых обладают некоторыми свойствами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х</a:t>
            </a:r>
            <a:r>
              <a:rPr kumimoji="0" lang="ru-RU" sz="32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в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х+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=0, где    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≠0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Если  </a:t>
            </a:r>
            <a:r>
              <a:rPr kumimoji="0" lang="ru-RU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ru-RU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</a:rPr>
              <a:t>в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ru-RU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=0, то х</a:t>
            </a:r>
            <a:r>
              <a:rPr kumimoji="0" lang="ru-RU" sz="32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=1,  х</a:t>
            </a:r>
            <a:r>
              <a:rPr kumimoji="0" lang="ru-RU" sz="32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Если </a:t>
            </a:r>
            <a:r>
              <a:rPr kumimoji="0" lang="ru-RU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ru-RU" sz="32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rPr>
              <a:t>в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 то х</a:t>
            </a:r>
            <a:r>
              <a:rPr kumimoji="0" lang="ru-RU" sz="32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=-1,  х</a:t>
            </a:r>
            <a:r>
              <a:rPr kumimoji="0" lang="ru-RU" sz="32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=-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с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а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6084" y="387020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2х</a:t>
            </a:r>
            <a:r>
              <a:rPr lang="ru-RU" sz="3600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3х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3600" b="1" i="1" dirty="0">
              <a:solidFill>
                <a:srgbClr val="0000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894615"/>
            <a:ext cx="3145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</a:t>
            </a:r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</a:t>
            </a:r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r>
              <a:rPr lang="ru-RU" sz="3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06334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2х</a:t>
            </a:r>
            <a:r>
              <a:rPr lang="ru-RU" sz="3600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+ 6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+ 4 </a:t>
            </a:r>
            <a:r>
              <a:rPr lang="ru-RU" sz="3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3600" b="1" i="1" dirty="0"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092705"/>
            <a:ext cx="3145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+ 4 – 6</a:t>
            </a:r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r>
              <a:rPr lang="ru-RU" sz="3600" b="1" i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 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31746" y="2823653"/>
            <a:ext cx="3035699" cy="214192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32948" y="4448669"/>
            <a:ext cx="4610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х</a:t>
            </a:r>
            <a:r>
              <a:rPr lang="ru-RU" sz="3200" b="1" i="1" kern="0" baseline="-2500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1</a:t>
            </a:r>
            <a:r>
              <a:rPr lang="ru-RU" sz="3200" b="1" i="1" kern="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=1,  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х</a:t>
            </a:r>
            <a:r>
              <a:rPr lang="ru-RU" sz="3200" b="1" i="1" kern="0" baseline="-2500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2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=</a:t>
            </a:r>
            <a:r>
              <a:rPr lang="ru-RU" sz="3200" b="1" i="1" kern="0" dirty="0" smtClean="0">
                <a:solidFill>
                  <a:srgbClr val="00B05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с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/</a:t>
            </a:r>
            <a:r>
              <a:rPr lang="ru-RU" sz="3200" b="1" i="1" kern="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а=  - 2,5</a:t>
            </a:r>
            <a:endParaRPr lang="ru-RU" sz="3200" b="1" i="1" kern="0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  <a:cs typeface="Adobe Devanagari" panose="020405030502010202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2947" y="5695802"/>
            <a:ext cx="4652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х</a:t>
            </a:r>
            <a:r>
              <a:rPr lang="ru-RU" sz="3200" b="1" i="1" kern="0" baseline="-2500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1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= -1</a:t>
            </a:r>
            <a:r>
              <a:rPr lang="ru-RU" sz="3200" b="1" i="1" kern="0" dirty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,  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х</a:t>
            </a:r>
            <a:r>
              <a:rPr lang="ru-RU" sz="3200" b="1" i="1" kern="0" baseline="-2500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2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= -</a:t>
            </a:r>
            <a:r>
              <a:rPr lang="ru-RU" sz="3200" b="1" i="1" kern="0" dirty="0" smtClean="0">
                <a:solidFill>
                  <a:srgbClr val="00B05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с</a:t>
            </a:r>
            <a:r>
              <a:rPr lang="ru-RU" sz="3200" b="1" i="1" kern="0" dirty="0" smtClean="0">
                <a:solidFill>
                  <a:prstClr val="black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/</a:t>
            </a:r>
            <a:r>
              <a:rPr lang="ru-RU" sz="3200" b="1" i="1" kern="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  <a:cs typeface="Adobe Devanagari" panose="02040503050201020203" pitchFamily="18" charset="0"/>
              </a:rPr>
              <a:t>а= - 2</a:t>
            </a:r>
            <a:endParaRPr lang="ru-RU" sz="3200" b="1" i="1" kern="0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43608" y="1196752"/>
            <a:ext cx="792088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</a:rPr>
              <a:t>   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</a:rPr>
              <a:t>Уравнение, вида </a:t>
            </a: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</a:rPr>
              <a:t> 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</a:rPr>
              <a:t>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ru-RU" sz="4400" b="1" i="1" baseline="30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+</a:t>
            </a:r>
            <a:r>
              <a:rPr lang="en-US" sz="4400" b="1" i="1" dirty="0">
                <a:solidFill>
                  <a:srgbClr val="FF0000"/>
                </a:solidFill>
                <a:latin typeface="Times New Roman" pitchFamily="18" charset="0"/>
              </a:rPr>
              <a:t>p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</a:rPr>
              <a:t>х+</a:t>
            </a:r>
            <a:r>
              <a:rPr lang="en-US" sz="4400" b="1" i="1" dirty="0">
                <a:solidFill>
                  <a:srgbClr val="FF0000"/>
                </a:solidFill>
                <a:latin typeface="Times New Roman" pitchFamily="18" charset="0"/>
              </a:rPr>
              <a:t>q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=0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</a:rPr>
              <a:t>называется приведённым. </a:t>
            </a:r>
            <a:endParaRPr lang="ru-RU" sz="2800" b="1" i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</a:rPr>
              <a:t>В нём старший коэффициент    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</a:rPr>
              <a:t>а = 1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</a:rPr>
              <a:t>Его </a:t>
            </a:r>
            <a:r>
              <a:rPr lang="ru-RU" sz="2800" b="1" i="1" dirty="0">
                <a:solidFill>
                  <a:srgbClr val="0000CC"/>
                </a:solidFill>
                <a:latin typeface="Times New Roman" pitchFamily="18" charset="0"/>
              </a:rPr>
              <a:t>корни можно найти по теореме, обратной теореме Виета: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</a:rPr>
              <a:t>                              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219406"/>
              </p:ext>
            </p:extLst>
          </p:nvPr>
        </p:nvGraphicFramePr>
        <p:xfrm>
          <a:off x="1065712" y="5157192"/>
          <a:ext cx="3024336" cy="2860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Формула" r:id="rId3" imgW="787320" imgH="939600" progId="Equation.3">
                  <p:embed/>
                </p:oleObj>
              </mc:Choice>
              <mc:Fallback>
                <p:oleObj name="Формула" r:id="rId3" imgW="787320" imgH="939600" progId="Equation.3">
                  <p:embed/>
                  <p:pic>
                    <p:nvPicPr>
                      <p:cNvPr id="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712" y="5157192"/>
                        <a:ext cx="3024336" cy="28608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Grp="1"/>
          </p:cNvSpPr>
          <p:nvPr>
            <p:ph type="title" sz="quarter"/>
          </p:nvPr>
        </p:nvSpPr>
        <p:spPr>
          <a:xfrm>
            <a:off x="611560" y="188640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rgbClr val="0000CC"/>
                </a:solidFill>
              </a:rPr>
              <a:t> </a:t>
            </a:r>
            <a:r>
              <a:rPr lang="ru-RU" altLang="ru-RU" b="1" i="1" dirty="0">
                <a:solidFill>
                  <a:srgbClr val="FF0000"/>
                </a:solidFill>
              </a:rPr>
              <a:t>П</a:t>
            </a:r>
            <a:r>
              <a:rPr lang="ru-RU" altLang="ru-RU" b="1" i="1" dirty="0" smtClean="0">
                <a:solidFill>
                  <a:srgbClr val="FF0000"/>
                </a:solidFill>
              </a:rPr>
              <a:t>риведенные квадратные  уравнения: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83315" y="980728"/>
            <a:ext cx="1557845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0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31840" y="-38226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ru-RU" sz="4800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Задача</a:t>
            </a:r>
            <a:endParaRPr lang="ru-RU" altLang="ru-RU" sz="4800" b="1" kern="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1218" y="3182090"/>
            <a:ext cx="12406435" cy="4938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31307" y="3240684"/>
            <a:ext cx="4894955" cy="1297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5000"/>
              </a:lnSpc>
            </a:pPr>
            <a:r>
              <a:rPr lang="ru-RU" altLang="ru-RU" i="1" dirty="0">
                <a:solidFill>
                  <a:srgbClr val="F8F8F8"/>
                </a:solidFill>
              </a:rPr>
              <a:t>Известны корни уравнения: 4 и -5. Составьте приведённое квадратное уравнение, используя теорему Виета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3240684"/>
            <a:ext cx="78311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CC"/>
                </a:solidFill>
              </a:rPr>
              <a:t>Составьте </a:t>
            </a:r>
            <a:r>
              <a:rPr lang="ru-RU" sz="2800" b="1" i="1" dirty="0">
                <a:solidFill>
                  <a:srgbClr val="0000CC"/>
                </a:solidFill>
              </a:rPr>
              <a:t>приведённое квадратное уравнение, используя теорему Виета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809536"/>
            <a:ext cx="5754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Известны корни уравнения: </a:t>
            </a:r>
            <a:r>
              <a:rPr lang="ru-RU" sz="2800" b="1" i="1" dirty="0">
                <a:solidFill>
                  <a:srgbClr val="FF0000"/>
                </a:solidFill>
              </a:rPr>
              <a:t>4 и -6.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18867"/>
            <a:ext cx="5777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0000CC"/>
                </a:solidFill>
              </a:rPr>
              <a:t>Известны корни уравнения: </a:t>
            </a:r>
            <a:r>
              <a:rPr lang="ru-RU" sz="2800" b="1" i="1" dirty="0" smtClean="0">
                <a:solidFill>
                  <a:srgbClr val="FF0000"/>
                </a:solidFill>
              </a:rPr>
              <a:t>2 </a:t>
            </a:r>
            <a:r>
              <a:rPr lang="ru-RU" sz="2800" b="1" i="1" dirty="0">
                <a:solidFill>
                  <a:srgbClr val="FF0000"/>
                </a:solidFill>
              </a:rPr>
              <a:t>и </a:t>
            </a:r>
            <a:r>
              <a:rPr lang="ru-RU" sz="2800" b="1" i="1" dirty="0" smtClean="0">
                <a:solidFill>
                  <a:srgbClr val="FF0000"/>
                </a:solidFill>
              </a:rPr>
              <a:t>-3.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388878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0000CC"/>
                </a:solidFill>
              </a:rPr>
              <a:t>Известны корни уравнения: </a:t>
            </a:r>
            <a:r>
              <a:rPr lang="ru-RU" sz="2800" b="1" i="1" dirty="0">
                <a:solidFill>
                  <a:srgbClr val="FF0000"/>
                </a:solidFill>
              </a:rPr>
              <a:t>4 и 5</a:t>
            </a:r>
            <a:r>
              <a:rPr lang="ru-RU" sz="2800" b="1" i="1" dirty="0" smtClean="0">
                <a:solidFill>
                  <a:srgbClr val="FF0000"/>
                </a:solidFill>
              </a:rPr>
              <a:t>. 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935" y="1011036"/>
            <a:ext cx="1762681" cy="24179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4205903"/>
            <a:ext cx="78311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Один из корней уравнения х</a:t>
            </a:r>
            <a:r>
              <a:rPr lang="ru-RU" sz="28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+11х +q = 0 </a:t>
            </a:r>
            <a:endParaRPr lang="ru-RU" sz="28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равен 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7. Найдите второй корень и число q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544522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Разность корней уравнения 2х</a:t>
            </a:r>
            <a:r>
              <a:rPr lang="ru-RU" sz="28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3х + с = 0 равна 2,5. Найдите с.</a:t>
            </a:r>
            <a:endParaRPr lang="ru-RU" sz="2800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134" y="54801"/>
            <a:ext cx="1672370" cy="2294079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05172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Ouverture script" pitchFamily="66" charset="0"/>
              </a:rPr>
              <a:t>Девиз   </a:t>
            </a:r>
            <a:r>
              <a:rPr lang="ru-RU" sz="7200" b="1" dirty="0">
                <a:solidFill>
                  <a:srgbClr val="FF0000"/>
                </a:solidFill>
                <a:latin typeface="Ouverture script" pitchFamily="66" charset="0"/>
              </a:rPr>
              <a:t>урока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355845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каждый день и каждый час</a:t>
            </a:r>
            <a:b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Вам новое добудет.</a:t>
            </a:r>
            <a:b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добрым будет ум у вас,</a:t>
            </a:r>
            <a:b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сердце умным будет.</a:t>
            </a: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4725144"/>
            <a:ext cx="3816424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 smtClean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Самуил  Маршак</a:t>
            </a:r>
            <a:endParaRPr lang="ru-RU" sz="3600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6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2702" y="1413259"/>
            <a:ext cx="81412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Математический диктант</a:t>
            </a:r>
            <a:endParaRPr lang="ru-RU" sz="2400" i="1" dirty="0">
              <a:solidFill>
                <a:srgbClr val="008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листочках, контроль знаний детей</a:t>
            </a: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вид имеет квадратное уравнение?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вид имеет неполное квадратное уравнение, </a:t>
            </a:r>
            <a:endParaRPr lang="ru-RU" sz="2400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0?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вид имеет неполное квадратное уравнение, </a:t>
            </a:r>
            <a:endParaRPr lang="ru-RU" sz="2400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= 0?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какой формуле </a:t>
            </a: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вычисляется 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дискриминант?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корней имеет уравнение, если 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=0, 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&lt;0, 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&gt;0?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какой формуле находят корни квадратного уравнения, если уравнение решается через дискриминант и </a:t>
            </a:r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D&gt;</a:t>
            </a: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Ученики обмениваются  работами и проверяют их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проверяет по таблицам</a:t>
            </a:r>
            <a:endParaRPr lang="ru-RU" sz="2400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00192" y="548680"/>
            <a:ext cx="2695398" cy="19018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149972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ru-RU" sz="4800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Проверь себя </a:t>
            </a:r>
            <a:endParaRPr lang="ru-RU" altLang="ru-RU" sz="4800" b="1" kern="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51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0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ru-RU" sz="4800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Задачи</a:t>
            </a:r>
            <a:endParaRPr lang="ru-RU" altLang="ru-RU" sz="4800" b="1" kern="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091645"/>
            <a:ext cx="637220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Найдите длины сторон прямоугольника, периметр которого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равен 30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см, а площадь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16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67617"/>
            <a:ext cx="650074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Ширина прямоугольника на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 меньше длины, а его площадь равна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96 см</a:t>
            </a:r>
            <a:r>
              <a:rPr lang="ru-RU" sz="1600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.Найдите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стороны прямоугольника.</a:t>
            </a:r>
            <a:endParaRPr lang="ru-RU" sz="1600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951506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Произведение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двух натуральных чисел равно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550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причем одно число больше другого на 3. Найдите эти числа. </a:t>
            </a:r>
            <a:endParaRPr lang="ru-RU" sz="16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555754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</a:tabLst>
            </a:pPr>
            <a:endParaRPr lang="ru-RU" sz="16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Одно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число меньше другого на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6,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произведение этих чисел равно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432.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эти числа.</a:t>
            </a:r>
            <a:endParaRPr lang="ru-RU" sz="16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581128"/>
            <a:ext cx="720080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Найдите длины сторон прямоугольника, периметр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которого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равен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см, а площадь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72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16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68144" y="4313693"/>
            <a:ext cx="3322143" cy="234403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236296" y="486880"/>
            <a:ext cx="1531602" cy="997903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84912" y="770310"/>
            <a:ext cx="421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</a:t>
            </a:r>
            <a:r>
              <a:rPr lang="ru-RU" sz="10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791142" y="1544397"/>
            <a:ext cx="43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</a:t>
            </a:r>
            <a:r>
              <a:rPr lang="ru-RU" sz="105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8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16632"/>
            <a:ext cx="63914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altLang="ru-RU" sz="4800" b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Самостоятельная  работа</a:t>
            </a:r>
            <a:endParaRPr lang="ru-RU" altLang="ru-RU" sz="4800" b="1" kern="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764704"/>
            <a:ext cx="7704856" cy="3816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Решите уравнение:</a:t>
            </a:r>
          </a:p>
          <a:p>
            <a:pPr marL="90170" algn="just"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5х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20х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0;         б) 5х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+ 3х – 2 = 0; </a:t>
            </a:r>
          </a:p>
          <a:p>
            <a:pPr marL="90170" algn="just"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+ 10х + 9 = 0;    г)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4х</a:t>
            </a:r>
            <a:r>
              <a:rPr lang="ru-RU" sz="2400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0;</a:t>
            </a:r>
          </a:p>
          <a:p>
            <a:pPr marL="90170" algn="just"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 5х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х + 2 = 0;      е) 25х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+ 110х + 121 = 0.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Произведение двух натуральных чисел равно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216,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причем одно число больше другого на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эти числа. </a:t>
            </a:r>
            <a:endParaRPr lang="ru-RU" sz="24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уравнении х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 </a:t>
            </a:r>
            <a:r>
              <a:rPr lang="ru-RU" sz="2400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рх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18 =0 один из корней равен – 9. Найдите другой корень и коэффициент р.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36296" y="4538526"/>
            <a:ext cx="1691680" cy="186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5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71600" y="116632"/>
            <a:ext cx="676875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ru-RU" altLang="ru-RU" sz="4800" b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Рефлексия :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8920" y="908720"/>
            <a:ext cx="7632848" cy="313817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buClr>
                <a:srgbClr val="3891A7"/>
              </a:buClr>
              <a:buFont typeface="Wingdings 2"/>
              <a:buNone/>
            </a:pPr>
            <a:r>
              <a:rPr lang="ru-RU" sz="51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Продолжи фразы: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Мы сегодня разобрались…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сегодня понял, что…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Мне было трудно…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Мне понравилось …</a:t>
            </a:r>
          </a:p>
          <a:p>
            <a:pPr>
              <a:buClr>
                <a:srgbClr val="3891A7"/>
              </a:buClr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Завтра я хочу на уроке…</a:t>
            </a:r>
          </a:p>
          <a:p>
            <a:pPr>
              <a:spcAft>
                <a:spcPts val="0"/>
              </a:spcAft>
              <a:tabLst>
                <a:tab pos="447675" algn="l"/>
                <a:tab pos="897255" algn="l"/>
                <a:tab pos="1346200" algn="l"/>
                <a:tab pos="1795780" algn="l"/>
                <a:tab pos="2244725" algn="l"/>
                <a:tab pos="2694305" algn="l"/>
                <a:tab pos="3143250" algn="l"/>
                <a:tab pos="3592830" algn="l"/>
                <a:tab pos="4041775" algn="l"/>
                <a:tab pos="4491355" algn="l"/>
                <a:tab pos="4940300" algn="l"/>
                <a:tab pos="5389880" algn="l"/>
                <a:tab pos="5838825" algn="l"/>
                <a:tab pos="6288405" algn="l"/>
                <a:tab pos="6737350" algn="l"/>
                <a:tab pos="7186930" algn="l"/>
                <a:tab pos="7635875" algn="l"/>
                <a:tab pos="8085455" algn="l"/>
                <a:tab pos="8534400" algn="l"/>
                <a:tab pos="8983980" algn="l"/>
              </a:tabLst>
            </a:pP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</a:rPr>
              <a:t>Я  решал эти непонятные уравнения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…</a:t>
            </a:r>
            <a:endParaRPr lang="ru-RU" dirty="0" smtClean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7675" algn="l"/>
                <a:tab pos="897255" algn="l"/>
                <a:tab pos="1346200" algn="l"/>
                <a:tab pos="1795780" algn="l"/>
                <a:tab pos="2244725" algn="l"/>
                <a:tab pos="2694305" algn="l"/>
                <a:tab pos="3143250" algn="l"/>
                <a:tab pos="3592830" algn="l"/>
                <a:tab pos="4041775" algn="l"/>
                <a:tab pos="4491355" algn="l"/>
                <a:tab pos="4940300" algn="l"/>
                <a:tab pos="5389880" algn="l"/>
                <a:tab pos="5838825" algn="l"/>
                <a:tab pos="6288405" algn="l"/>
                <a:tab pos="6737350" algn="l"/>
                <a:tab pos="7186930" algn="l"/>
                <a:tab pos="7635875" algn="l"/>
                <a:tab pos="8085455" algn="l"/>
                <a:tab pos="8534400" algn="l"/>
                <a:tab pos="8983980" algn="l"/>
              </a:tabLst>
            </a:pP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</a:rPr>
              <a:t>Я добросовестно работал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7675" algn="l"/>
                <a:tab pos="897255" algn="l"/>
                <a:tab pos="1346200" algn="l"/>
                <a:tab pos="1795780" algn="l"/>
                <a:tab pos="2244725" algn="l"/>
                <a:tab pos="2694305" algn="l"/>
                <a:tab pos="3143250" algn="l"/>
                <a:tab pos="3592830" algn="l"/>
                <a:tab pos="4041775" algn="l"/>
                <a:tab pos="4491355" algn="l"/>
                <a:tab pos="4940300" algn="l"/>
                <a:tab pos="5389880" algn="l"/>
                <a:tab pos="5838825" algn="l"/>
                <a:tab pos="6288405" algn="l"/>
                <a:tab pos="6737350" algn="l"/>
                <a:tab pos="7186930" algn="l"/>
                <a:tab pos="7635875" algn="l"/>
                <a:tab pos="8085455" algn="l"/>
                <a:tab pos="8534400" algn="l"/>
                <a:tab pos="8983980" algn="l"/>
              </a:tabLst>
            </a:pP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</a:rPr>
              <a:t>Я преумножил свои знания!</a:t>
            </a:r>
            <a:endParaRPr lang="ru-RU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Clr>
                <a:srgbClr val="3891A7"/>
              </a:buClr>
              <a:buFont typeface="Wingdings 2"/>
              <a:buNone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344" y="3861048"/>
            <a:ext cx="1550774" cy="155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1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71600" y="188640"/>
            <a:ext cx="68707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ru-RU" altLang="ru-RU" sz="4800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4800" b="1" i="1" kern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Домашнее задание 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100746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Решить квадратные  уравнения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 </a:t>
            </a:r>
            <a:endParaRPr lang="ru-RU" sz="24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AutoNum type="arabicParenR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6х</a:t>
            </a:r>
            <a:r>
              <a:rPr lang="ru-RU" sz="2400" b="1" i="1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2х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+ 7 = 0         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1,2х</a:t>
            </a:r>
            <a:r>
              <a:rPr lang="ru-RU" sz="2400" b="1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+5 – 3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</a:p>
          <a:p>
            <a:pPr marL="457200" indent="-457200">
              <a:spcAft>
                <a:spcPts val="0"/>
              </a:spcAft>
              <a:buAutoNum type="arabicParenR"/>
            </a:pPr>
            <a:endParaRPr lang="ru-RU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15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0             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4)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- 96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0</a:t>
            </a:r>
          </a:p>
          <a:p>
            <a:pPr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3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+ 19 = 0         6) 5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4</a:t>
            </a:r>
            <a:r>
              <a:rPr lang="en-US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7</a:t>
            </a:r>
            <a:endParaRPr lang="ru-RU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82342" y="2546154"/>
            <a:ext cx="2023394" cy="22322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15616" y="1216884"/>
            <a:ext cx="68687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Выу</a:t>
            </a:r>
            <a:r>
              <a:rPr lang="ru-RU" sz="2400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ить определения и формулы вычисления корней  квадратных уравнений 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5910" y="5013176"/>
            <a:ext cx="8288090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Найдите длины сторон прямоугольника, периметр которого равен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см, а площадь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84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2400" b="1" i="1" baseline="30000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Один из корней уравнения 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i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+11х +q = 0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равен – 7. Найдите второй корень и число q.</a:t>
            </a:r>
            <a:endParaRPr lang="ru-RU" sz="24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21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899592" y="1052736"/>
            <a:ext cx="7632848" cy="345638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377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спасибо за урок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077072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3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7859216" cy="85010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Цели  урока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2994" y="476672"/>
            <a:ext cx="8208912" cy="6782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 </a:t>
            </a:r>
            <a:r>
              <a:rPr lang="ru-RU" sz="16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цели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систематизировать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знания о квадратных уравнениях,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научиться разделять квадратные уравнения на разные виды и  решать их.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 </a:t>
            </a:r>
            <a:r>
              <a:rPr lang="ru-RU" sz="16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цели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математическое мышление, память, внимание;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умение,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сравнивать, обобщать,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проводить сравнительный анализ, </a:t>
            </a:r>
            <a:endParaRPr lang="ru-RU" sz="16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строить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умозаключения, делать выводы;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+mj-ea"/>
              </a:rPr>
              <a:t> коммуникативные навыки;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навыки  самостоятельной  работы;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устную и письменную речь учащихся;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привить любовь к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математике,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желание познать новое.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 </a:t>
            </a:r>
            <a:r>
              <a:rPr lang="ru-RU" sz="16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 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культуру умственного труда;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культуру коллективной работы;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информационную культуру;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потребность добиваться успехов  в приобретении знаний;       воспитание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навыков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самоконтроля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взаимоконтроля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творчества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овладению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способами и критериями самоконтроля и самооценки. </a:t>
            </a:r>
            <a:endParaRPr lang="ru-RU" sz="1600" b="1" i="1" dirty="0">
              <a:solidFill>
                <a:srgbClr val="0000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3848" y="116632"/>
            <a:ext cx="3259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Повторение :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76860" y="1147149"/>
            <a:ext cx="3062888" cy="179392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8176" y="1628800"/>
            <a:ext cx="6424810" cy="397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уравнение 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корни уравнения 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значит решить уравнение 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степень числа?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записывается вторая степень числа 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 читается вторая степень числа </a:t>
            </a:r>
            <a:r>
              <a:rPr lang="ru-RU" sz="2400" b="1" i="1" dirty="0" smtClean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 smtClean="0">
                <a:solidFill>
                  <a:srgbClr val="0000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уравнение называется линейным ?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074420" algn="l"/>
              </a:tabLst>
            </a:pPr>
            <a:r>
              <a:rPr lang="ru-RU" sz="2400" b="1" i="1" dirty="0" smtClean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Почему?</a:t>
            </a:r>
            <a:endParaRPr lang="ru-RU" sz="2400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116632"/>
            <a:ext cx="65298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a typeface="+mj-ea"/>
                <a:cs typeface="+mj-cs"/>
              </a:rPr>
              <a:t>Историческая  справка</a:t>
            </a:r>
            <a:endParaRPr lang="ru-RU" dirty="0"/>
          </a:p>
        </p:txBody>
      </p:sp>
      <p:pic>
        <p:nvPicPr>
          <p:cNvPr id="4" name="Рисунок 3" descr="C:\Users\user\Downloads\scale_1200 (13)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8898" y="1044224"/>
            <a:ext cx="2255180" cy="297381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9873" y="760305"/>
            <a:ext cx="5745614" cy="15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Квадратные уравнения уже умели решать математики  и в древнем Вавилоне и древнем </a:t>
            </a:r>
            <a:r>
              <a:rPr lang="ru-RU" b="1" i="1" dirty="0" smtClean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Египте. Сохранились 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папирусы с решениями некоторых задач , на составление квадратных уравнений </a:t>
            </a:r>
            <a:r>
              <a:rPr lang="ru-RU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1424" y="2274794"/>
            <a:ext cx="5744381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их решений схожи с теми , которыми пользуемся мы сейчас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Значительных успехов достигли математики древней Греции и конечно же Диофант</a:t>
            </a:r>
            <a:endParaRPr lang="ru-RU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55806" y="4266258"/>
            <a:ext cx="2448272" cy="723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ru-RU" b="1" i="1" kern="1800" dirty="0" smtClean="0">
                <a:solidFill>
                  <a:srgbClr val="0000CC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Диофант </a:t>
            </a:r>
          </a:p>
          <a:p>
            <a:pPr>
              <a:lnSpc>
                <a:spcPct val="107000"/>
              </a:lnSpc>
              <a:spcAft>
                <a:spcPts val="300"/>
              </a:spcAft>
            </a:pPr>
            <a:r>
              <a:rPr lang="ru-RU" b="1" i="1" kern="1800" dirty="0" smtClean="0">
                <a:solidFill>
                  <a:srgbClr val="0000CC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Александрийский</a:t>
            </a:r>
            <a:endParaRPr lang="ru-RU" b="1" i="1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6572" y="3648475"/>
            <a:ext cx="5789234" cy="126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  <a:tabLst>
                <a:tab pos="647700" algn="l"/>
              </a:tabLst>
            </a:pP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Нередко </a:t>
            </a:r>
            <a:r>
              <a:rPr lang="ru-RU" b="1" i="1" dirty="0" smtClean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он упоминается 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как «отец 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алгебры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». Автор «Арифметики» — книги, посвящённой нахождению положительных 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рациональных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решений 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неопределённых уравнений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9873" y="5103581"/>
            <a:ext cx="8114205" cy="1560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Диофант был первым 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греческим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математиком, который рассматривал дроби наравне с другими числами. Диофант также первым среди античных учёных предложил развитую 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математическую символику</a:t>
            </a:r>
            <a:r>
              <a:rPr lang="ru-RU" b="1" i="1" dirty="0">
                <a:solidFill>
                  <a:srgbClr val="0000C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которая позволяла формулировать полученные им результаты в достаточно компактном виде.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10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41810"/>
              </p:ext>
            </p:extLst>
          </p:nvPr>
        </p:nvGraphicFramePr>
        <p:xfrm>
          <a:off x="971600" y="764704"/>
          <a:ext cx="7786687" cy="1402080"/>
        </p:xfrm>
        <a:graphic>
          <a:graphicData uri="http://schemas.openxmlformats.org/drawingml/2006/table">
            <a:tbl>
              <a:tblPr/>
              <a:tblGrid>
                <a:gridCol w="389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4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«Обезьянок резвых стая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двенадцать по лианам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Всласть поевши, развлекалась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Стали прыгать, повисая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 в квадрате часть восьмая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ж было обезьянок,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поляне забавлялась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 скажи мне, в этой стае?» 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11560" y="225241"/>
            <a:ext cx="8748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Вот одна из задач знаменитого индийского математика XII в. </a:t>
            </a:r>
            <a:r>
              <a:rPr kumimoji="0" lang="ru-RU" altLang="ru-RU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Бхаскары</a:t>
            </a:r>
            <a:r>
              <a:rPr kumimoji="0" lang="ru-RU" alt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339673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Соответствующее задаче уравнение: </a:t>
            </a: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7" name="Рисунок 3" descr="http://www.coolreferat.com/dopb141362.z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16946"/>
            <a:ext cx="1775668" cy="67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55576" y="3317657"/>
            <a:ext cx="79200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- 64x = - 768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чтобы дополнить левую часть этого уравнения до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квадрата, прибавляет к обеим частям 32</a:t>
            </a:r>
            <a:r>
              <a:rPr lang="ru-RU" altLang="ru-RU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получая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затем: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б4х + 32</a:t>
            </a:r>
            <a:r>
              <a:rPr lang="ru-RU" altLang="ru-RU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-768 + 1024,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 - 32)</a:t>
            </a:r>
            <a:r>
              <a:rPr lang="ru-RU" altLang="ru-RU" b="1" i="1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256,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- 32= ±16,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b="1" i="1" baseline="-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16, x</a:t>
            </a:r>
            <a:r>
              <a:rPr lang="ru-RU" altLang="ru-RU" b="1" i="1" baseline="-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48. </a:t>
            </a:r>
            <a:b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гениальное решение квадратного уравнения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гениальным математиком</a:t>
            </a:r>
          </a:p>
        </p:txBody>
      </p:sp>
      <p:pic>
        <p:nvPicPr>
          <p:cNvPr id="9" name="Рисунок 8" descr="C:\Users\user\Desktop\квур\портреты\0007-008-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2176580"/>
            <a:ext cx="2449115" cy="3445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580112" y="5589239"/>
            <a:ext cx="4572000" cy="7218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Памятник индийскому математику </a:t>
            </a:r>
            <a:endParaRPr lang="ru-RU" sz="1100" b="1" dirty="0">
              <a:solidFill>
                <a:srgbClr val="008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86740" algn="l"/>
              </a:tabLst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cap="all" dirty="0" err="1">
                <a:solidFill>
                  <a:srgbClr val="008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Брахмагупте</a:t>
            </a:r>
            <a:endParaRPr lang="ru-RU" sz="1100" b="1" dirty="0">
              <a:solidFill>
                <a:srgbClr val="008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00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33265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Квадратные уравнения у Аль-Хорезми</a:t>
            </a:r>
            <a:r>
              <a:rPr lang="ru-RU" alt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301" y="887532"/>
            <a:ext cx="3326713" cy="21094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887532"/>
            <a:ext cx="4515275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Мухаммад </a:t>
            </a:r>
            <a:r>
              <a:rPr lang="ru-RU" sz="2000" b="1" i="1" dirty="0">
                <a:solidFill>
                  <a:srgbClr val="008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ибн </a:t>
            </a:r>
            <a:r>
              <a:rPr lang="ru-RU" sz="2000" b="1" i="1" dirty="0" smtClean="0">
                <a:solidFill>
                  <a:srgbClr val="008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Муса аль-Хорезми</a:t>
            </a:r>
            <a:r>
              <a:rPr lang="ru-RU" sz="12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335614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Величайший среднеазиатский учёный IX века</a:t>
            </a:r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астроном, географ и историк</a:t>
            </a:r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ему в математике появились </a:t>
            </a:r>
            <a:endParaRPr lang="ru-RU" i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«алгоритм» и «алгебра».</a:t>
            </a:r>
          </a:p>
          <a:p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Аль-Хорезми впервые представил </a:t>
            </a:r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алгебру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самостоятельную науку об общих </a:t>
            </a:r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методах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линейных и квадратных уравнений, дал классификацию этих уравнений.</a:t>
            </a:r>
          </a:p>
          <a:p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Историки науки высоко оценивают как научную, так и популяризаторскую деятельность аль-Хорезми. Известный историк науки Дж. 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Сартон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назвал его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«величайшим математиком своего времени и, если принять во внимание все обстоятельства, одним из величайших всех времён».</a:t>
            </a:r>
          </a:p>
          <a:p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Аль-Хорезми известен прежде всего своей «Книгой о восполнении и противопоставлении» («Аль-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китаб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аль-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мухтасар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 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хисаб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аль-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джабр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-ль-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мукабала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»), которая сыграла важнейшую роль в истории математики. От слова аль-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джабр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названии) произошло слово алгебра. Подлинный арабский текст утерян, однако содержание известно по латинскому переводу 1140 года английского математика Роберта </a:t>
            </a:r>
            <a:r>
              <a:rPr lang="ru-RU" i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Честерского</a:t>
            </a:r>
            <a:r>
              <a:rPr lang="ru-RU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610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3356992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Китаб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аль-</a:t>
            </a:r>
            <a:r>
              <a:rPr lang="ru-RU" b="1" i="1" dirty="0" err="1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джабр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Аль-Хорезми дается классификация линейных и квадратных уравнений. Автор насчитывает 6 видов уравнений, выражая их следующим образом: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1.  «Квадраты равны корням», т. е. ах</a:t>
            </a:r>
            <a:r>
              <a:rPr kumimoji="0" lang="ru-RU" altLang="ru-RU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ru-RU" alt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bх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2.  «Квадраты равны числу», т. е. ах</a:t>
            </a:r>
            <a:r>
              <a:rPr kumimoji="0" lang="ru-RU" altLang="ru-RU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= с.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3. «Корни равны числу», т. е. ах = с.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4. «Квадраты и числа равны корням», т. е. ах</a:t>
            </a:r>
            <a:r>
              <a:rPr kumimoji="0" lang="ru-RU" altLang="ru-RU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+ с = </a:t>
            </a:r>
            <a:r>
              <a:rPr kumimoji="0" lang="ru-RU" alt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bх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5.  «Квадраты и корни равны числу», т. е. ах</a:t>
            </a:r>
            <a:r>
              <a:rPr kumimoji="0" lang="ru-RU" altLang="ru-RU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kumimoji="0" lang="ru-RU" alt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bх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= с. </a:t>
            </a:r>
            <a:b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6. «Корни и числа равны квадратам», т. е. </a:t>
            </a:r>
            <a:r>
              <a:rPr kumimoji="0" lang="ru-RU" altLang="ru-RU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bх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+ с = ах</a:t>
            </a:r>
            <a:r>
              <a:rPr kumimoji="0" lang="ru-RU" altLang="ru-RU" b="1" i="1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620688"/>
            <a:ext cx="8064896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Задумывавшаяся как начальное руководство по практической математике 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Китаб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аль-</a:t>
            </a:r>
            <a:r>
              <a:rPr lang="ru-RU" b="1" i="1" dirty="0" err="1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джабр</a:t>
            </a:r>
            <a:r>
              <a:rPr lang="ru-RU" b="1" i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…» 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первой (теоретической) своей части начинается с рассмотрения уравнений первой и второй степени, а в двух заключительных разделах переходит к практическому применению алгебры в вопросах </a:t>
            </a:r>
            <a:r>
              <a:rPr lang="ru-RU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мероопределения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Исламское наследственное право"/>
              </a:rPr>
              <a:t>наследования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Слово аль-</a:t>
            </a:r>
            <a:r>
              <a:rPr lang="ru-RU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джабр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(«восполнение») означало перенесение отрицательного члена из одной части уравнения в другую, а аль-</a:t>
            </a:r>
            <a:r>
              <a:rPr lang="ru-RU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мукабала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(«противопоставление») — сокращение равных членов в обеих частях уравнения</a:t>
            </a:r>
            <a:endParaRPr lang="ru-RU" sz="1400" dirty="0">
              <a:solidFill>
                <a:srgbClr val="0000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7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258" y="165974"/>
            <a:ext cx="5266928" cy="63408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Франсуа  Виет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649" y="261122"/>
            <a:ext cx="2369815" cy="280783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53655" y="901742"/>
            <a:ext cx="2752485" cy="831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Франсуа Виет</a:t>
            </a:r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b="1" i="1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сеньор </a:t>
            </a:r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 ля </a:t>
            </a:r>
            <a:r>
              <a:rPr lang="ru-RU" sz="2000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Биготьер</a:t>
            </a:r>
            <a:r>
              <a:rPr lang="ru-RU" sz="1400" i="1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3655" y="1872390"/>
            <a:ext cx="310713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u="sng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u="sng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1540"/>
              </a:rPr>
              <a:t>1540</a:t>
            </a:r>
            <a:r>
              <a:rPr lang="ru-RU" b="1" i="1" u="sng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b="1" i="1" u="sng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23 февраля"/>
              </a:rPr>
              <a:t>23 февраля</a:t>
            </a:r>
            <a:r>
              <a:rPr lang="ru-RU" b="1" i="1" u="sng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1603"/>
              </a:rPr>
              <a:t>1603</a:t>
            </a:r>
            <a:r>
              <a:rPr lang="ru-RU" b="1" i="1" u="sng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170134"/>
            <a:ext cx="7963318" cy="3571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Демонстрируя силу своего метода, ученый привел в своих работах запас формул, которые могли быть использованы для решения конкретных задач. Из знаков действий он использовал «+» и «-», знак радикала и горизонтальную черту для деления. Произведение обозначал словом «</a:t>
            </a:r>
            <a:r>
              <a:rPr lang="ru-RU" b="1" i="1" dirty="0" err="1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Виет первым стал применять скобки, которые, правда, у него имели вид не скобок, а черты над многочленом. Но многие знаки, введенные до него, он не использовал. Так квадрат, куб и т. д. обозначал словами или первыми буквами слов. </a:t>
            </a:r>
            <a:endParaRPr lang="ru-RU" b="1" i="1" dirty="0">
              <a:solidFill>
                <a:srgbClr val="0000C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Знаменитая теорема, устанавливающая связь коэффициентов многочлена с его корнями, была обнародована в 1591 году. Теперь она носит имя Виета, а сам автор формулировал ее так «Если В+D, умноженное на А, минус А в квадрате равно ВD, то А равно В и равно D».</a:t>
            </a:r>
            <a:r>
              <a:rPr lang="ru-RU" b="1" i="1" dirty="0">
                <a:solidFill>
                  <a:srgbClr val="0000CC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acffe9314575c4f8cfcb7fa39585ef9e1b6b9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1313</Words>
  <Application>Microsoft Office PowerPoint</Application>
  <PresentationFormat>Экран (4:3)</PresentationFormat>
  <Paragraphs>205</Paragraphs>
  <Slides>25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41" baseType="lpstr">
      <vt:lpstr>Adobe Fan Heiti Std B</vt:lpstr>
      <vt:lpstr>MS Mincho</vt:lpstr>
      <vt:lpstr>Adobe Devanagari</vt:lpstr>
      <vt:lpstr>Arial</vt:lpstr>
      <vt:lpstr>Calibri</vt:lpstr>
      <vt:lpstr>Georgia</vt:lpstr>
      <vt:lpstr>Impact</vt:lpstr>
      <vt:lpstr>Monotype Corsiva</vt:lpstr>
      <vt:lpstr>Ouverture script</vt:lpstr>
      <vt:lpstr>Symbol</vt:lpstr>
      <vt:lpstr>Tahoma</vt:lpstr>
      <vt:lpstr>Times New Roman</vt:lpstr>
      <vt:lpstr>Verdana</vt:lpstr>
      <vt:lpstr>Wingdings 2</vt:lpstr>
      <vt:lpstr>Тема Office</vt:lpstr>
      <vt:lpstr>Формула</vt:lpstr>
      <vt:lpstr>Презентация     урока</vt:lpstr>
      <vt:lpstr>Девиз   урока</vt:lpstr>
      <vt:lpstr>Цели 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Франсуа  Виет</vt:lpstr>
      <vt:lpstr>Полные квадратные уравнения:</vt:lpstr>
      <vt:lpstr>Презентация PowerPoint</vt:lpstr>
      <vt:lpstr>Неполные квадратные уравнения:</vt:lpstr>
      <vt:lpstr>1. Найдите корни уравнения:</vt:lpstr>
      <vt:lpstr>Дискриминант</vt:lpstr>
      <vt:lpstr>Формула вычисления корней  квадратного уравнения</vt:lpstr>
      <vt:lpstr>Закрепление изученного :</vt:lpstr>
      <vt:lpstr>Презентация PowerPoint</vt:lpstr>
      <vt:lpstr> Приведенные квадратные  уравнения: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</dc:title>
  <dc:creator>obstinate</dc:creator>
  <dc:description>Шаблон презентации с сайта http://presentation-creation.ru/</dc:description>
  <cp:lastModifiedBy>user</cp:lastModifiedBy>
  <cp:revision>77</cp:revision>
  <dcterms:created xsi:type="dcterms:W3CDTF">2018-02-18T07:50:05Z</dcterms:created>
  <dcterms:modified xsi:type="dcterms:W3CDTF">2020-07-05T15:43:52Z</dcterms:modified>
</cp:coreProperties>
</file>