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70" r:id="rId13"/>
    <p:sldId id="272" r:id="rId14"/>
    <p:sldId id="275" r:id="rId15"/>
    <p:sldId id="274" r:id="rId16"/>
    <p:sldId id="273" r:id="rId17"/>
    <p:sldId id="271" r:id="rId18"/>
    <p:sldId id="276" r:id="rId19"/>
    <p:sldId id="277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47578C-AB6E-411E-AF0A-FFAF3ED97F32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F90F8A-8838-4F58-B051-E6EF64858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90F8A-8838-4F58-B051-E6EF64858DD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74DB-8CB4-4221-AF04-7DD0F78C52DF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BFB56-1D35-4F29-BA00-9C8732398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74DB-8CB4-4221-AF04-7DD0F78C52DF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BFB56-1D35-4F29-BA00-9C8732398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74DB-8CB4-4221-AF04-7DD0F78C52DF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BFB56-1D35-4F29-BA00-9C8732398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74DB-8CB4-4221-AF04-7DD0F78C52DF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BFB56-1D35-4F29-BA00-9C8732398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74DB-8CB4-4221-AF04-7DD0F78C52DF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BFB56-1D35-4F29-BA00-9C873239894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4456516.png"/>
          <p:cNvPicPr>
            <a:picLocks noChangeAspect="1"/>
          </p:cNvPicPr>
          <p:nvPr userDrawn="1"/>
        </p:nvPicPr>
        <p:blipFill>
          <a:blip r:embed="rId2" cstate="email">
            <a:duotone>
              <a:prstClr val="black"/>
              <a:srgbClr val="FF33CC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285720" y="285728"/>
            <a:ext cx="8572560" cy="65722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74DB-8CB4-4221-AF04-7DD0F78C52DF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BFB56-1D35-4F29-BA00-9C8732398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74DB-8CB4-4221-AF04-7DD0F78C52DF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BFB56-1D35-4F29-BA00-9C8732398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74DB-8CB4-4221-AF04-7DD0F78C52DF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BFB56-1D35-4F29-BA00-9C8732398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74DB-8CB4-4221-AF04-7DD0F78C52DF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BFB56-1D35-4F29-BA00-9C8732398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74DB-8CB4-4221-AF04-7DD0F78C52DF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BFB56-1D35-4F29-BA00-9C8732398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74DB-8CB4-4221-AF04-7DD0F78C52DF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BFB56-1D35-4F29-BA00-9C8732398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974DB-8CB4-4221-AF04-7DD0F78C52DF}" type="datetimeFigureOut">
              <a:rPr lang="ru-RU" smtClean="0"/>
              <a:pPr/>
              <a:t>05.07.2020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BFB56-1D35-4F29-BA00-9C8732398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7.xml"/><Relationship Id="rId4" Type="http://schemas.openxmlformats.org/officeDocument/2006/relationships/slide" Target="slide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slide" Target="slide7.xml"/><Relationship Id="rId4" Type="http://schemas.openxmlformats.org/officeDocument/2006/relationships/slide" Target="slide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3.xml"/><Relationship Id="rId4" Type="http://schemas.openxmlformats.org/officeDocument/2006/relationships/slide" Target="slide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17.xml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3498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5" name="Группа 6"/>
          <p:cNvGrpSpPr/>
          <p:nvPr/>
        </p:nvGrpSpPr>
        <p:grpSpPr>
          <a:xfrm>
            <a:off x="285720" y="2214555"/>
            <a:ext cx="8572560" cy="3101413"/>
            <a:chOff x="1115616" y="1984285"/>
            <a:chExt cx="7165477" cy="3520088"/>
          </a:xfrm>
        </p:grpSpPr>
        <p:sp>
          <p:nvSpPr>
            <p:cNvPr id="6" name="Прямоугольник 5"/>
            <p:cNvSpPr/>
            <p:nvPr/>
          </p:nvSpPr>
          <p:spPr>
            <a:xfrm flipV="1">
              <a:off x="1115616" y="1984285"/>
              <a:ext cx="7165477" cy="11527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33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187089" y="5085183"/>
              <a:ext cx="5084703" cy="4191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</p:txBody>
        </p:sp>
      </p:grp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211566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r>
              <a:rPr lang="ru-RU" sz="4900" b="1" dirty="0" smtClean="0"/>
              <a:t>Урок подготовки к сочинению по картине И.К.Айвазовского </a:t>
            </a:r>
            <a:br>
              <a:rPr lang="ru-RU" sz="4900" b="1" dirty="0" smtClean="0"/>
            </a:br>
            <a:r>
              <a:rPr lang="ru-RU" sz="4900" b="1" dirty="0" smtClean="0"/>
              <a:t>«Рыбаки на берегу моря»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13" name="Подзаголовок 1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Выполнила: Афанасьева И. С.</a:t>
            </a:r>
          </a:p>
          <a:p>
            <a:r>
              <a:rPr lang="ru-RU" sz="3600" b="1" dirty="0" smtClean="0"/>
              <a:t> 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786813" cy="4154487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                                            </a:t>
            </a:r>
            <a:br>
              <a:rPr lang="ru-RU" sz="3200" dirty="0" smtClean="0"/>
            </a:br>
            <a:endParaRPr lang="ru-RU" sz="2000" dirty="0"/>
          </a:p>
        </p:txBody>
      </p:sp>
      <p:pic>
        <p:nvPicPr>
          <p:cNvPr id="8" name="Рисунок 7" descr="Снимок 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2428868"/>
            <a:ext cx="6072230" cy="392909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71472" y="500042"/>
            <a:ext cx="7786742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2400" dirty="0" smtClean="0"/>
              <a:t>  1.  Как вы думаете, кто плывёт на корабле?</a:t>
            </a:r>
          </a:p>
          <a:p>
            <a:pPr>
              <a:lnSpc>
                <a:spcPct val="150000"/>
              </a:lnSpc>
              <a:buNone/>
            </a:pPr>
            <a:r>
              <a:rPr lang="ru-RU" sz="2400" dirty="0" smtClean="0"/>
              <a:t>  2.  Откуда и куда плывут  путешественники?</a:t>
            </a:r>
          </a:p>
          <a:p>
            <a:pPr>
              <a:lnSpc>
                <a:spcPct val="150000"/>
              </a:lnSpc>
              <a:buNone/>
            </a:pPr>
            <a:r>
              <a:rPr lang="ru-RU" sz="2400" dirty="0" smtClean="0"/>
              <a:t>  3. Подберите прилагательные для описания корабля.</a:t>
            </a:r>
          </a:p>
          <a:p>
            <a:pPr>
              <a:lnSpc>
                <a:spcPct val="150000"/>
              </a:lnSpc>
              <a:buNone/>
            </a:pPr>
            <a:r>
              <a:rPr lang="ru-RU" sz="2400" dirty="0" smtClean="0"/>
              <a:t>   </a:t>
            </a:r>
          </a:p>
          <a:p>
            <a:pPr>
              <a:buNone/>
            </a:pPr>
            <a:r>
              <a:rPr lang="ru-RU" sz="2400" dirty="0" smtClean="0"/>
              <a:t> 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dirty="0" smtClean="0"/>
              <a:t>  </a:t>
            </a:r>
          </a:p>
        </p:txBody>
      </p:sp>
      <p:sp>
        <p:nvSpPr>
          <p:cNvPr id="11" name="Скругленный прямоугольник 10">
            <a:hlinkClick r:id="rId3" action="ppaction://hlinksldjump"/>
          </p:cNvPr>
          <p:cNvSpPr/>
          <p:nvPr/>
        </p:nvSpPr>
        <p:spPr>
          <a:xfrm>
            <a:off x="7000892" y="500042"/>
            <a:ext cx="1714512" cy="9144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hlinkClick r:id="rId4" action="ppaction://hlinksldjump"/>
              </a:rPr>
              <a:t>Слова-помощники</a:t>
            </a:r>
            <a:endParaRPr lang="ru-RU" dirty="0"/>
          </a:p>
        </p:txBody>
      </p:sp>
      <p:sp>
        <p:nvSpPr>
          <p:cNvPr id="14" name="Прямоугольник 13">
            <a:hlinkClick r:id="rId5" action="ppaction://hlinksldjump"/>
          </p:cNvPr>
          <p:cNvSpPr/>
          <p:nvPr/>
        </p:nvSpPr>
        <p:spPr>
          <a:xfrm>
            <a:off x="7072330" y="2571744"/>
            <a:ext cx="164307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/>
              <a:t>       Вернуться к картине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море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3714752"/>
            <a:ext cx="8286808" cy="264320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28662" y="428604"/>
            <a:ext cx="6715172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2400" dirty="0" smtClean="0"/>
              <a:t>   1.Какая погода на море ( штиль, шторм, лёгкий ветер) ?</a:t>
            </a:r>
          </a:p>
          <a:p>
            <a:pPr>
              <a:lnSpc>
                <a:spcPct val="150000"/>
              </a:lnSpc>
              <a:buNone/>
            </a:pPr>
            <a:r>
              <a:rPr lang="ru-RU" sz="2400" dirty="0" smtClean="0"/>
              <a:t>   2. Подберите прилагательные для описания моря.</a:t>
            </a:r>
          </a:p>
          <a:p>
            <a:pPr>
              <a:lnSpc>
                <a:spcPct val="150000"/>
              </a:lnSpc>
              <a:buNone/>
            </a:pPr>
            <a:r>
              <a:rPr lang="ru-RU" sz="2400" dirty="0" smtClean="0"/>
              <a:t>   3. Представьте что море- это живое существо.       Охарактеризуйте его с этой позиции.</a:t>
            </a:r>
          </a:p>
          <a:p>
            <a:pPr>
              <a:lnSpc>
                <a:spcPct val="150000"/>
              </a:lnSpc>
              <a:buNone/>
            </a:pPr>
            <a:endParaRPr lang="ru-RU" dirty="0"/>
          </a:p>
        </p:txBody>
      </p:sp>
      <p:sp>
        <p:nvSpPr>
          <p:cNvPr id="8" name="Прямоугольник 7">
            <a:hlinkClick r:id="rId3" action="ppaction://hlinksldjump"/>
          </p:cNvPr>
          <p:cNvSpPr/>
          <p:nvPr/>
        </p:nvSpPr>
        <p:spPr>
          <a:xfrm>
            <a:off x="7429520" y="2714620"/>
            <a:ext cx="1357322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/>
              <a:t>    Вернуться к картине</a:t>
            </a:r>
            <a:endParaRPr lang="ru-RU" sz="2000" dirty="0"/>
          </a:p>
        </p:txBody>
      </p:sp>
      <p:sp>
        <p:nvSpPr>
          <p:cNvPr id="9" name="Скругленный прямоугольник 8">
            <a:hlinkClick r:id="rId4" action="ppaction://hlinksldjump"/>
          </p:cNvPr>
          <p:cNvSpPr/>
          <p:nvPr/>
        </p:nvSpPr>
        <p:spPr>
          <a:xfrm>
            <a:off x="7215206" y="1142984"/>
            <a:ext cx="1500198" cy="142876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hlinkClick r:id="rId4" action="ppaction://hlinksldjump"/>
              </a:rPr>
              <a:t>Слова-помощники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ебо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3714752"/>
            <a:ext cx="8501122" cy="28338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57290" y="357167"/>
            <a:ext cx="5500710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2400" dirty="0" smtClean="0"/>
              <a:t>   1.Какие цветовые оттенки использует художник для описания неба и облаков?</a:t>
            </a:r>
          </a:p>
          <a:p>
            <a:pPr>
              <a:lnSpc>
                <a:spcPct val="150000"/>
              </a:lnSpc>
              <a:buNone/>
            </a:pPr>
            <a:r>
              <a:rPr lang="ru-RU" sz="2400" dirty="0" smtClean="0"/>
              <a:t>   2. Какое настроение он хочет передать?</a:t>
            </a:r>
          </a:p>
          <a:p>
            <a:pPr>
              <a:lnSpc>
                <a:spcPct val="150000"/>
              </a:lnSpc>
              <a:buNone/>
            </a:pPr>
            <a:r>
              <a:rPr lang="ru-RU" sz="2400" dirty="0" smtClean="0"/>
              <a:t>   3. Опишите облака.</a:t>
            </a:r>
          </a:p>
          <a:p>
            <a:pPr>
              <a:lnSpc>
                <a:spcPct val="150000"/>
              </a:lnSpc>
              <a:buNone/>
            </a:pPr>
            <a:r>
              <a:rPr lang="ru-RU" sz="2400" dirty="0" smtClean="0"/>
              <a:t> 4. Чем небо и море похожи ?</a:t>
            </a:r>
          </a:p>
          <a:p>
            <a:pPr>
              <a:lnSpc>
                <a:spcPct val="150000"/>
              </a:lnSpc>
              <a:buNone/>
            </a:pPr>
            <a:endParaRPr lang="ru-RU" sz="2400" dirty="0" smtClean="0"/>
          </a:p>
          <a:p>
            <a:pPr>
              <a:lnSpc>
                <a:spcPct val="150000"/>
              </a:lnSpc>
              <a:buNone/>
            </a:pPr>
            <a:r>
              <a:rPr lang="ru-RU" sz="2400" dirty="0" smtClean="0"/>
              <a:t>   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/>
              <a:t>   </a:t>
            </a: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7000892" y="500042"/>
            <a:ext cx="1714512" cy="9144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hlinkClick r:id="rId4" action="ppaction://hlinksldjump"/>
              </a:rPr>
              <a:t>Слова-помощники</a:t>
            </a:r>
            <a:endParaRPr lang="ru-RU" dirty="0"/>
          </a:p>
        </p:txBody>
      </p:sp>
      <p:sp>
        <p:nvSpPr>
          <p:cNvPr id="9" name="Прямоугольник 8">
            <a:hlinkClick r:id="rId5" action="ppaction://hlinksldjump"/>
          </p:cNvPr>
          <p:cNvSpPr/>
          <p:nvPr/>
        </p:nvSpPr>
        <p:spPr>
          <a:xfrm>
            <a:off x="6000760" y="1928802"/>
            <a:ext cx="271464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/>
              <a:t>    Вернуться к картине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498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Слова-помощники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fontScale="92500" lnSpcReduction="20000"/>
          </a:bodyPr>
          <a:lstStyle/>
          <a:p>
            <a:pPr lvl="1">
              <a:buFont typeface="Arial" pitchFamily="34" charset="0"/>
              <a:buChar char="•"/>
            </a:pPr>
            <a:endParaRPr lang="ru-RU" dirty="0" smtClean="0"/>
          </a:p>
          <a:p>
            <a:pPr lvl="1">
              <a:buFont typeface="Arial" pitchFamily="34" charset="0"/>
              <a:buChar char="•"/>
            </a:pPr>
            <a:r>
              <a:rPr lang="ru-RU" dirty="0" smtClean="0"/>
              <a:t>Море, безбрежная гладь воды, бескрайние просторы, водная стихия.</a:t>
            </a:r>
          </a:p>
          <a:p>
            <a:pPr lvl="1">
              <a:buFont typeface="Arial" pitchFamily="34" charset="0"/>
              <a:buChar char="•"/>
            </a:pPr>
            <a:r>
              <a:rPr lang="ru-RU" dirty="0" smtClean="0"/>
              <a:t>Синий, </a:t>
            </a:r>
            <a:r>
              <a:rPr lang="ru-RU" dirty="0" err="1" smtClean="0"/>
              <a:t>голубой</a:t>
            </a:r>
            <a:r>
              <a:rPr lang="ru-RU" dirty="0" smtClean="0"/>
              <a:t>, коричневый, жёлтый.</a:t>
            </a:r>
          </a:p>
          <a:p>
            <a:pPr lvl="1">
              <a:buNone/>
            </a:pPr>
            <a:r>
              <a:rPr lang="ru-RU" dirty="0" smtClean="0"/>
              <a:t>    </a:t>
            </a:r>
          </a:p>
          <a:p>
            <a:pPr lvl="1">
              <a:buFont typeface="Arial" pitchFamily="34" charset="0"/>
              <a:buChar char="•"/>
            </a:pPr>
            <a:r>
              <a:rPr lang="ru-RU" dirty="0" smtClean="0"/>
              <a:t>Беззаботное, бодрое, величавое, веселое, воодушевленное, восторженное, высокое, жизнерадостное, лучезарное оптимистическое, праздничное, приподнятое, радостное, радужное, ровное, светлое, смешливое, спокойное, тихое, торжественное, умиротворенное, </a:t>
            </a:r>
            <a:br>
              <a:rPr lang="ru-RU" dirty="0" smtClean="0"/>
            </a:br>
            <a:r>
              <a:rPr lang="ru-RU" dirty="0" smtClean="0"/>
              <a:t>безотрадное, безрадостное, вялое, гнетущее, грустное, мрачное, невеселое.</a:t>
            </a:r>
            <a:endParaRPr lang="ru-RU" dirty="0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7143768" y="428604"/>
            <a:ext cx="1643074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hlinkClick r:id="rId3" action="ppaction://hlinksldjump"/>
              </a:rPr>
              <a:t>  Вернуться </a:t>
            </a:r>
          </a:p>
          <a:p>
            <a:r>
              <a:rPr lang="ru-RU" dirty="0" smtClean="0">
                <a:hlinkClick r:id="rId3" action="ppaction://hlinksldjump"/>
              </a:rPr>
              <a:t>  к фрагменту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498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Слова-помощники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 Рыбаки, друзья, братья.</a:t>
            </a:r>
          </a:p>
          <a:p>
            <a:r>
              <a:rPr lang="ru-RU" dirty="0" smtClean="0"/>
              <a:t>Разговаривают, беседуют, спорят, обсуждают, смеются, молчат, грустят, ждут, думают, ссорятся, кричат.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78" y="642918"/>
            <a:ext cx="1795474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  </a:t>
            </a:r>
            <a:r>
              <a:rPr lang="ru-RU" dirty="0" smtClean="0">
                <a:hlinkClick r:id="rId3" action="ppaction://hlinksldjump"/>
              </a:rPr>
              <a:t>Вернуться </a:t>
            </a:r>
          </a:p>
          <a:p>
            <a:r>
              <a:rPr lang="ru-RU" dirty="0" smtClean="0">
                <a:hlinkClick r:id="rId3" action="ppaction://hlinksldjump"/>
              </a:rPr>
              <a:t>  к фрагменту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498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 Слова-помощники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7729566" cy="452596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Путешественники, мореплаватели, путники, рыбаки, искатели приключений, скитальцы, странники, кладоискатели, открыватели новых земель, торговцы, купцы.</a:t>
            </a:r>
          </a:p>
          <a:p>
            <a:r>
              <a:rPr lang="ru-RU" dirty="0" smtClean="0"/>
              <a:t>Из жарких стран, из Северного Ледовитого океана.</a:t>
            </a:r>
          </a:p>
          <a:p>
            <a:r>
              <a:rPr lang="ru-RU" dirty="0" smtClean="0"/>
              <a:t>Волшебный, одинокий, мощный, величественный, таинственный, загадочный.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000892" y="428604"/>
            <a:ext cx="1500198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  </a:t>
            </a:r>
            <a:r>
              <a:rPr lang="ru-RU" dirty="0" smtClean="0">
                <a:hlinkClick r:id="rId3" action="ppaction://hlinksldjump"/>
              </a:rPr>
              <a:t>Вернуться </a:t>
            </a:r>
          </a:p>
          <a:p>
            <a:r>
              <a:rPr lang="ru-RU" dirty="0" smtClean="0">
                <a:hlinkClick r:id="rId3" action="ppaction://hlinksldjump"/>
              </a:rPr>
              <a:t>  к фрагменту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498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71400"/>
            <a:ext cx="9144000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Слова-помощники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717232"/>
          </a:xfrm>
        </p:spPr>
        <p:txBody>
          <a:bodyPr>
            <a:normAutofit/>
          </a:bodyPr>
          <a:lstStyle/>
          <a:p>
            <a:r>
              <a:rPr lang="ru-RU" dirty="0" smtClean="0"/>
              <a:t>Нежные, светлые, пастельные.</a:t>
            </a:r>
          </a:p>
          <a:p>
            <a:r>
              <a:rPr lang="ru-RU" dirty="0" smtClean="0"/>
              <a:t>Романтическое, задумчивое, восторженное, возвышенное, приподнятое, светлое, мечтательное.</a:t>
            </a:r>
          </a:p>
          <a:p>
            <a:r>
              <a:rPr lang="ru-RU" dirty="0" smtClean="0"/>
              <a:t>Небо бездонное, безграничное, бескрайнее, недостижимое, неохватное, просторное, беспредельное, далёкое.</a:t>
            </a:r>
          </a:p>
          <a:p>
            <a:r>
              <a:rPr lang="ru-RU" dirty="0" smtClean="0"/>
              <a:t>Облака высокие, лёгкие, воздушные, быстрые, неподвижные, летучие.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000892" y="428604"/>
            <a:ext cx="1500198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  </a:t>
            </a:r>
            <a:r>
              <a:rPr lang="ru-RU" dirty="0" smtClean="0">
                <a:hlinkClick r:id="rId3" action="ppaction://hlinksldjump"/>
              </a:rPr>
              <a:t>Вернуться </a:t>
            </a:r>
          </a:p>
          <a:p>
            <a:r>
              <a:rPr lang="ru-RU" dirty="0" smtClean="0">
                <a:hlinkClick r:id="rId3" action="ppaction://hlinksldjump"/>
              </a:rPr>
              <a:t>  к фрагменту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498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Слова-помощники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r>
              <a:rPr lang="ru-RU" dirty="0" smtClean="0"/>
              <a:t>Безбрежное, бескрайнее, синее, лазурное, </a:t>
            </a:r>
            <a:r>
              <a:rPr lang="ru-RU" dirty="0" err="1" smtClean="0"/>
              <a:t>голубое</a:t>
            </a:r>
            <a:r>
              <a:rPr lang="ru-RU" dirty="0" smtClean="0"/>
              <a:t>, теплое, прозрачное, бушующее, спокойное, грозовое, штормовое, величественное, глубокое, бездонное, безбрежное.</a:t>
            </a:r>
          </a:p>
          <a:p>
            <a:r>
              <a:rPr lang="ru-RU" dirty="0" smtClean="0"/>
              <a:t> Ласковое, доброе, строгое, нежное, задумчивое, сердитое, весёлое, грустное, печальное, расстроенное, радостное.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00892" y="428604"/>
            <a:ext cx="1500198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  </a:t>
            </a:r>
            <a:r>
              <a:rPr lang="ru-RU" dirty="0" smtClean="0">
                <a:hlinkClick r:id="rId3" action="ppaction://hlinksldjump"/>
              </a:rPr>
              <a:t>Вернуться </a:t>
            </a:r>
          </a:p>
          <a:p>
            <a:r>
              <a:rPr lang="ru-RU" dirty="0" smtClean="0">
                <a:hlinkClick r:id="rId3" action="ppaction://hlinksldjump"/>
              </a:rPr>
              <a:t>  к фрагменту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498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Орфографическая работа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Бе</a:t>
            </a:r>
            <a:r>
              <a:rPr lang="ru-RU" b="1" u="sng" dirty="0" smtClean="0">
                <a:solidFill>
                  <a:srgbClr val="FF0000"/>
                </a:solidFill>
              </a:rPr>
              <a:t>з</a:t>
            </a:r>
            <a:r>
              <a:rPr lang="ru-RU" dirty="0" smtClean="0"/>
              <a:t>брежное</a:t>
            </a:r>
          </a:p>
          <a:p>
            <a:r>
              <a:rPr lang="ru-RU" dirty="0" smtClean="0"/>
              <a:t>Бе</a:t>
            </a:r>
            <a:r>
              <a:rPr lang="ru-RU" b="1" u="sng" dirty="0" smtClean="0">
                <a:solidFill>
                  <a:srgbClr val="FF0000"/>
                </a:solidFill>
              </a:rPr>
              <a:t>с</a:t>
            </a:r>
            <a:r>
              <a:rPr lang="ru-RU" dirty="0" smtClean="0"/>
              <a:t>крайнее</a:t>
            </a:r>
          </a:p>
          <a:p>
            <a:r>
              <a:rPr lang="ru-RU" dirty="0" smtClean="0"/>
              <a:t>В</a:t>
            </a:r>
            <a:r>
              <a:rPr lang="ru-RU" b="1" u="sng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лич</a:t>
            </a:r>
            <a:r>
              <a:rPr lang="ru-RU" i="1" u="sng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стве</a:t>
            </a:r>
            <a:r>
              <a:rPr lang="ru-RU" b="1" u="sng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ое</a:t>
            </a:r>
          </a:p>
          <a:p>
            <a:r>
              <a:rPr lang="ru-RU" dirty="0" smtClean="0"/>
              <a:t>Пут</a:t>
            </a:r>
            <a:r>
              <a:rPr lang="ru-RU" b="1" u="sng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шеств</a:t>
            </a:r>
            <a:r>
              <a:rPr lang="ru-RU" b="1" u="sng" dirty="0" smtClean="0">
                <a:solidFill>
                  <a:srgbClr val="C00000"/>
                </a:solidFill>
              </a:rPr>
              <a:t>е</a:t>
            </a:r>
            <a:r>
              <a:rPr lang="ru-RU" b="1" u="sng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ики</a:t>
            </a:r>
          </a:p>
          <a:p>
            <a:r>
              <a:rPr lang="ru-RU" dirty="0" smtClean="0"/>
              <a:t>Мор</a:t>
            </a:r>
            <a:r>
              <a:rPr lang="ru-RU" b="1" u="sng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плаватели</a:t>
            </a:r>
          </a:p>
          <a:p>
            <a:r>
              <a:rPr lang="ru-RU" dirty="0" smtClean="0"/>
              <a:t>Перв</a:t>
            </a:r>
            <a:r>
              <a:rPr lang="ru-RU" b="1" u="sng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пр</a:t>
            </a:r>
            <a:r>
              <a:rPr lang="ru-RU" b="1" u="sng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хо</a:t>
            </a:r>
            <a:r>
              <a:rPr lang="ru-RU" b="1" u="sng" dirty="0" smtClean="0">
                <a:solidFill>
                  <a:srgbClr val="FF0000"/>
                </a:solidFill>
              </a:rPr>
              <a:t>д</a:t>
            </a:r>
            <a:r>
              <a:rPr lang="ru-RU" dirty="0" smtClean="0"/>
              <a:t>цы</a:t>
            </a:r>
          </a:p>
          <a:p>
            <a:r>
              <a:rPr lang="ru-RU" dirty="0" smtClean="0"/>
              <a:t>Лё</a:t>
            </a:r>
            <a:r>
              <a:rPr lang="ru-RU" b="1" u="sng" dirty="0" smtClean="0">
                <a:solidFill>
                  <a:srgbClr val="FF0000"/>
                </a:solidFill>
              </a:rPr>
              <a:t>г</a:t>
            </a:r>
            <a:r>
              <a:rPr lang="ru-RU" dirty="0" smtClean="0"/>
              <a:t>кие</a:t>
            </a:r>
          </a:p>
          <a:p>
            <a:r>
              <a:rPr lang="ru-RU" dirty="0" smtClean="0"/>
              <a:t>Во</a:t>
            </a:r>
            <a:r>
              <a:rPr lang="ru-RU" b="1" u="sng" dirty="0" smtClean="0">
                <a:solidFill>
                  <a:srgbClr val="FF0000"/>
                </a:solidFill>
              </a:rPr>
              <a:t>зд</a:t>
            </a:r>
            <a:r>
              <a:rPr lang="ru-RU" dirty="0" smtClean="0"/>
              <a:t>ушные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498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Орфографическая работа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Стра</a:t>
            </a:r>
            <a:r>
              <a:rPr lang="ru-RU" b="1" u="sng" dirty="0" smtClean="0">
                <a:solidFill>
                  <a:srgbClr val="FF0000"/>
                </a:solidFill>
              </a:rPr>
              <a:t>нн</a:t>
            </a:r>
            <a:r>
              <a:rPr lang="ru-RU" b="1" u="sng" dirty="0" smtClean="0">
                <a:solidFill>
                  <a:srgbClr val="C00000"/>
                </a:solidFill>
              </a:rPr>
              <a:t>и</a:t>
            </a:r>
            <a:r>
              <a:rPr lang="ru-RU" dirty="0" smtClean="0"/>
              <a:t>ки</a:t>
            </a:r>
          </a:p>
          <a:p>
            <a:r>
              <a:rPr lang="ru-RU" dirty="0" smtClean="0"/>
              <a:t>Бе</a:t>
            </a:r>
            <a:r>
              <a:rPr lang="ru-RU" b="1" u="sng" dirty="0" smtClean="0">
                <a:solidFill>
                  <a:srgbClr val="FF0000"/>
                </a:solidFill>
              </a:rPr>
              <a:t>з</a:t>
            </a:r>
            <a:r>
              <a:rPr lang="ru-RU" dirty="0" smtClean="0"/>
              <a:t>до</a:t>
            </a:r>
            <a:r>
              <a:rPr lang="ru-RU" b="1" u="sng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ое</a:t>
            </a:r>
          </a:p>
          <a:p>
            <a:r>
              <a:rPr lang="ru-RU" dirty="0" smtClean="0"/>
              <a:t>Таинств</a:t>
            </a:r>
            <a:r>
              <a:rPr lang="ru-RU" b="1" u="sng" dirty="0" smtClean="0">
                <a:solidFill>
                  <a:srgbClr val="FF0000"/>
                </a:solidFill>
              </a:rPr>
              <a:t>е</a:t>
            </a:r>
            <a:r>
              <a:rPr lang="ru-RU" b="1" u="sng" dirty="0" smtClean="0">
                <a:solidFill>
                  <a:srgbClr val="C00000"/>
                </a:solidFill>
              </a:rPr>
              <a:t>нн</a:t>
            </a:r>
            <a:r>
              <a:rPr lang="ru-RU" dirty="0" smtClean="0"/>
              <a:t>ое</a:t>
            </a:r>
          </a:p>
          <a:p>
            <a:r>
              <a:rPr lang="ru-RU" dirty="0" smtClean="0"/>
              <a:t>Р</a:t>
            </a:r>
            <a:r>
              <a:rPr lang="ru-RU" b="1" u="sng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м</a:t>
            </a:r>
            <a:r>
              <a:rPr lang="ru-RU" b="1" u="sng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нтич</a:t>
            </a:r>
            <a:r>
              <a:rPr lang="ru-RU" b="1" u="sng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ское</a:t>
            </a:r>
          </a:p>
          <a:p>
            <a:r>
              <a:rPr lang="ru-RU" dirty="0" err="1" smtClean="0"/>
              <a:t>Г</a:t>
            </a:r>
            <a:r>
              <a:rPr lang="ru-RU" b="1" u="sng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/>
              <a:t>лубое</a:t>
            </a:r>
            <a:endParaRPr lang="ru-RU" dirty="0" smtClean="0"/>
          </a:p>
          <a:p>
            <a:r>
              <a:rPr lang="ru-RU" dirty="0" smtClean="0"/>
              <a:t>П</a:t>
            </a:r>
            <a:r>
              <a:rPr lang="ru-RU" b="1" u="sng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ст</a:t>
            </a:r>
            <a:r>
              <a:rPr lang="ru-RU" b="1" u="sng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льные</a:t>
            </a:r>
          </a:p>
          <a:p>
            <a:r>
              <a:rPr lang="ru-RU" dirty="0" smtClean="0"/>
              <a:t>В</a:t>
            </a:r>
            <a:r>
              <a:rPr lang="ru-RU" b="1" u="sng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сторже</a:t>
            </a:r>
            <a:r>
              <a:rPr lang="ru-RU" b="1" u="sng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ое</a:t>
            </a:r>
          </a:p>
          <a:p>
            <a:r>
              <a:rPr lang="ru-RU" dirty="0" smtClean="0"/>
              <a:t>Ум</a:t>
            </a:r>
            <a:r>
              <a:rPr lang="ru-RU" b="1" u="sng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р</a:t>
            </a:r>
            <a:r>
              <a:rPr lang="ru-RU" b="1" u="sng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тв</a:t>
            </a:r>
            <a:r>
              <a:rPr lang="ru-RU" b="1" u="sng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ре</a:t>
            </a:r>
            <a:r>
              <a:rPr lang="ru-RU" b="1" u="sng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ое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3498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79912" y="404664"/>
            <a:ext cx="5364088" cy="610884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ru-RU" dirty="0" smtClean="0"/>
              <a:t>    </a:t>
            </a:r>
            <a:r>
              <a:rPr lang="ru-RU" sz="2800" dirty="0" smtClean="0"/>
              <a:t>Иван Константинович </a:t>
            </a:r>
            <a:r>
              <a:rPr lang="ru-RU" sz="2800" dirty="0" err="1" smtClean="0"/>
              <a:t>Айвазо́вский</a:t>
            </a:r>
            <a:r>
              <a:rPr lang="ru-RU" sz="2800" dirty="0" smtClean="0"/>
              <a:t> (1817—1900) — всемирно известный российский художник-маринист, коллекционер.</a:t>
            </a:r>
          </a:p>
          <a:p>
            <a:pPr>
              <a:lnSpc>
                <a:spcPct val="150000"/>
              </a:lnSpc>
              <a:buNone/>
            </a:pPr>
            <a:r>
              <a:rPr lang="ru-RU" sz="2800" dirty="0" smtClean="0"/>
              <a:t>     С 1845 г. жил в Феодосии, где на заработанные деньги открыл школу искусств, ставшую впоследствии одним из художественных центров России.</a:t>
            </a:r>
            <a:endParaRPr lang="ru-RU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И.К.Айвазовски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067944" cy="616530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498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658100" cy="99412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            Фрагмент художественного текста</a:t>
            </a:r>
            <a:br>
              <a:rPr lang="ru-RU" sz="2400" b="1" dirty="0" smtClean="0"/>
            </a:br>
            <a:r>
              <a:rPr lang="ru-RU" sz="2400" b="1" dirty="0" smtClean="0"/>
              <a:t>            на тематику сочинения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484784"/>
            <a:ext cx="9144000" cy="5373216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sz="5000" dirty="0" smtClean="0"/>
              <a:t>     «Сколько бы ни смотреть на море – оно никогда не надоест. Оно всегда разное, новое, невиданное.    Оно меняется на глазах каждый час. То оно тихое, светло-голубое, в нескольких местах покрытое почти белыми дорожками штиля. То оно ярко-синее, пламенное, сверкающее. То оно играет барашками. То под свежим ветром становится вдруг темно-индиговым, шерстяным, точно его гладят против ворса. То налетает буря, и оно грозно преображается. Штормовой ветер гонит крупную зыбь. По грифельному небу летают с криками чайки. Взбаламученные волны волокут и швыряют вдоль берега глянцевитое тело дохлого дельфина. Резкая зелень горизонта стоит зубчатой стеной над бурыми облаками шторма. Малахитовые доски прибоя, размашисто исписанные беглыми зигзагами пены, с пушечным громом разбиваются о берег. Эхо звенит бронзой в оглушенном воздухе. Тонкий туман брызг висит кисеей во всю громадную высоту потрясенных обрывов.   Но главное очарование моря заключалось в какой-то тайне, которую оно всегда хранило в своих пространствах».</a:t>
            </a:r>
          </a:p>
          <a:p>
            <a:pPr>
              <a:lnSpc>
                <a:spcPct val="120000"/>
              </a:lnSpc>
              <a:buNone/>
            </a:pPr>
            <a:r>
              <a:rPr lang="ru-RU" sz="4200" dirty="0" smtClean="0"/>
              <a:t>                                                                                   </a:t>
            </a:r>
          </a:p>
          <a:p>
            <a:pPr>
              <a:buNone/>
            </a:pPr>
            <a:r>
              <a:rPr lang="ru-RU" sz="4000" dirty="0" smtClean="0"/>
              <a:t>                                                                                                   (В.Катаев «Белеет парус одинокий»)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Наиболее известные картины</a:t>
            </a:r>
            <a:br>
              <a:rPr lang="ru-RU" sz="2400" dirty="0" smtClean="0"/>
            </a:br>
            <a:r>
              <a:rPr lang="ru-RU" sz="2400" dirty="0" smtClean="0"/>
              <a:t>И.К.Айвазовского</a:t>
            </a:r>
            <a:br>
              <a:rPr lang="ru-RU" sz="2400" dirty="0" smtClean="0"/>
            </a:br>
            <a:r>
              <a:rPr lang="ru-RU" sz="2400" dirty="0" smtClean="0"/>
              <a:t>«Девятый вал»</a:t>
            </a:r>
            <a:endParaRPr lang="ru-RU" sz="2400" dirty="0"/>
          </a:p>
        </p:txBody>
      </p:sp>
      <p:pic>
        <p:nvPicPr>
          <p:cNvPr id="8" name="Рисунок 7" descr="ДЕВЯТЫЙ ВА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571612"/>
            <a:ext cx="8501122" cy="5000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143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«Кораблекрушение»</a:t>
            </a:r>
            <a:endParaRPr lang="ru-RU" sz="2800" dirty="0"/>
          </a:p>
        </p:txBody>
      </p:sp>
      <p:pic>
        <p:nvPicPr>
          <p:cNvPr id="3" name="Рисунок 2" descr="кораблекрушени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071546"/>
            <a:ext cx="8501122" cy="5572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«Буря на море ночью»</a:t>
            </a:r>
            <a:endParaRPr lang="ru-RU" sz="2800" dirty="0"/>
          </a:p>
        </p:txBody>
      </p:sp>
      <p:pic>
        <p:nvPicPr>
          <p:cNvPr id="3" name="Рисунок 2" descr="буря на море ночью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071546"/>
            <a:ext cx="8572560" cy="54911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«Закат солнца. Одинокий парусник»</a:t>
            </a:r>
            <a:endParaRPr lang="ru-RU" sz="2800" dirty="0"/>
          </a:p>
        </p:txBody>
      </p:sp>
      <p:pic>
        <p:nvPicPr>
          <p:cNvPr id="4" name="Рисунок 3" descr="Закат солнц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071546"/>
            <a:ext cx="8501122" cy="54721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642942"/>
          </a:xfrm>
        </p:spPr>
        <p:txBody>
          <a:bodyPr>
            <a:noAutofit/>
          </a:bodyPr>
          <a:lstStyle/>
          <a:p>
            <a:r>
              <a:rPr lang="ru-RU" sz="2400" dirty="0" smtClean="0"/>
              <a:t>«Рыбаки на берегу моря»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Айвазовски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7066" y="1600200"/>
            <a:ext cx="6909867" cy="4525963"/>
          </a:xfrm>
        </p:spPr>
      </p:pic>
      <p:pic>
        <p:nvPicPr>
          <p:cNvPr id="1027" name="Picture 3" descr="C:\Users\User\Desktop\АРХИВ КАРТИНОК\стрела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34" y="428605"/>
            <a:ext cx="1071570" cy="5715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498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Вопросы для анализа к полному изображению: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1. Что изображено на картине?</a:t>
            </a:r>
          </a:p>
          <a:p>
            <a:pPr>
              <a:buNone/>
            </a:pPr>
            <a:r>
              <a:rPr lang="ru-RU" dirty="0" smtClean="0"/>
              <a:t> 2. Какое это время года, суток ?</a:t>
            </a:r>
          </a:p>
          <a:p>
            <a:pPr>
              <a:buNone/>
            </a:pPr>
            <a:r>
              <a:rPr lang="ru-RU" dirty="0" smtClean="0"/>
              <a:t> 3. Какие цвета преобладают?</a:t>
            </a:r>
          </a:p>
          <a:p>
            <a:pPr>
              <a:buNone/>
            </a:pPr>
            <a:r>
              <a:rPr lang="ru-RU" dirty="0" smtClean="0"/>
              <a:t> 4.Какое настроение она у вас вызывает?</a:t>
            </a:r>
          </a:p>
          <a:p>
            <a:pPr>
              <a:buNone/>
            </a:pPr>
            <a:r>
              <a:rPr lang="ru-RU" dirty="0" smtClean="0"/>
              <a:t> 5.Как её можно назвать по другому?</a:t>
            </a:r>
            <a:endParaRPr lang="ru-RU" dirty="0"/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5857884" y="5143512"/>
            <a:ext cx="2714644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/>
              <a:t>    Вернуться к картине</a:t>
            </a:r>
            <a:endParaRPr lang="ru-RU" sz="2000" dirty="0"/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7000892" y="1428736"/>
            <a:ext cx="1714512" cy="114300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hlinkClick r:id="rId5" action="ppaction://hlinksldjump"/>
              </a:rPr>
              <a:t>Слова-помощники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85813" y="500063"/>
            <a:ext cx="8358187" cy="569753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1.Кто изображён в этой части картины?</a:t>
            </a:r>
          </a:p>
          <a:p>
            <a:pPr>
              <a:buNone/>
            </a:pPr>
            <a:r>
              <a:rPr lang="ru-RU" dirty="0" smtClean="0"/>
              <a:t>2. Что делают рыбаки?</a:t>
            </a:r>
          </a:p>
          <a:p>
            <a:pPr>
              <a:buNone/>
            </a:pPr>
            <a:r>
              <a:rPr lang="ru-RU" dirty="0" smtClean="0"/>
              <a:t>3. Разговаривают ли они между собой?</a:t>
            </a:r>
          </a:p>
          <a:p>
            <a:pPr>
              <a:buNone/>
            </a:pPr>
            <a:r>
              <a:rPr lang="ru-RU" dirty="0" smtClean="0"/>
              <a:t>4. О чём они могут говорить?</a:t>
            </a:r>
          </a:p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5" name="Рисунок 4" descr="Снимок 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3214686"/>
            <a:ext cx="8501122" cy="3357586"/>
          </a:xfrm>
          <a:prstGeom prst="rect">
            <a:avLst/>
          </a:prstGeom>
        </p:spPr>
      </p:pic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7215206" y="2428868"/>
            <a:ext cx="142876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/>
              <a:t> </a:t>
            </a:r>
            <a:r>
              <a:rPr lang="ru-RU" dirty="0" smtClean="0"/>
              <a:t>Вернуться </a:t>
            </a:r>
          </a:p>
          <a:p>
            <a:r>
              <a:rPr lang="ru-RU" dirty="0" smtClean="0"/>
              <a:t>  к картине</a:t>
            </a:r>
            <a:endParaRPr lang="ru-RU" dirty="0"/>
          </a:p>
        </p:txBody>
      </p:sp>
      <p:sp>
        <p:nvSpPr>
          <p:cNvPr id="7" name="Скругленный прямоугольник 6">
            <a:hlinkClick r:id="rId5" action="ppaction://hlinksldjump"/>
          </p:cNvPr>
          <p:cNvSpPr/>
          <p:nvPr/>
        </p:nvSpPr>
        <p:spPr>
          <a:xfrm>
            <a:off x="7429520" y="928670"/>
            <a:ext cx="1285884" cy="78581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hlinkClick r:id="rId6" action="ppaction://hlinksldjump"/>
              </a:rPr>
              <a:t>Слова-помощники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1078</TotalTime>
  <Words>774</Words>
  <Application>Microsoft Office PowerPoint</Application>
  <PresentationFormat>Экран (4:3)</PresentationFormat>
  <Paragraphs>110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 Урок подготовки к сочинению по картине И.К.Айвазовского  «Рыбаки на берегу моря» </vt:lpstr>
      <vt:lpstr>Слайд 2</vt:lpstr>
      <vt:lpstr>Наиболее известные картины И.К.Айвазовского «Девятый вал»</vt:lpstr>
      <vt:lpstr>«Кораблекрушение»</vt:lpstr>
      <vt:lpstr>«Буря на море ночью»</vt:lpstr>
      <vt:lpstr>«Закат солнца. Одинокий парусник»</vt:lpstr>
      <vt:lpstr>«Рыбаки на берегу моря» </vt:lpstr>
      <vt:lpstr>Вопросы для анализа к полному изображению: </vt:lpstr>
      <vt:lpstr>Слайд 9</vt:lpstr>
      <vt:lpstr>                                                 </vt:lpstr>
      <vt:lpstr>Слайд 11</vt:lpstr>
      <vt:lpstr>Слайд 12</vt:lpstr>
      <vt:lpstr>Слова-помощники</vt:lpstr>
      <vt:lpstr>Слова-помощники</vt:lpstr>
      <vt:lpstr> Слова-помощники</vt:lpstr>
      <vt:lpstr>Слова-помощники</vt:lpstr>
      <vt:lpstr>Слова-помощники</vt:lpstr>
      <vt:lpstr>Орфографическая работа</vt:lpstr>
      <vt:lpstr>Орфографическая работа</vt:lpstr>
      <vt:lpstr>            Фрагмент художественного текста             на тематику сочинения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215</cp:revision>
  <dcterms:created xsi:type="dcterms:W3CDTF">2014-06-25T06:41:38Z</dcterms:created>
  <dcterms:modified xsi:type="dcterms:W3CDTF">2020-07-05T16:01:26Z</dcterms:modified>
</cp:coreProperties>
</file>