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631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4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57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7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74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83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6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4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4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5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4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8DE28-DA51-45E3-A8CD-EEFB98BF3A6E}" type="datetimeFigureOut">
              <a:rPr lang="ru-RU" smtClean="0"/>
              <a:t>07.07.2020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7F6B86E-D99D-4B60-ACF9-2CA1CF9134C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91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на развитие навыков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социокультурной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компетенции у обучающихся на среднем и старшем этапах обучения.</a:t>
            </a:r>
            <a:r>
              <a:rPr lang="ru-RU" sz="3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37163" y="4455620"/>
            <a:ext cx="8221287" cy="1143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Работу выполнила учитель английского языка                       ГБОУ СОШ № 444 </a:t>
            </a:r>
            <a:endParaRPr lang="ru-RU" dirty="0"/>
          </a:p>
          <a:p>
            <a:r>
              <a:rPr lang="ru-RU" dirty="0" smtClean="0"/>
              <a:t>Максина </a:t>
            </a:r>
            <a:r>
              <a:rPr lang="ru-RU" dirty="0"/>
              <a:t>А.К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5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400" dirty="0"/>
              <a:t>В соответствии с федеральным государственным образовательным стандартом общего образования второго поколения (ФГОС) изучение иностранного языка в основной школе направлено на достижение одной из важных целей такой как развитие иноязычной коммуникативной </a:t>
            </a:r>
            <a:r>
              <a:rPr lang="ru-RU" sz="2400" dirty="0" smtClean="0"/>
              <a:t>компетенции.</a:t>
            </a:r>
          </a:p>
          <a:p>
            <a:r>
              <a:rPr lang="ru-RU" sz="2400" u="sng" dirty="0"/>
              <a:t> Социокультурная </a:t>
            </a:r>
            <a:r>
              <a:rPr lang="ru-RU" sz="2400" u="sng" dirty="0" smtClean="0"/>
              <a:t>компетенция </a:t>
            </a:r>
            <a:r>
              <a:rPr lang="ru-RU" sz="2400" dirty="0"/>
              <a:t>— совокупность знаний, умений, способностей и качеств личности, которые обеспечивают общение на иностранном языке в различных ситуациях в соответствии с нормами языка и речи и традициями культуры носителей языка.</a:t>
            </a:r>
          </a:p>
        </p:txBody>
      </p:sp>
    </p:spTree>
    <p:extLst>
      <p:ext uri="{BB962C8B-B14F-4D97-AF65-F5344CB8AC3E}">
        <p14:creationId xmlns:p14="http://schemas.microsoft.com/office/powerpoint/2010/main" val="59067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35527"/>
            <a:ext cx="10058400" cy="595745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Составляющими социокультурной компетенции</a:t>
            </a:r>
            <a:r>
              <a:rPr lang="ru-RU" dirty="0"/>
              <a:t>, которые подлежат формированию на уроках иностранного языка, выступают следующие: </a:t>
            </a:r>
          </a:p>
          <a:p>
            <a:r>
              <a:rPr lang="ru-RU" dirty="0"/>
              <a:t>- знание культурно –ориентированной лексики;</a:t>
            </a:r>
          </a:p>
          <a:p>
            <a:r>
              <a:rPr lang="ru-RU" dirty="0"/>
              <a:t>-знание национально-психологических особенностей представителей изучаемой </a:t>
            </a:r>
            <a:r>
              <a:rPr lang="ru-RU" dirty="0" err="1"/>
              <a:t>лингвокультурной</a:t>
            </a:r>
            <a:r>
              <a:rPr lang="ru-RU" dirty="0"/>
              <a:t> общности;</a:t>
            </a:r>
          </a:p>
          <a:p>
            <a:r>
              <a:rPr lang="ru-RU" dirty="0"/>
              <a:t> - знание политически корректной лексики;</a:t>
            </a:r>
          </a:p>
          <a:p>
            <a:r>
              <a:rPr lang="ru-RU" dirty="0"/>
              <a:t>- знание прецедентных текстов;</a:t>
            </a:r>
          </a:p>
          <a:p>
            <a:r>
              <a:rPr lang="ru-RU" dirty="0"/>
              <a:t>- умение комментировать социокультурное содержание культурно-ориентированной лексики на родном и иностранном языках</a:t>
            </a:r>
          </a:p>
          <a:p>
            <a:r>
              <a:rPr lang="ru-RU" dirty="0"/>
              <a:t>- умение извлекать социокультурную информацию из текстов социокультурной направленности; </a:t>
            </a:r>
          </a:p>
          <a:p>
            <a:r>
              <a:rPr lang="ru-RU" dirty="0"/>
              <a:t>-умение создавать социокультурные портреты представителей других культур: </a:t>
            </a:r>
          </a:p>
          <a:p>
            <a:r>
              <a:rPr lang="ru-RU" dirty="0"/>
              <a:t>-способность воспринимать другое с положительными эмоциями, </a:t>
            </a:r>
          </a:p>
          <a:p>
            <a:r>
              <a:rPr lang="ru-RU" dirty="0"/>
              <a:t>-эмпатическое отношение к представителям других культур, </a:t>
            </a:r>
          </a:p>
          <a:p>
            <a:r>
              <a:rPr lang="ru-RU" dirty="0"/>
              <a:t>-социокультурная наблюдательность,</a:t>
            </a:r>
          </a:p>
          <a:p>
            <a:r>
              <a:rPr lang="ru-RU" dirty="0"/>
              <a:t> -непредвзятость при толковании социокультурных явлений. Знание культурно-ориентированной лексики.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15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11499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Упражнения созданные на основе приемов для формирования социокультурной компетенции.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149927"/>
            <a:ext cx="10058400" cy="4719167"/>
          </a:xfrm>
        </p:spPr>
        <p:txBody>
          <a:bodyPr>
            <a:normAutofit lnSpcReduction="10000"/>
          </a:bodyPr>
          <a:lstStyle/>
          <a:p>
            <a:endParaRPr lang="ru-RU" sz="2400" u="sng" dirty="0" smtClean="0"/>
          </a:p>
          <a:p>
            <a:endParaRPr lang="ru-RU" sz="2400" u="sng" dirty="0"/>
          </a:p>
          <a:p>
            <a:r>
              <a:rPr lang="ru-RU" sz="2400" u="sng" dirty="0" smtClean="0"/>
              <a:t>Упражнение </a:t>
            </a:r>
            <a:r>
              <a:rPr lang="ru-RU" sz="2400" u="sng" dirty="0"/>
              <a:t>№ </a:t>
            </a:r>
            <a:r>
              <a:rPr lang="ru-RU" sz="2400" u="sng" dirty="0" smtClean="0"/>
              <a:t>1.</a:t>
            </a:r>
            <a:r>
              <a:rPr lang="ru-RU" sz="2400" dirty="0"/>
              <a:t> </a:t>
            </a:r>
            <a:r>
              <a:rPr lang="ru-RU" sz="2400" dirty="0" smtClean="0"/>
              <a:t>Данное </a:t>
            </a:r>
            <a:r>
              <a:rPr lang="ru-RU" sz="2400" dirty="0"/>
              <a:t>упражнение нацелено на развитие умения подготовить связное монологическое высказывание по теме, соответствующее цели, ситуации, реальным коммуникативным потребностям и развитие умения сравнивать культуру своей страны с иноязычной культурой.</a:t>
            </a:r>
          </a:p>
          <a:p>
            <a:r>
              <a:rPr lang="ru-RU" sz="2400" dirty="0"/>
              <a:t>Обучающиеся работают в парах. Каждой паре выдается карточка с 3 </a:t>
            </a:r>
            <a:r>
              <a:rPr lang="ru-RU" sz="2400" dirty="0" smtClean="0"/>
              <a:t>изображениями. (слайд 5) Задача </a:t>
            </a:r>
            <a:r>
              <a:rPr lang="ru-RU" sz="2400" dirty="0"/>
              <a:t>учеников составить рассказ, связывающий все изображения.</a:t>
            </a:r>
          </a:p>
          <a:p>
            <a:r>
              <a:rPr lang="ru-RU" sz="2400" dirty="0"/>
              <a:t>В ходе упражнения формируется адекватная картина мира, расширяется кругозор и навык монологического высказывания.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79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89" y="1094509"/>
            <a:ext cx="4018447" cy="47521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1094508"/>
            <a:ext cx="3325091" cy="47521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63" y="1094508"/>
            <a:ext cx="3629892" cy="475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30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274618"/>
            <a:ext cx="10058400" cy="4594476"/>
          </a:xfrm>
        </p:spPr>
        <p:txBody>
          <a:bodyPr/>
          <a:lstStyle/>
          <a:p>
            <a:r>
              <a:rPr lang="ru-RU" u="sng" dirty="0"/>
              <a:t>Упражнение № 2.</a:t>
            </a:r>
            <a:endParaRPr lang="ru-RU" dirty="0"/>
          </a:p>
          <a:p>
            <a:r>
              <a:rPr lang="ru-RU" dirty="0"/>
              <a:t>Цель упражнения познакомиться с национальными реалиями страны изучаемого языка и сравнить их с реалиями своей страны.</a:t>
            </a:r>
          </a:p>
          <a:p>
            <a:r>
              <a:rPr lang="ru-RU" dirty="0"/>
              <a:t>Обучающиеся смотрят видеоролик в котором показаны особенности обучения в школах Великобритании. Далее, в группах, выделяют основные особенности и заполняют сравнительную таблицу.</a:t>
            </a:r>
          </a:p>
          <a:p>
            <a:r>
              <a:rPr lang="ru-RU" dirty="0"/>
              <a:t>Затем ученики обсуждают особенности обучения в Российских школах и продолжают заполнять сравнительную таблицу.</a:t>
            </a:r>
          </a:p>
          <a:p>
            <a:r>
              <a:rPr lang="ru-RU" dirty="0"/>
              <a:t>Затем анализируют таблицу и выявляют различия и общие черты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847" y="4668693"/>
            <a:ext cx="8163252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9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357745"/>
            <a:ext cx="10058400" cy="4511349"/>
          </a:xfrm>
        </p:spPr>
        <p:txBody>
          <a:bodyPr/>
          <a:lstStyle/>
          <a:p>
            <a:r>
              <a:rPr lang="ru-RU" u="sng" dirty="0"/>
              <a:t>Упражнение № 3</a:t>
            </a:r>
            <a:endParaRPr lang="ru-RU" dirty="0"/>
          </a:p>
          <a:p>
            <a:r>
              <a:rPr lang="ru-RU" dirty="0"/>
              <a:t>Развивает навыки чтения. Обучающиеся читают небольшие тексты </a:t>
            </a:r>
            <a:r>
              <a:rPr lang="ru-RU" dirty="0" smtClean="0"/>
              <a:t>на английском языке </a:t>
            </a:r>
            <a:r>
              <a:rPr lang="ru-RU" dirty="0" smtClean="0"/>
              <a:t>о </a:t>
            </a:r>
            <a:r>
              <a:rPr lang="ru-RU" dirty="0"/>
              <a:t>разных городах мира. Составляют викторину. Один ученик задает вопрос, опираясь на ранее изученный текст, остальные должны найти в текстах ответ на вопрос.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922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330036"/>
            <a:ext cx="10058400" cy="4539058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    Упражнение </a:t>
            </a:r>
            <a:r>
              <a:rPr lang="ru-RU" u="sng" dirty="0"/>
              <a:t>№ 4</a:t>
            </a:r>
            <a:endParaRPr lang="ru-RU" dirty="0"/>
          </a:p>
          <a:p>
            <a:r>
              <a:rPr lang="ru-RU" dirty="0"/>
              <a:t>Направленно на отработку пройденного лексического материала.</a:t>
            </a:r>
          </a:p>
          <a:p>
            <a:r>
              <a:rPr lang="ru-RU" dirty="0"/>
              <a:t>Обучающиеся делятся на команды. Каждой команде учитель выдает карточки со словами (относящиеся к культуре страны. например </a:t>
            </a:r>
            <a:r>
              <a:rPr lang="en-US" dirty="0"/>
              <a:t>double</a:t>
            </a:r>
            <a:r>
              <a:rPr lang="ru-RU" dirty="0"/>
              <a:t>-</a:t>
            </a:r>
            <a:r>
              <a:rPr lang="en-US" dirty="0"/>
              <a:t>decker bus</a:t>
            </a:r>
            <a:r>
              <a:rPr lang="ru-RU" dirty="0"/>
              <a:t>) и картинки. Команда, которая быстрее всех сопоставит слово с картинкой побеждает.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&lt;strong&gt;Double-decker bus&lt;/strong&gt;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3458402"/>
            <a:ext cx="3730336" cy="24106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91745" y="3458402"/>
            <a:ext cx="4017819" cy="2410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Double-decker bus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996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302327"/>
            <a:ext cx="10058400" cy="4566767"/>
          </a:xfrm>
        </p:spPr>
        <p:txBody>
          <a:bodyPr/>
          <a:lstStyle/>
          <a:p>
            <a:r>
              <a:rPr lang="ru-RU" u="sng" dirty="0"/>
              <a:t>Упражнение 5</a:t>
            </a:r>
            <a:endParaRPr lang="ru-RU" dirty="0"/>
          </a:p>
          <a:p>
            <a:r>
              <a:rPr lang="ru-RU" dirty="0"/>
              <a:t>Чтение аутентичных текстов (газеты, журналы, книги). На старшем этапе обучения обучающиеся должны не только прочитать текст, но и пересказать его и высказать свое мнение. </a:t>
            </a:r>
          </a:p>
          <a:p>
            <a:endParaRPr lang="ru-RU" dirty="0"/>
          </a:p>
        </p:txBody>
      </p:sp>
      <p:pic>
        <p:nvPicPr>
          <p:cNvPr id="4" name="Рисунок 3" descr="National &lt;strong&gt;Guardian&lt;/strong&gt;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82" y="2687781"/>
            <a:ext cx="4655128" cy="354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3331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</TotalTime>
  <Words>472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Times New Roman</vt:lpstr>
      <vt:lpstr>Ретро</vt:lpstr>
      <vt:lpstr>  Упражнения на развитие навыков социокультурной компетенции у обучающихся на среднем и старшем этапах обучения. </vt:lpstr>
      <vt:lpstr>Презентация PowerPoint</vt:lpstr>
      <vt:lpstr>Презентация PowerPoint</vt:lpstr>
      <vt:lpstr>Упражнения созданные на основе приемов для формирования социокультурной компетенции.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Упражнения на развитие навыков социо-культурной компетенции у обучающихся на среднем и старшем этапах обучения. </dc:title>
  <dc:creator>Ann Ganina</dc:creator>
  <cp:lastModifiedBy>Ann Ganina</cp:lastModifiedBy>
  <cp:revision>9</cp:revision>
  <dcterms:created xsi:type="dcterms:W3CDTF">2020-06-25T07:32:39Z</dcterms:created>
  <dcterms:modified xsi:type="dcterms:W3CDTF">2020-07-07T11:40:30Z</dcterms:modified>
</cp:coreProperties>
</file>