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9" r:id="rId1"/>
  </p:sldMasterIdLst>
  <p:notesMasterIdLst>
    <p:notesMasterId r:id="rId18"/>
  </p:notesMasterIdLst>
  <p:sldIdLst>
    <p:sldId id="256" r:id="rId2"/>
    <p:sldId id="257" r:id="rId3"/>
    <p:sldId id="258" r:id="rId4"/>
    <p:sldId id="259" r:id="rId5"/>
    <p:sldId id="260" r:id="rId6"/>
    <p:sldId id="261" r:id="rId7"/>
    <p:sldId id="272" r:id="rId8"/>
    <p:sldId id="273" r:id="rId9"/>
    <p:sldId id="274" r:id="rId10"/>
    <p:sldId id="275" r:id="rId11"/>
    <p:sldId id="276" r:id="rId12"/>
    <p:sldId id="277" r:id="rId13"/>
    <p:sldId id="278" r:id="rId14"/>
    <p:sldId id="279" r:id="rId15"/>
    <p:sldId id="280" r:id="rId16"/>
    <p:sldId id="283"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56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9A5E3-7791-4239-90E2-557F66938D00}" type="datetimeFigureOut">
              <a:rPr lang="ru-RU" smtClean="0"/>
              <a:pPr/>
              <a:t>06.07.2020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9192C5-01A4-463F-B3CC-2E02B2708770}" type="slidenum">
              <a:rPr lang="ru-RU" smtClean="0"/>
              <a:pPr/>
              <a:t>‹#›</a:t>
            </a:fld>
            <a:endParaRPr lang="ru-RU"/>
          </a:p>
        </p:txBody>
      </p:sp>
    </p:spTree>
    <p:extLst>
      <p:ext uri="{BB962C8B-B14F-4D97-AF65-F5344CB8AC3E}">
        <p14:creationId xmlns:p14="http://schemas.microsoft.com/office/powerpoint/2010/main" val="1581751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7515BDF-5410-4FCE-8609-BE182EDE1614}" type="slidenum">
              <a:rPr lang="ru-RU" smtClean="0"/>
              <a:pPr/>
              <a:t>13</a:t>
            </a:fld>
            <a:endParaRPr lang="ru-RU"/>
          </a:p>
        </p:txBody>
      </p:sp>
    </p:spTree>
    <p:extLst>
      <p:ext uri="{BB962C8B-B14F-4D97-AF65-F5344CB8AC3E}">
        <p14:creationId xmlns:p14="http://schemas.microsoft.com/office/powerpoint/2010/main" val="277541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3234095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1988764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4AC2528-6B0F-4E26-9E7B-051682907B9C}"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79920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41332821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AC2528-6B0F-4E26-9E7B-051682907B9C}"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16935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3020422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411499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944666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1296922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2175737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785363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3608602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3106624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2748331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2729515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8EAE956-9BCF-432B-95D5-5D35694E17DE}" type="datetimeFigureOut">
              <a:rPr lang="ru-RU" smtClean="0"/>
              <a:pPr/>
              <a:t>06.07.2020</a:t>
            </a:fld>
            <a:endParaRPr lang="ru-RU"/>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4AC2528-6B0F-4E26-9E7B-051682907B9C}" type="slidenum">
              <a:rPr lang="ru-RU" smtClean="0"/>
              <a:pPr/>
              <a:t>‹#›</a:t>
            </a:fld>
            <a:endParaRPr lang="ru-RU"/>
          </a:p>
        </p:txBody>
      </p:sp>
    </p:spTree>
    <p:extLst>
      <p:ext uri="{BB962C8B-B14F-4D97-AF65-F5344CB8AC3E}">
        <p14:creationId xmlns:p14="http://schemas.microsoft.com/office/powerpoint/2010/main" val="1027404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8EAE956-9BCF-432B-95D5-5D35694E17DE}" type="datetimeFigureOut">
              <a:rPr lang="ru-RU" smtClean="0"/>
              <a:pPr/>
              <a:t>06.07.2020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4AC2528-6B0F-4E26-9E7B-051682907B9C}" type="slidenum">
              <a:rPr lang="ru-RU" smtClean="0"/>
              <a:pPr/>
              <a:t>‹#›</a:t>
            </a:fld>
            <a:endParaRPr lang="ru-RU"/>
          </a:p>
        </p:txBody>
      </p:sp>
    </p:spTree>
    <p:extLst>
      <p:ext uri="{BB962C8B-B14F-4D97-AF65-F5344CB8AC3E}">
        <p14:creationId xmlns:p14="http://schemas.microsoft.com/office/powerpoint/2010/main" val="3756318854"/>
      </p:ext>
    </p:extLst>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 id="2147484111" r:id="rId12"/>
    <p:sldLayoutId id="2147484112" r:id="rId13"/>
    <p:sldLayoutId id="2147484113" r:id="rId14"/>
    <p:sldLayoutId id="2147484114" r:id="rId15"/>
    <p:sldLayoutId id="214748411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15140" y="1447800"/>
            <a:ext cx="8915399" cy="2262781"/>
          </a:xfrm>
        </p:spPr>
        <p:txBody>
          <a:bodyPr>
            <a:normAutofit fontScale="90000"/>
          </a:bodyPr>
          <a:lstStyle/>
          <a:p>
            <a:pPr algn="ctr"/>
            <a:r>
              <a:rPr lang="ru-RU" sz="4000" b="1" dirty="0">
                <a:latin typeface="Times New Roman" panose="02020603050405020304" pitchFamily="18" charset="0"/>
                <a:cs typeface="Times New Roman" panose="02020603050405020304" pitchFamily="18" charset="0"/>
              </a:rPr>
              <a:t>Практико-ориентированный проект по экологическому воспитанию детей дошкольного возраста</a:t>
            </a:r>
            <a:br>
              <a:rPr lang="ru-RU" sz="4000" b="1" dirty="0">
                <a:latin typeface="Times New Roman" panose="02020603050405020304" pitchFamily="18" charset="0"/>
                <a:cs typeface="Times New Roman" panose="02020603050405020304" pitchFamily="18" charset="0"/>
              </a:rPr>
            </a:br>
            <a:r>
              <a:rPr lang="en-US" sz="4000" b="1" dirty="0">
                <a:latin typeface="Times New Roman" panose="02020603050405020304" pitchFamily="18" charset="0"/>
                <a:cs typeface="Times New Roman" panose="02020603050405020304" pitchFamily="18" charset="0"/>
              </a:rPr>
              <a:t>«</a:t>
            </a:r>
            <a:r>
              <a:rPr lang="ru-RU" sz="4000" b="1" dirty="0">
                <a:latin typeface="Times New Roman" panose="02020603050405020304" pitchFamily="18" charset="0"/>
                <a:cs typeface="Times New Roman" panose="02020603050405020304" pitchFamily="18" charset="0"/>
              </a:rPr>
              <a:t>МИР ВОКРУГ НАС</a:t>
            </a:r>
            <a:r>
              <a:rPr lang="en-US" sz="4000" b="1" dirty="0">
                <a:latin typeface="Times New Roman" panose="02020603050405020304" pitchFamily="18" charset="0"/>
                <a:cs typeface="Times New Roman" panose="02020603050405020304" pitchFamily="18" charset="0"/>
              </a:rPr>
              <a:t>»</a:t>
            </a:r>
            <a:r>
              <a:rPr lang="en-US" b="1" dirty="0"/>
              <a:t/>
            </a:r>
            <a:br>
              <a:rPr lang="en-US" b="1" dirty="0"/>
            </a:br>
            <a:endParaRPr lang="ru-RU" dirty="0"/>
          </a:p>
        </p:txBody>
      </p:sp>
      <p:sp>
        <p:nvSpPr>
          <p:cNvPr id="3" name="Подзаголовок 2"/>
          <p:cNvSpPr>
            <a:spLocks noGrp="1"/>
          </p:cNvSpPr>
          <p:nvPr>
            <p:ph type="subTitle" idx="1"/>
          </p:nvPr>
        </p:nvSpPr>
        <p:spPr>
          <a:xfrm>
            <a:off x="6026226" y="5607585"/>
            <a:ext cx="7080173" cy="1123285"/>
          </a:xfrm>
        </p:spPr>
        <p:txBody>
          <a:bodyPr>
            <a:noAutofit/>
          </a:bodyPr>
          <a:lstStyle/>
          <a:p>
            <a:r>
              <a:rPr lang="ru-RU" sz="2000" dirty="0" smtClean="0">
                <a:solidFill>
                  <a:schemeClr val="tx1"/>
                </a:solidFill>
                <a:latin typeface="Times New Roman" panose="02020603050405020304" pitchFamily="18" charset="0"/>
                <a:cs typeface="Times New Roman" panose="02020603050405020304" pitchFamily="18" charset="0"/>
              </a:rPr>
              <a:t>Автор: Данилова Диана, </a:t>
            </a:r>
            <a:endParaRPr lang="ru-RU" sz="2000" dirty="0">
              <a:solidFill>
                <a:schemeClr val="tx1"/>
              </a:solidFill>
              <a:latin typeface="Times New Roman" panose="02020603050405020304" pitchFamily="18" charset="0"/>
              <a:cs typeface="Times New Roman" panose="02020603050405020304" pitchFamily="18" charset="0"/>
            </a:endParaRPr>
          </a:p>
          <a:p>
            <a:r>
              <a:rPr lang="ru-RU" sz="2000" dirty="0" smtClean="0">
                <a:solidFill>
                  <a:schemeClr val="tx1"/>
                </a:solidFill>
                <a:latin typeface="Times New Roman" panose="02020603050405020304" pitchFamily="18" charset="0"/>
                <a:cs typeface="Times New Roman" panose="02020603050405020304" pitchFamily="18" charset="0"/>
              </a:rPr>
              <a:t>студентка </a:t>
            </a:r>
            <a:r>
              <a:rPr lang="ru-RU" sz="2000" dirty="0">
                <a:solidFill>
                  <a:schemeClr val="tx1"/>
                </a:solidFill>
                <a:latin typeface="Times New Roman" panose="02020603050405020304" pitchFamily="18" charset="0"/>
                <a:cs typeface="Times New Roman" panose="02020603050405020304" pitchFamily="18" charset="0"/>
              </a:rPr>
              <a:t>БУ </a:t>
            </a:r>
            <a:r>
              <a:rPr lang="en-US" sz="2000" dirty="0">
                <a:solidFill>
                  <a:schemeClr val="tx1"/>
                </a:solidFill>
                <a:latin typeface="Times New Roman" panose="02020603050405020304" pitchFamily="18" charset="0"/>
                <a:cs typeface="Times New Roman" panose="02020603050405020304" pitchFamily="18" charset="0"/>
              </a:rPr>
              <a:t>«</a:t>
            </a:r>
            <a:r>
              <a:rPr lang="ru-RU" sz="2000" dirty="0" err="1">
                <a:solidFill>
                  <a:schemeClr val="tx1"/>
                </a:solidFill>
                <a:latin typeface="Times New Roman" panose="02020603050405020304" pitchFamily="18" charset="0"/>
                <a:cs typeface="Times New Roman" panose="02020603050405020304" pitchFamily="18" charset="0"/>
              </a:rPr>
              <a:t>Урайский</a:t>
            </a:r>
            <a:r>
              <a:rPr lang="ru-RU" sz="2000" dirty="0">
                <a:solidFill>
                  <a:schemeClr val="tx1"/>
                </a:solidFill>
                <a:latin typeface="Times New Roman" panose="02020603050405020304" pitchFamily="18" charset="0"/>
                <a:cs typeface="Times New Roman" panose="02020603050405020304" pitchFamily="18" charset="0"/>
              </a:rPr>
              <a:t> политехнический колледж</a:t>
            </a:r>
            <a:r>
              <a:rPr lang="en-US" sz="2000" dirty="0">
                <a:solidFill>
                  <a:schemeClr val="tx1"/>
                </a:solidFill>
                <a:latin typeface="Times New Roman" panose="02020603050405020304" pitchFamily="18" charset="0"/>
                <a:cs typeface="Times New Roman" panose="02020603050405020304" pitchFamily="18" charset="0"/>
              </a:rPr>
              <a:t>» </a:t>
            </a:r>
            <a:endParaRPr lang="ru-RU" sz="2000" dirty="0" smtClean="0">
              <a:solidFill>
                <a:schemeClr val="tx1"/>
              </a:solidFill>
              <a:latin typeface="Times New Roman" panose="02020603050405020304" pitchFamily="18" charset="0"/>
              <a:cs typeface="Times New Roman" panose="02020603050405020304" pitchFamily="18" charset="0"/>
            </a:endParaRPr>
          </a:p>
          <a:p>
            <a:r>
              <a:rPr lang="en-US" sz="2000" dirty="0" smtClean="0">
                <a:solidFill>
                  <a:schemeClr val="tx1"/>
                </a:solidFill>
                <a:latin typeface="Times New Roman" panose="02020603050405020304" pitchFamily="18" charset="0"/>
                <a:cs typeface="Times New Roman" panose="02020603050405020304" pitchFamily="18" charset="0"/>
              </a:rPr>
              <a:t> </a:t>
            </a:r>
            <a:endParaRPr lang="ru-RU"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95909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Рисунок 5" descr="Фото1679.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919536" y="404664"/>
            <a:ext cx="8352928" cy="5616624"/>
          </a:xfrm>
        </p:spPr>
      </p:pic>
      <p:sp>
        <p:nvSpPr>
          <p:cNvPr id="4" name="Текст 3"/>
          <p:cNvSpPr>
            <a:spLocks noGrp="1"/>
          </p:cNvSpPr>
          <p:nvPr>
            <p:ph type="body" sz="half" idx="2"/>
          </p:nvPr>
        </p:nvSpPr>
        <p:spPr>
          <a:xfrm>
            <a:off x="1524000" y="6021288"/>
            <a:ext cx="9144000" cy="836712"/>
          </a:xfrm>
        </p:spPr>
        <p:txBody>
          <a:bodyPr>
            <a:normAutofit/>
          </a:bodyPr>
          <a:lstStyle/>
          <a:p>
            <a:r>
              <a:rPr lang="ru-RU" sz="1800" dirty="0" smtClean="0">
                <a:solidFill>
                  <a:schemeClr val="tx1"/>
                </a:solidFill>
                <a:latin typeface="Times New Roman" panose="02020603050405020304" pitchFamily="18" charset="0"/>
                <a:cs typeface="Times New Roman" panose="02020603050405020304" pitchFamily="18" charset="0"/>
              </a:rPr>
              <a:t>       Чтоб </a:t>
            </a:r>
            <a:r>
              <a:rPr lang="ru-RU" sz="1800" dirty="0">
                <a:solidFill>
                  <a:schemeClr val="tx1"/>
                </a:solidFill>
                <a:latin typeface="Times New Roman" panose="02020603050405020304" pitchFamily="18" charset="0"/>
                <a:cs typeface="Times New Roman" panose="02020603050405020304" pitchFamily="18" charset="0"/>
              </a:rPr>
              <a:t>вокруг красиво было,                                                     Без шампуня и без мыла,   </a:t>
            </a:r>
          </a:p>
          <a:p>
            <a:r>
              <a:rPr lang="ru-RU" sz="1800" dirty="0">
                <a:solidFill>
                  <a:schemeClr val="tx1"/>
                </a:solidFill>
                <a:latin typeface="Times New Roman" panose="02020603050405020304" pitchFamily="18" charset="0"/>
                <a:cs typeface="Times New Roman" panose="02020603050405020304" pitchFamily="18" charset="0"/>
              </a:rPr>
              <a:t>        Дворник подметает двор                                                        Убирает грязь и сор.</a:t>
            </a:r>
          </a:p>
        </p:txBody>
      </p:sp>
    </p:spTree>
    <p:extLst>
      <p:ext uri="{BB962C8B-B14F-4D97-AF65-F5344CB8AC3E}">
        <p14:creationId xmlns:p14="http://schemas.microsoft.com/office/powerpoint/2010/main" val="3271773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0b60559b5c39fde1faa5f1fbedfdcc43.jpg"/>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a:xfrm>
            <a:off x="1847528" y="102940"/>
            <a:ext cx="8604448" cy="6264696"/>
          </a:xfrm>
        </p:spPr>
      </p:pic>
      <p:sp>
        <p:nvSpPr>
          <p:cNvPr id="4" name="Текст 3"/>
          <p:cNvSpPr>
            <a:spLocks noGrp="1"/>
          </p:cNvSpPr>
          <p:nvPr>
            <p:ph type="body" sz="half" idx="2"/>
          </p:nvPr>
        </p:nvSpPr>
        <p:spPr>
          <a:xfrm>
            <a:off x="2027040" y="5396693"/>
            <a:ext cx="8424936" cy="980728"/>
          </a:xfrm>
        </p:spPr>
        <p:txBody>
          <a:bodyPr>
            <a:noAutofit/>
          </a:bodyPr>
          <a:lstStyle/>
          <a:p>
            <a:endParaRPr lang="ru-RU" sz="1800" dirty="0"/>
          </a:p>
          <a:p>
            <a:r>
              <a:rPr lang="ru-RU" sz="1800" dirty="0">
                <a:solidFill>
                  <a:schemeClr val="tx1"/>
                </a:solidFill>
                <a:latin typeface="Times New Roman" panose="02020603050405020304" pitchFamily="18" charset="0"/>
                <a:cs typeface="Times New Roman" panose="02020603050405020304" pitchFamily="18" charset="0"/>
              </a:rPr>
              <a:t>Меньше фантиков, бумажек,                          Тренируй в себе ты ловкость, </a:t>
            </a:r>
          </a:p>
          <a:p>
            <a:r>
              <a:rPr lang="ru-RU" sz="1800" dirty="0">
                <a:solidFill>
                  <a:schemeClr val="tx1"/>
                </a:solidFill>
                <a:latin typeface="Times New Roman" panose="02020603050405020304" pitchFamily="18" charset="0"/>
                <a:cs typeface="Times New Roman" panose="02020603050405020304" pitchFamily="18" charset="0"/>
              </a:rPr>
              <a:t>Ты на улице бросай!                                           Точно в урну попадай.</a:t>
            </a:r>
          </a:p>
        </p:txBody>
      </p:sp>
    </p:spTree>
    <p:extLst>
      <p:ext uri="{BB962C8B-B14F-4D97-AF65-F5344CB8AC3E}">
        <p14:creationId xmlns:p14="http://schemas.microsoft.com/office/powerpoint/2010/main" val="3412961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ee50a2b15c9b88283d8d21efdf6b6a14.jpg"/>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a:xfrm>
            <a:off x="1919536" y="404664"/>
            <a:ext cx="8280920" cy="5616624"/>
          </a:xfrm>
        </p:spPr>
      </p:pic>
      <p:sp>
        <p:nvSpPr>
          <p:cNvPr id="4" name="Текст 3"/>
          <p:cNvSpPr>
            <a:spLocks noGrp="1"/>
          </p:cNvSpPr>
          <p:nvPr>
            <p:ph type="body" sz="half" idx="2"/>
          </p:nvPr>
        </p:nvSpPr>
        <p:spPr>
          <a:xfrm>
            <a:off x="1919536" y="5733256"/>
            <a:ext cx="8352928" cy="1124744"/>
          </a:xfrm>
        </p:spPr>
        <p:txBody>
          <a:bodyPr>
            <a:normAutofit lnSpcReduction="10000"/>
          </a:bodyPr>
          <a:lstStyle/>
          <a:p>
            <a:endParaRPr lang="ru-RU" sz="1800" dirty="0">
              <a:solidFill>
                <a:schemeClr val="tx1"/>
              </a:solidFill>
              <a:latin typeface="Times New Roman" panose="02020603050405020304" pitchFamily="18" charset="0"/>
              <a:cs typeface="Times New Roman" panose="02020603050405020304" pitchFamily="18" charset="0"/>
            </a:endParaRPr>
          </a:p>
          <a:p>
            <a:r>
              <a:rPr lang="ru-RU" sz="1800" dirty="0">
                <a:solidFill>
                  <a:schemeClr val="tx1"/>
                </a:solidFill>
                <a:latin typeface="Times New Roman" panose="02020603050405020304" pitchFamily="18" charset="0"/>
                <a:cs typeface="Times New Roman" panose="02020603050405020304" pitchFamily="18" charset="0"/>
              </a:rPr>
              <a:t>Сказать мусоровозу «Спасибо» мы должны,</a:t>
            </a:r>
          </a:p>
          <a:p>
            <a:r>
              <a:rPr lang="ru-RU" sz="1800" dirty="0">
                <a:solidFill>
                  <a:schemeClr val="tx1"/>
                </a:solidFill>
                <a:latin typeface="Times New Roman" panose="02020603050405020304" pitchFamily="18" charset="0"/>
                <a:cs typeface="Times New Roman" panose="02020603050405020304" pitchFamily="18" charset="0"/>
              </a:rPr>
              <a:t>Ведь без его работы, все улицы грязны.</a:t>
            </a:r>
          </a:p>
        </p:txBody>
      </p:sp>
    </p:spTree>
    <p:extLst>
      <p:ext uri="{BB962C8B-B14F-4D97-AF65-F5344CB8AC3E}">
        <p14:creationId xmlns:p14="http://schemas.microsoft.com/office/powerpoint/2010/main" val="914813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Фото1687.jpg"/>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1919536" y="404664"/>
            <a:ext cx="8352928" cy="5544616"/>
          </a:xfrm>
        </p:spPr>
      </p:pic>
      <p:sp>
        <p:nvSpPr>
          <p:cNvPr id="4" name="Текст 3"/>
          <p:cNvSpPr>
            <a:spLocks noGrp="1"/>
          </p:cNvSpPr>
          <p:nvPr>
            <p:ph type="body" sz="half" idx="2"/>
          </p:nvPr>
        </p:nvSpPr>
        <p:spPr>
          <a:xfrm>
            <a:off x="1991544" y="5661248"/>
            <a:ext cx="8136904" cy="1196752"/>
          </a:xfrm>
        </p:spPr>
        <p:txBody>
          <a:bodyPr>
            <a:normAutofit/>
          </a:bodyPr>
          <a:lstStyle/>
          <a:p>
            <a:endParaRPr lang="ru-RU" sz="1800" dirty="0">
              <a:solidFill>
                <a:schemeClr val="tx1"/>
              </a:solidFill>
              <a:latin typeface="Times New Roman" panose="02020603050405020304" pitchFamily="18" charset="0"/>
              <a:cs typeface="Times New Roman" panose="02020603050405020304" pitchFamily="18" charset="0"/>
            </a:endParaRPr>
          </a:p>
          <a:p>
            <a:r>
              <a:rPr lang="ru-RU" sz="1800" dirty="0">
                <a:solidFill>
                  <a:schemeClr val="tx1"/>
                </a:solidFill>
                <a:latin typeface="Times New Roman" panose="02020603050405020304" pitchFamily="18" charset="0"/>
                <a:cs typeface="Times New Roman" panose="02020603050405020304" pitchFamily="18" charset="0"/>
              </a:rPr>
              <a:t>Вот у речки, у </a:t>
            </a:r>
            <a:r>
              <a:rPr lang="ru-RU" sz="1800" dirty="0" err="1">
                <a:solidFill>
                  <a:schemeClr val="tx1"/>
                </a:solidFill>
                <a:latin typeface="Times New Roman" panose="02020603050405020304" pitchFamily="18" charset="0"/>
                <a:cs typeface="Times New Roman" panose="02020603050405020304" pitchFamily="18" charset="0"/>
              </a:rPr>
              <a:t>Конды</a:t>
            </a:r>
            <a:endParaRPr lang="ru-RU" sz="1800" dirty="0">
              <a:solidFill>
                <a:schemeClr val="tx1"/>
              </a:solidFill>
              <a:latin typeface="Times New Roman" panose="02020603050405020304" pitchFamily="18" charset="0"/>
              <a:cs typeface="Times New Roman" panose="02020603050405020304" pitchFamily="18" charset="0"/>
            </a:endParaRPr>
          </a:p>
          <a:p>
            <a:r>
              <a:rPr lang="ru-RU" sz="1800" dirty="0">
                <a:solidFill>
                  <a:schemeClr val="tx1"/>
                </a:solidFill>
                <a:latin typeface="Times New Roman" panose="02020603050405020304" pitchFamily="18" charset="0"/>
                <a:cs typeface="Times New Roman" panose="02020603050405020304" pitchFamily="18" charset="0"/>
              </a:rPr>
              <a:t>Кучи мусора видны.</a:t>
            </a:r>
          </a:p>
        </p:txBody>
      </p:sp>
    </p:spTree>
    <p:extLst>
      <p:ext uri="{BB962C8B-B14F-4D97-AF65-F5344CB8AC3E}">
        <p14:creationId xmlns:p14="http://schemas.microsoft.com/office/powerpoint/2010/main" val="25893519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Фото1688.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1659035" y="224766"/>
            <a:ext cx="8208912" cy="5544616"/>
          </a:xfrm>
        </p:spPr>
      </p:pic>
      <p:sp>
        <p:nvSpPr>
          <p:cNvPr id="4" name="Текст 3"/>
          <p:cNvSpPr>
            <a:spLocks noGrp="1"/>
          </p:cNvSpPr>
          <p:nvPr>
            <p:ph type="body" sz="half" idx="2"/>
          </p:nvPr>
        </p:nvSpPr>
        <p:spPr>
          <a:xfrm>
            <a:off x="1991544" y="5480040"/>
            <a:ext cx="8208912" cy="980728"/>
          </a:xfrm>
        </p:spPr>
        <p:txBody>
          <a:bodyPr>
            <a:noAutofit/>
          </a:bodyPr>
          <a:lstStyle/>
          <a:p>
            <a:endParaRPr lang="ru-RU" sz="1800" dirty="0" smtClean="0">
              <a:solidFill>
                <a:schemeClr val="tx1"/>
              </a:solidFill>
              <a:latin typeface="Times New Roman" panose="02020603050405020304" pitchFamily="18" charset="0"/>
              <a:cs typeface="Times New Roman" panose="02020603050405020304" pitchFamily="18" charset="0"/>
            </a:endParaRPr>
          </a:p>
          <a:p>
            <a:r>
              <a:rPr lang="ru-RU" sz="1800" dirty="0">
                <a:solidFill>
                  <a:schemeClr val="tx1"/>
                </a:solidFill>
                <a:latin typeface="Times New Roman" panose="02020603050405020304" pitchFamily="18" charset="0"/>
                <a:cs typeface="Times New Roman" panose="02020603050405020304" pitchFamily="18" charset="0"/>
              </a:rPr>
              <a:t>За грибами в лес пришли.</a:t>
            </a:r>
          </a:p>
          <a:p>
            <a:r>
              <a:rPr lang="ru-RU" sz="1800" dirty="0">
                <a:solidFill>
                  <a:schemeClr val="tx1"/>
                </a:solidFill>
                <a:latin typeface="Times New Roman" panose="02020603050405020304" pitchFamily="18" charset="0"/>
                <a:cs typeface="Times New Roman" panose="02020603050405020304" pitchFamily="18" charset="0"/>
              </a:rPr>
              <a:t>Вот, что там опять нашли.</a:t>
            </a:r>
          </a:p>
        </p:txBody>
      </p:sp>
    </p:spTree>
    <p:extLst>
      <p:ext uri="{BB962C8B-B14F-4D97-AF65-F5344CB8AC3E}">
        <p14:creationId xmlns:p14="http://schemas.microsoft.com/office/powerpoint/2010/main" val="1544615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8" name="Рисунок 7" descr="b1220fbeac885717da0c10668d444906.JPG"/>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a:xfrm>
            <a:off x="1919536" y="304947"/>
            <a:ext cx="8352928" cy="5688632"/>
          </a:xfrm>
        </p:spPr>
      </p:pic>
      <p:sp>
        <p:nvSpPr>
          <p:cNvPr id="7" name="Текст 6"/>
          <p:cNvSpPr>
            <a:spLocks noGrp="1"/>
          </p:cNvSpPr>
          <p:nvPr>
            <p:ph type="body" sz="half" idx="2"/>
          </p:nvPr>
        </p:nvSpPr>
        <p:spPr>
          <a:xfrm>
            <a:off x="1919536" y="5655599"/>
            <a:ext cx="8352928" cy="980728"/>
          </a:xfrm>
        </p:spPr>
        <p:txBody>
          <a:bodyPr>
            <a:noAutofit/>
          </a:bodyPr>
          <a:lstStyle/>
          <a:p>
            <a:endParaRPr lang="ru-RU" sz="1800" dirty="0" smtClean="0">
              <a:solidFill>
                <a:schemeClr val="tx1"/>
              </a:solidFill>
              <a:latin typeface="Times New Roman" panose="02020603050405020304" pitchFamily="18" charset="0"/>
              <a:cs typeface="Times New Roman" panose="02020603050405020304" pitchFamily="18" charset="0"/>
            </a:endParaRPr>
          </a:p>
          <a:p>
            <a:r>
              <a:rPr lang="ru-RU" sz="1800" dirty="0">
                <a:solidFill>
                  <a:schemeClr val="tx1"/>
                </a:solidFill>
                <a:latin typeface="Times New Roman" panose="02020603050405020304" pitchFamily="18" charset="0"/>
                <a:cs typeface="Times New Roman" panose="02020603050405020304" pitchFamily="18" charset="0"/>
              </a:rPr>
              <a:t>Я речь свою веду о том, что город – это общий дом.</a:t>
            </a:r>
          </a:p>
          <a:p>
            <a:r>
              <a:rPr lang="ru-RU" sz="1800" dirty="0">
                <a:solidFill>
                  <a:schemeClr val="tx1"/>
                </a:solidFill>
                <a:latin typeface="Times New Roman" panose="02020603050405020304" pitchFamily="18" charset="0"/>
                <a:cs typeface="Times New Roman" panose="02020603050405020304" pitchFamily="18" charset="0"/>
              </a:rPr>
              <a:t>Соблюдай порядок в нем!</a:t>
            </a:r>
          </a:p>
        </p:txBody>
      </p:sp>
    </p:spTree>
    <p:extLst>
      <p:ext uri="{BB962C8B-B14F-4D97-AF65-F5344CB8AC3E}">
        <p14:creationId xmlns:p14="http://schemas.microsoft.com/office/powerpoint/2010/main" val="4034259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71252" y="2342074"/>
            <a:ext cx="8911687" cy="1280890"/>
          </a:xfrm>
        </p:spPr>
        <p:txBody>
          <a:bodyPr>
            <a:normAutofit/>
          </a:bodyPr>
          <a:lstStyle/>
          <a:p>
            <a:r>
              <a:rPr lang="ru-RU" sz="5400" dirty="0" smtClean="0"/>
              <a:t>Спасибо за внимание!</a:t>
            </a:r>
            <a:endParaRPr lang="ru-RU" sz="5400" dirty="0"/>
          </a:p>
        </p:txBody>
      </p:sp>
    </p:spTree>
    <p:extLst>
      <p:ext uri="{BB962C8B-B14F-4D97-AF65-F5344CB8AC3E}">
        <p14:creationId xmlns:p14="http://schemas.microsoft.com/office/powerpoint/2010/main" val="27967940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9033" y="499418"/>
            <a:ext cx="8911687" cy="1280890"/>
          </a:xfrm>
        </p:spPr>
        <p:txBody>
          <a:bodyPr/>
          <a:lstStyle/>
          <a:p>
            <a:pPr algn="ctr"/>
            <a:r>
              <a:rPr lang="ru-RU" b="1" dirty="0" smtClean="0">
                <a:latin typeface="Times New Roman" panose="02020603050405020304" pitchFamily="18" charset="0"/>
                <a:cs typeface="Times New Roman" panose="02020603050405020304" pitchFamily="18" charset="0"/>
              </a:rPr>
              <a:t>Актуальность</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00546" y="1461654"/>
            <a:ext cx="10631776" cy="4793673"/>
          </a:xfrm>
        </p:spPr>
        <p:txBody>
          <a:bodyPr>
            <a:normAutofit/>
          </a:bodyPr>
          <a:lstStyle/>
          <a:p>
            <a:r>
              <a:rPr lang="ru-RU" sz="2400" dirty="0">
                <a:latin typeface="Times New Roman" panose="02020603050405020304" pitchFamily="18" charset="0"/>
                <a:cs typeface="Times New Roman" panose="02020603050405020304" pitchFamily="18" charset="0"/>
              </a:rPr>
              <a:t>В </a:t>
            </a:r>
            <a:r>
              <a:rPr lang="ru-RU" sz="2400" dirty="0">
                <a:solidFill>
                  <a:schemeClr val="tx1"/>
                </a:solidFill>
                <a:latin typeface="Times New Roman" panose="02020603050405020304" pitchFamily="18" charset="0"/>
                <a:cs typeface="Times New Roman" panose="02020603050405020304" pitchFamily="18" charset="0"/>
              </a:rPr>
              <a:t>настоящее время отношение к природе приобрело социальную </a:t>
            </a:r>
            <a:r>
              <a:rPr lang="ru-RU" sz="2400" dirty="0" smtClean="0">
                <a:solidFill>
                  <a:schemeClr val="tx1"/>
                </a:solidFill>
                <a:latin typeface="Times New Roman" panose="02020603050405020304" pitchFamily="18" charset="0"/>
                <a:cs typeface="Times New Roman" panose="02020603050405020304" pitchFamily="18" charset="0"/>
              </a:rPr>
              <a:t>значимость, также в становлении </a:t>
            </a:r>
            <a:r>
              <a:rPr lang="ru-RU" sz="2400" dirty="0">
                <a:solidFill>
                  <a:schemeClr val="tx1"/>
                </a:solidFill>
                <a:latin typeface="Times New Roman" panose="02020603050405020304" pitchFamily="18" charset="0"/>
                <a:cs typeface="Times New Roman" panose="02020603050405020304" pitchFamily="18" charset="0"/>
              </a:rPr>
              <a:t>экологического сознания детей велика роль дошкольного </a:t>
            </a:r>
            <a:r>
              <a:rPr lang="ru-RU" sz="2400" dirty="0" smtClean="0">
                <a:solidFill>
                  <a:schemeClr val="tx1"/>
                </a:solidFill>
                <a:latin typeface="Times New Roman" panose="02020603050405020304" pitchFamily="18" charset="0"/>
                <a:cs typeface="Times New Roman" panose="02020603050405020304" pitchFamily="18" charset="0"/>
              </a:rPr>
              <a:t>учреждения. </a:t>
            </a:r>
            <a:r>
              <a:rPr lang="ru-RU" sz="2400" dirty="0">
                <a:solidFill>
                  <a:schemeClr val="tx1"/>
                </a:solidFill>
                <a:latin typeface="Times New Roman" panose="02020603050405020304" pitchFamily="18" charset="0"/>
                <a:cs typeface="Times New Roman" panose="02020603050405020304" pitchFamily="18" charset="0"/>
              </a:rPr>
              <a:t>На сегодняшний день перед воспитателями </a:t>
            </a:r>
            <a:r>
              <a:rPr lang="ru-RU" sz="2400" dirty="0" smtClean="0">
                <a:solidFill>
                  <a:schemeClr val="tx1"/>
                </a:solidFill>
                <a:latin typeface="Times New Roman" panose="02020603050405020304" pitchFamily="18" charset="0"/>
                <a:cs typeface="Times New Roman" panose="02020603050405020304" pitchFamily="18" charset="0"/>
              </a:rPr>
              <a:t>ДОУ встает </a:t>
            </a:r>
            <a:r>
              <a:rPr lang="ru-RU" sz="2400" dirty="0">
                <a:solidFill>
                  <a:schemeClr val="tx1"/>
                </a:solidFill>
                <a:latin typeface="Times New Roman" panose="02020603050405020304" pitchFamily="18" charset="0"/>
                <a:cs typeface="Times New Roman" panose="02020603050405020304" pitchFamily="18" charset="0"/>
              </a:rPr>
              <a:t>задача поиска универсальных средств экологического </a:t>
            </a:r>
            <a:r>
              <a:rPr lang="ru-RU" sz="2400" dirty="0" smtClean="0">
                <a:solidFill>
                  <a:schemeClr val="tx1"/>
                </a:solidFill>
                <a:latin typeface="Times New Roman" panose="02020603050405020304" pitchFamily="18" charset="0"/>
                <a:cs typeface="Times New Roman" panose="02020603050405020304" pitchFamily="18" charset="0"/>
              </a:rPr>
              <a:t>воспитания </a:t>
            </a:r>
            <a:r>
              <a:rPr lang="ru-RU" sz="2400" dirty="0">
                <a:solidFill>
                  <a:schemeClr val="tx1"/>
                </a:solidFill>
                <a:latin typeface="Times New Roman" panose="02020603050405020304" pitchFamily="18" charset="0"/>
                <a:cs typeface="Times New Roman" panose="02020603050405020304" pitchFamily="18" charset="0"/>
              </a:rPr>
              <a:t>Наиболее эффективный способ реализации задач экологического образования - это организация</a:t>
            </a:r>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проектной деятельности совместно с родителями и детьми. </a:t>
            </a:r>
          </a:p>
        </p:txBody>
      </p:sp>
      <p:pic>
        <p:nvPicPr>
          <p:cNvPr id="4" name="Picture 2" descr="Картинки по запросу природа и дети 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837671" y="3538903"/>
            <a:ext cx="3148984" cy="3148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126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7689" y="540983"/>
            <a:ext cx="8911687" cy="1280890"/>
          </a:xfrm>
        </p:spPr>
        <p:txBody>
          <a:bodyPr/>
          <a:lstStyle/>
          <a:p>
            <a:pPr algn="ctr"/>
            <a:r>
              <a:rPr lang="ru-RU" b="1" dirty="0" smtClean="0"/>
              <a:t>Проблема</a:t>
            </a:r>
            <a:endParaRPr lang="ru-RU" b="1" dirty="0"/>
          </a:p>
        </p:txBody>
      </p:sp>
      <p:sp>
        <p:nvSpPr>
          <p:cNvPr id="3" name="Объект 2"/>
          <p:cNvSpPr>
            <a:spLocks noGrp="1"/>
          </p:cNvSpPr>
          <p:nvPr>
            <p:ph idx="1"/>
          </p:nvPr>
        </p:nvSpPr>
        <p:spPr>
          <a:xfrm>
            <a:off x="1371600" y="1517073"/>
            <a:ext cx="10077594" cy="4096277"/>
          </a:xfrm>
        </p:spPr>
        <p:txBody>
          <a:bodyPr/>
          <a:lstStyle/>
          <a:p>
            <a:r>
              <a:rPr lang="ru-RU" sz="2400" dirty="0" smtClean="0">
                <a:solidFill>
                  <a:schemeClr val="tx1"/>
                </a:solidFill>
                <a:latin typeface="Times New Roman" panose="02020603050405020304" pitchFamily="18" charset="0"/>
                <a:cs typeface="Times New Roman" panose="02020603050405020304" pitchFamily="18" charset="0"/>
              </a:rPr>
              <a:t>Проблема экологического воспитания детей не надумана, её решение должно стать одной из приоритетных задач сегодняшней педагогической действительности. Данный проект направлен на формирование единой системы экологического воспитания дошкольников, посредством реализации различных мероприятий.</a:t>
            </a:r>
          </a:p>
          <a:p>
            <a:endParaRPr lang="ru-RU" dirty="0"/>
          </a:p>
        </p:txBody>
      </p:sp>
      <p:pic>
        <p:nvPicPr>
          <p:cNvPr id="5" name="Picture 2" descr="Картинки по запросу природа и дети 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718319" y="3565211"/>
            <a:ext cx="3148984" cy="3148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569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природа и дети 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837671" y="3538903"/>
            <a:ext cx="3148984" cy="314898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t> </a:t>
            </a:r>
            <a:endParaRPr lang="ru-RU" dirty="0"/>
          </a:p>
        </p:txBody>
      </p:sp>
      <p:sp>
        <p:nvSpPr>
          <p:cNvPr id="3" name="Объект 2"/>
          <p:cNvSpPr>
            <a:spLocks noGrp="1"/>
          </p:cNvSpPr>
          <p:nvPr>
            <p:ph idx="1"/>
          </p:nvPr>
        </p:nvSpPr>
        <p:spPr>
          <a:xfrm>
            <a:off x="1854922" y="624110"/>
            <a:ext cx="8915400" cy="5320145"/>
          </a:xfrm>
        </p:spPr>
        <p:txBody>
          <a:bodyPr>
            <a:normAutofit/>
          </a:bodyPr>
          <a:lstStyle/>
          <a:p>
            <a:r>
              <a:rPr lang="ru-RU" sz="2400" b="1" dirty="0">
                <a:latin typeface="Times New Roman" panose="02020603050405020304" pitchFamily="18" charset="0"/>
                <a:cs typeface="Times New Roman" panose="02020603050405020304" pitchFamily="18" charset="0"/>
              </a:rPr>
              <a:t>Объект исследования: </a:t>
            </a:r>
            <a:r>
              <a:rPr lang="ru-RU" sz="2400" dirty="0">
                <a:latin typeface="Times New Roman" panose="02020603050405020304" pitchFamily="18" charset="0"/>
                <a:cs typeface="Times New Roman" panose="02020603050405020304" pitchFamily="18" charset="0"/>
              </a:rPr>
              <a:t>Экологическое воспитание дошкольников.</a:t>
            </a:r>
          </a:p>
          <a:p>
            <a:r>
              <a:rPr lang="ru-RU" sz="2400" b="1" dirty="0">
                <a:latin typeface="Times New Roman" panose="02020603050405020304" pitchFamily="18" charset="0"/>
                <a:cs typeface="Times New Roman" panose="02020603050405020304" pitchFamily="18" charset="0"/>
              </a:rPr>
              <a:t>Предмет исследования: </a:t>
            </a:r>
            <a:r>
              <a:rPr lang="ru-RU" sz="2400" dirty="0">
                <a:latin typeface="Times New Roman" panose="02020603050405020304" pitchFamily="18" charset="0"/>
                <a:cs typeface="Times New Roman" panose="02020603050405020304" pitchFamily="18" charset="0"/>
              </a:rPr>
              <a:t>Процесс экологического воспитания детей старшего дошкольного возраста</a:t>
            </a:r>
            <a:r>
              <a:rPr lang="ru-RU" sz="2400" dirty="0" smtClean="0">
                <a:latin typeface="Times New Roman" panose="02020603050405020304" pitchFamily="18" charset="0"/>
                <a:cs typeface="Times New Roman" panose="02020603050405020304" pitchFamily="18" charset="0"/>
              </a:rPr>
              <a:t>.</a:t>
            </a:r>
          </a:p>
          <a:p>
            <a:r>
              <a:rPr lang="ru-RU" sz="2400" b="1" dirty="0">
                <a:latin typeface="Times New Roman" panose="02020603050405020304" pitchFamily="18" charset="0"/>
                <a:cs typeface="Times New Roman" panose="02020603050405020304" pitchFamily="18" charset="0"/>
              </a:rPr>
              <a:t>Цель</a:t>
            </a:r>
            <a:r>
              <a:rPr lang="ru-RU" sz="2400" dirty="0">
                <a:latin typeface="Times New Roman" panose="02020603050405020304" pitchFamily="18" charset="0"/>
                <a:cs typeface="Times New Roman" panose="02020603050405020304" pitchFamily="18" charset="0"/>
              </a:rPr>
              <a:t>: формирование у детей и родителей</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чувства сопричастности ко всему живому, гуманное отношение к окружающей среде и стремление проявлять заботу о сохранении чистоты своего города.</a:t>
            </a:r>
          </a:p>
          <a:p>
            <a:endParaRPr lang="ru-RU" sz="2000" dirty="0"/>
          </a:p>
        </p:txBody>
      </p:sp>
    </p:spTree>
    <p:extLst>
      <p:ext uri="{BB962C8B-B14F-4D97-AF65-F5344CB8AC3E}">
        <p14:creationId xmlns:p14="http://schemas.microsoft.com/office/powerpoint/2010/main" val="3148899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Объект 2"/>
          <p:cNvSpPr>
            <a:spLocks noGrp="1"/>
          </p:cNvSpPr>
          <p:nvPr>
            <p:ph idx="1"/>
          </p:nvPr>
        </p:nvSpPr>
        <p:spPr>
          <a:xfrm>
            <a:off x="1607127" y="457856"/>
            <a:ext cx="9897485" cy="5984508"/>
          </a:xfrm>
        </p:spPr>
        <p:txBody>
          <a:bodyPr>
            <a:normAutofit/>
          </a:bodyPr>
          <a:lstStyle/>
          <a:p>
            <a:pPr marL="0" indent="0">
              <a:buNone/>
            </a:pPr>
            <a:r>
              <a:rPr lang="ru-RU" sz="2400" b="1" dirty="0" smtClean="0">
                <a:solidFill>
                  <a:schemeClr val="tx1"/>
                </a:solidFill>
                <a:latin typeface="Times New Roman" panose="02020603050405020304" pitchFamily="18" charset="0"/>
                <a:cs typeface="Times New Roman" panose="02020603050405020304" pitchFamily="18" charset="0"/>
              </a:rPr>
              <a:t>     Задачи</a:t>
            </a:r>
            <a:r>
              <a:rPr lang="ru-RU" sz="2400" b="1" dirty="0">
                <a:solidFill>
                  <a:schemeClr val="tx1"/>
                </a:solidFill>
                <a:latin typeface="Times New Roman" panose="02020603050405020304" pitchFamily="18" charset="0"/>
                <a:cs typeface="Times New Roman" panose="02020603050405020304" pitchFamily="18" charset="0"/>
              </a:rPr>
              <a:t>:</a:t>
            </a:r>
          </a:p>
          <a:p>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расширять знания детей о взаимозависимости мира природы и деятельности человека;</a:t>
            </a:r>
          </a:p>
          <a:p>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направлять активную деятельность дошкольника на осознанное сохранение природы;</a:t>
            </a:r>
          </a:p>
          <a:p>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расширить представления родителей о том, что в природе ничто не исчезает бесследно и очень важно научить ребенка защищать природу, любить ее и уметь охранять;</a:t>
            </a:r>
          </a:p>
          <a:p>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повысить уровень экологической культуры родителей с помощью информационных сообщений.</a:t>
            </a:r>
          </a:p>
          <a:p>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побудить интерес к созданию благоприятной окружающей среды города.</a:t>
            </a:r>
          </a:p>
          <a:p>
            <a:r>
              <a:rPr lang="en-US" sz="2400" dirty="0">
                <a:solidFill>
                  <a:schemeClr val="tx1"/>
                </a:solidFill>
                <a:latin typeface="Times New Roman" panose="02020603050405020304" pitchFamily="18" charset="0"/>
                <a:cs typeface="Times New Roman" panose="02020603050405020304" pitchFamily="18" charset="0"/>
              </a:rPr>
              <a:t>- </a:t>
            </a:r>
            <a:r>
              <a:rPr lang="ru-RU" sz="2400" dirty="0">
                <a:solidFill>
                  <a:schemeClr val="tx1"/>
                </a:solidFill>
                <a:latin typeface="Times New Roman" panose="02020603050405020304" pitchFamily="18" charset="0"/>
                <a:cs typeface="Times New Roman" panose="02020603050405020304" pitchFamily="18" charset="0"/>
              </a:rPr>
              <a:t>учить детей на личном примере относиться к природе бережно, охранять и защищать ее.</a:t>
            </a:r>
          </a:p>
          <a:p>
            <a:endParaRPr lang="ru-RU" dirty="0"/>
          </a:p>
        </p:txBody>
      </p:sp>
    </p:spTree>
    <p:extLst>
      <p:ext uri="{BB962C8B-B14F-4D97-AF65-F5344CB8AC3E}">
        <p14:creationId xmlns:p14="http://schemas.microsoft.com/office/powerpoint/2010/main" val="1966140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Объект 2"/>
          <p:cNvSpPr>
            <a:spLocks noGrp="1"/>
          </p:cNvSpPr>
          <p:nvPr>
            <p:ph idx="1"/>
          </p:nvPr>
        </p:nvSpPr>
        <p:spPr>
          <a:xfrm>
            <a:off x="1951903" y="858982"/>
            <a:ext cx="8915400" cy="3777622"/>
          </a:xfrm>
        </p:spPr>
        <p:txBody>
          <a:bodyPr/>
          <a:lstStyle/>
          <a:p>
            <a:r>
              <a:rPr lang="ru-RU" sz="2400" dirty="0">
                <a:solidFill>
                  <a:schemeClr val="tx1"/>
                </a:solidFill>
                <a:latin typeface="Times New Roman" panose="02020603050405020304" pitchFamily="18" charset="0"/>
                <a:cs typeface="Times New Roman" panose="02020603050405020304" pitchFamily="18" charset="0"/>
              </a:rPr>
              <a:t>Город </a:t>
            </a:r>
            <a:r>
              <a:rPr lang="ru-RU" sz="2400" dirty="0" err="1">
                <a:solidFill>
                  <a:schemeClr val="tx1"/>
                </a:solidFill>
                <a:latin typeface="Times New Roman" panose="02020603050405020304" pitchFamily="18" charset="0"/>
                <a:cs typeface="Times New Roman" panose="02020603050405020304" pitchFamily="18" charset="0"/>
              </a:rPr>
              <a:t>Урай</a:t>
            </a:r>
            <a:r>
              <a:rPr lang="ru-RU" sz="2400" dirty="0">
                <a:solidFill>
                  <a:schemeClr val="tx1"/>
                </a:solidFill>
                <a:latin typeface="Times New Roman" panose="02020603050405020304" pitchFamily="18" charset="0"/>
                <a:cs typeface="Times New Roman" panose="02020603050405020304" pitchFamily="18" charset="0"/>
              </a:rPr>
              <a:t> - это наша малая Родина, среда обитания, а значит, на человеке сказывается состояние нашей природы. </a:t>
            </a:r>
            <a:r>
              <a:rPr lang="ru-RU" sz="2400" dirty="0" smtClean="0">
                <a:solidFill>
                  <a:schemeClr val="tx1"/>
                </a:solidFill>
                <a:latin typeface="Times New Roman" panose="02020603050405020304" pitchFamily="18" charset="0"/>
                <a:cs typeface="Times New Roman" panose="02020603050405020304" pitchFamily="18" charset="0"/>
              </a:rPr>
              <a:t>Для того , чтобы уберечь </a:t>
            </a:r>
            <a:r>
              <a:rPr lang="ru-RU" sz="2400" dirty="0">
                <a:solidFill>
                  <a:schemeClr val="tx1"/>
                </a:solidFill>
                <a:latin typeface="Times New Roman" panose="02020603050405020304" pitchFamily="18" charset="0"/>
                <a:cs typeface="Times New Roman" panose="02020603050405020304" pitchFamily="18" charset="0"/>
              </a:rPr>
              <a:t>труд людей от </a:t>
            </a:r>
            <a:r>
              <a:rPr lang="ru-RU" sz="2400" dirty="0" smtClean="0">
                <a:solidFill>
                  <a:schemeClr val="tx1"/>
                </a:solidFill>
                <a:latin typeface="Times New Roman" panose="02020603050405020304" pitchFamily="18" charset="0"/>
                <a:cs typeface="Times New Roman" panose="02020603050405020304" pitchFamily="18" charset="0"/>
              </a:rPr>
              <a:t>вандализма существует выход - </a:t>
            </a:r>
            <a:r>
              <a:rPr lang="ru-RU" sz="2400" dirty="0">
                <a:solidFill>
                  <a:schemeClr val="tx1"/>
                </a:solidFill>
                <a:latin typeface="Times New Roman" panose="02020603050405020304" pitchFamily="18" charset="0"/>
                <a:cs typeface="Times New Roman" panose="02020603050405020304" pitchFamily="18" charset="0"/>
              </a:rPr>
              <a:t>воспитывать детей красотой. Наша задача заключается в том, </a:t>
            </a:r>
            <a:r>
              <a:rPr lang="ru-RU" sz="2400" dirty="0" smtClean="0">
                <a:solidFill>
                  <a:schemeClr val="tx1"/>
                </a:solidFill>
                <a:latin typeface="Times New Roman" panose="02020603050405020304" pitchFamily="18" charset="0"/>
                <a:cs typeface="Times New Roman" panose="02020603050405020304" pitchFamily="18" charset="0"/>
              </a:rPr>
              <a:t>чтобы объяснить </a:t>
            </a:r>
            <a:r>
              <a:rPr lang="ru-RU" sz="2400" dirty="0">
                <a:solidFill>
                  <a:schemeClr val="tx1"/>
                </a:solidFill>
                <a:latin typeface="Times New Roman" panose="02020603050405020304" pitchFamily="18" charset="0"/>
                <a:cs typeface="Times New Roman" panose="02020603050405020304" pitchFamily="18" charset="0"/>
              </a:rPr>
              <a:t>и научить всему наших детей, что знаем и умеем сами, в силу своих возможностей и навыков. </a:t>
            </a:r>
          </a:p>
          <a:p>
            <a:endParaRPr lang="ru-RU" dirty="0"/>
          </a:p>
        </p:txBody>
      </p:sp>
      <p:pic>
        <p:nvPicPr>
          <p:cNvPr id="4" name="Picture 2" descr="Картинки по запросу природа и дети 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837671" y="3538903"/>
            <a:ext cx="3148984" cy="3148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808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Чистый город</a:t>
            </a:r>
            <a:endParaRPr lang="ru-RU" dirty="0"/>
          </a:p>
        </p:txBody>
      </p:sp>
      <p:sp>
        <p:nvSpPr>
          <p:cNvPr id="3" name="Подзаголовок 2"/>
          <p:cNvSpPr>
            <a:spLocks noGrp="1"/>
          </p:cNvSpPr>
          <p:nvPr>
            <p:ph type="subTitle" idx="1"/>
          </p:nvPr>
        </p:nvSpPr>
        <p:spPr/>
        <p:txBody>
          <a:bodyPr/>
          <a:lstStyle/>
          <a:p>
            <a:r>
              <a:rPr lang="ru-RU" dirty="0" smtClean="0"/>
              <a:t>Составил: </a:t>
            </a:r>
            <a:r>
              <a:rPr lang="ru-RU" dirty="0" err="1" smtClean="0"/>
              <a:t>Музолевский</a:t>
            </a:r>
            <a:r>
              <a:rPr lang="ru-RU" dirty="0" smtClean="0"/>
              <a:t> Александр</a:t>
            </a:r>
            <a:endParaRPr lang="ru-RU" dirty="0"/>
          </a:p>
        </p:txBody>
      </p:sp>
      <p:pic>
        <p:nvPicPr>
          <p:cNvPr id="8" name="Рисунок 7" descr="11418899.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47528" y="476672"/>
            <a:ext cx="8424936" cy="5976664"/>
          </a:xfrm>
          <a:prstGeom prst="rect">
            <a:avLst/>
          </a:prstGeom>
        </p:spPr>
      </p:pic>
      <p:sp>
        <p:nvSpPr>
          <p:cNvPr id="9" name="TextBox 8"/>
          <p:cNvSpPr txBox="1"/>
          <p:nvPr/>
        </p:nvSpPr>
        <p:spPr>
          <a:xfrm>
            <a:off x="1775520" y="188641"/>
            <a:ext cx="8892480" cy="1015663"/>
          </a:xfrm>
          <a:prstGeom prst="rect">
            <a:avLst/>
          </a:prstGeom>
          <a:noFill/>
        </p:spPr>
        <p:txBody>
          <a:bodyPr wrap="square" rtlCol="0">
            <a:spAutoFit/>
          </a:bodyPr>
          <a:lstStyle/>
          <a:p>
            <a:r>
              <a:rPr lang="ru-RU"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Чистый город</a:t>
            </a:r>
          </a:p>
        </p:txBody>
      </p:sp>
    </p:spTree>
    <p:extLst>
      <p:ext uri="{BB962C8B-B14F-4D97-AF65-F5344CB8AC3E}">
        <p14:creationId xmlns:p14="http://schemas.microsoft.com/office/powerpoint/2010/main" val="2720672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Рисунок 6" descr="10844660 (1).jpg"/>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a:xfrm>
            <a:off x="1775520" y="260648"/>
            <a:ext cx="8568952" cy="5616624"/>
          </a:xfrm>
        </p:spPr>
      </p:pic>
      <p:sp>
        <p:nvSpPr>
          <p:cNvPr id="4" name="Текст 3"/>
          <p:cNvSpPr>
            <a:spLocks noGrp="1"/>
          </p:cNvSpPr>
          <p:nvPr>
            <p:ph type="body" sz="half" idx="2"/>
          </p:nvPr>
        </p:nvSpPr>
        <p:spPr>
          <a:xfrm>
            <a:off x="1524000" y="5949280"/>
            <a:ext cx="9144000" cy="908720"/>
          </a:xfrm>
        </p:spPr>
        <p:txBody>
          <a:bodyPr>
            <a:normAutofit/>
          </a:bodyPr>
          <a:lstStyle/>
          <a:p>
            <a:r>
              <a:rPr lang="ru-RU" sz="1800" dirty="0">
                <a:solidFill>
                  <a:schemeClr val="tx1"/>
                </a:solidFill>
                <a:latin typeface="Times New Roman" panose="02020603050405020304" pitchFamily="18" charset="0"/>
                <a:cs typeface="Times New Roman" panose="02020603050405020304" pitchFamily="18" charset="0"/>
              </a:rPr>
              <a:t>      Нет земли на свете краше,                                                          Это все богатство наше -</a:t>
            </a:r>
          </a:p>
          <a:p>
            <a:r>
              <a:rPr lang="ru-RU" sz="1800" dirty="0">
                <a:solidFill>
                  <a:schemeClr val="tx1"/>
                </a:solidFill>
                <a:latin typeface="Times New Roman" panose="02020603050405020304" pitchFamily="18" charset="0"/>
                <a:cs typeface="Times New Roman" panose="02020603050405020304" pitchFamily="18" charset="0"/>
              </a:rPr>
              <a:t>      Чем любимый наш </a:t>
            </a:r>
            <a:r>
              <a:rPr lang="ru-RU" sz="1800" dirty="0" err="1">
                <a:solidFill>
                  <a:schemeClr val="tx1"/>
                </a:solidFill>
                <a:latin typeface="Times New Roman" panose="02020603050405020304" pitchFamily="18" charset="0"/>
                <a:cs typeface="Times New Roman" panose="02020603050405020304" pitchFamily="18" charset="0"/>
              </a:rPr>
              <a:t>Урай</a:t>
            </a:r>
            <a:r>
              <a:rPr lang="ru-RU" sz="1800" dirty="0">
                <a:solidFill>
                  <a:schemeClr val="tx1"/>
                </a:solidFill>
                <a:latin typeface="Times New Roman" panose="02020603050405020304" pitchFamily="18" charset="0"/>
                <a:cs typeface="Times New Roman" panose="02020603050405020304" pitchFamily="18" charset="0"/>
              </a:rPr>
              <a:t>.                                                             Чистый и уютный рай.</a:t>
            </a:r>
          </a:p>
        </p:txBody>
      </p:sp>
    </p:spTree>
    <p:extLst>
      <p:ext uri="{BB962C8B-B14F-4D97-AF65-F5344CB8AC3E}">
        <p14:creationId xmlns:p14="http://schemas.microsoft.com/office/powerpoint/2010/main" val="130518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9940" y="2126672"/>
            <a:ext cx="8915400" cy="566738"/>
          </a:xfrm>
        </p:spPr>
        <p:txBody>
          <a:bodyPr/>
          <a:lstStyle/>
          <a:p>
            <a:endParaRPr lang="ru-RU" dirty="0"/>
          </a:p>
        </p:txBody>
      </p:sp>
      <p:pic>
        <p:nvPicPr>
          <p:cNvPr id="5" name="Рисунок 4" descr="relleno-sanitario-del-bordo-de-xochiaca.jpg"/>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a:xfrm>
            <a:off x="2900473" y="274184"/>
            <a:ext cx="6546263" cy="4271714"/>
          </a:xfrm>
        </p:spPr>
      </p:pic>
      <p:sp>
        <p:nvSpPr>
          <p:cNvPr id="4" name="Текст 3"/>
          <p:cNvSpPr>
            <a:spLocks noGrp="1"/>
          </p:cNvSpPr>
          <p:nvPr>
            <p:ph type="body" sz="half" idx="2"/>
          </p:nvPr>
        </p:nvSpPr>
        <p:spPr>
          <a:xfrm>
            <a:off x="3546763" y="4968745"/>
            <a:ext cx="9144000" cy="1626018"/>
          </a:xfrm>
        </p:spPr>
        <p:txBody>
          <a:bodyPr>
            <a:noAutofit/>
          </a:bodyPr>
          <a:lstStyle/>
          <a:p>
            <a:r>
              <a:rPr lang="ru-RU" sz="2000" dirty="0" smtClean="0">
                <a:solidFill>
                  <a:schemeClr val="tx1"/>
                </a:solidFill>
                <a:latin typeface="Times New Roman" panose="02020603050405020304" pitchFamily="18" charset="0"/>
                <a:cs typeface="Times New Roman" panose="02020603050405020304" pitchFamily="18" charset="0"/>
              </a:rPr>
              <a:t>Не </a:t>
            </a:r>
            <a:r>
              <a:rPr lang="ru-RU" sz="2000" dirty="0">
                <a:solidFill>
                  <a:schemeClr val="tx1"/>
                </a:solidFill>
                <a:latin typeface="Times New Roman" panose="02020603050405020304" pitchFamily="18" charset="0"/>
                <a:cs typeface="Times New Roman" panose="02020603050405020304" pitchFamily="18" charset="0"/>
              </a:rPr>
              <a:t>бросайте никогда корки, шкурки, палки       </a:t>
            </a:r>
            <a:endParaRPr lang="ru-RU" sz="2000" dirty="0" smtClean="0">
              <a:solidFill>
                <a:schemeClr val="tx1"/>
              </a:solidFill>
              <a:latin typeface="Times New Roman" panose="02020603050405020304" pitchFamily="18" charset="0"/>
              <a:cs typeface="Times New Roman" panose="02020603050405020304" pitchFamily="18" charset="0"/>
            </a:endParaRPr>
          </a:p>
          <a:p>
            <a:r>
              <a:rPr lang="ru-RU" sz="2000" dirty="0" smtClean="0">
                <a:solidFill>
                  <a:schemeClr val="tx1"/>
                </a:solidFill>
                <a:latin typeface="Times New Roman" panose="02020603050405020304" pitchFamily="18" charset="0"/>
                <a:cs typeface="Times New Roman" panose="02020603050405020304" pitchFamily="18" charset="0"/>
              </a:rPr>
              <a:t>Быстро </a:t>
            </a:r>
            <a:r>
              <a:rPr lang="ru-RU" sz="2000" dirty="0">
                <a:solidFill>
                  <a:schemeClr val="tx1"/>
                </a:solidFill>
                <a:latin typeface="Times New Roman" panose="02020603050405020304" pitchFamily="18" charset="0"/>
                <a:cs typeface="Times New Roman" panose="02020603050405020304" pitchFamily="18" charset="0"/>
              </a:rPr>
              <a:t>наши города превратятся в свалки. </a:t>
            </a:r>
            <a:endParaRPr lang="ru-RU" sz="2000" dirty="0" smtClean="0">
              <a:solidFill>
                <a:schemeClr val="tx1"/>
              </a:solidFill>
              <a:latin typeface="Times New Roman" panose="02020603050405020304" pitchFamily="18" charset="0"/>
              <a:cs typeface="Times New Roman" panose="02020603050405020304" pitchFamily="18" charset="0"/>
            </a:endParaRPr>
          </a:p>
          <a:p>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Если мусорить сейчас, то довольно скоро</a:t>
            </a:r>
            <a:r>
              <a:rPr lang="ru-RU" sz="2000" dirty="0" smtClean="0">
                <a:solidFill>
                  <a:schemeClr val="tx1"/>
                </a:solidFill>
                <a:latin typeface="Times New Roman" panose="02020603050405020304" pitchFamily="18" charset="0"/>
                <a:cs typeface="Times New Roman" panose="02020603050405020304" pitchFamily="18" charset="0"/>
              </a:rPr>
              <a:t>             </a:t>
            </a:r>
          </a:p>
          <a:p>
            <a:r>
              <a:rPr lang="ru-RU" sz="2000" dirty="0" smtClean="0">
                <a:solidFill>
                  <a:schemeClr val="tx1"/>
                </a:solidFill>
                <a:latin typeface="Times New Roman" panose="02020603050405020304" pitchFamily="18" charset="0"/>
                <a:cs typeface="Times New Roman" panose="02020603050405020304" pitchFamily="18" charset="0"/>
              </a:rPr>
              <a:t> Могут </a:t>
            </a:r>
            <a:r>
              <a:rPr lang="ru-RU" sz="2000" dirty="0">
                <a:solidFill>
                  <a:schemeClr val="tx1"/>
                </a:solidFill>
                <a:latin typeface="Times New Roman" panose="02020603050405020304" pitchFamily="18" charset="0"/>
                <a:cs typeface="Times New Roman" panose="02020603050405020304" pitchFamily="18" charset="0"/>
              </a:rPr>
              <a:t>вырасти у нас Мусорные горы</a:t>
            </a:r>
            <a:r>
              <a:rPr lang="ru-RU" sz="2000" dirty="0" smtClean="0">
                <a:solidFill>
                  <a:schemeClr val="tx1"/>
                </a:solidFill>
                <a:latin typeface="Times New Roman" panose="02020603050405020304" pitchFamily="18" charset="0"/>
                <a:cs typeface="Times New Roman" panose="02020603050405020304" pitchFamily="18" charset="0"/>
              </a:rPr>
              <a:t>.</a:t>
            </a:r>
            <a:endParaRPr lang="ru-RU" sz="2000" dirty="0">
              <a:solidFill>
                <a:schemeClr val="tx1"/>
              </a:solidFill>
              <a:latin typeface="Times New Roman" panose="02020603050405020304" pitchFamily="18" charset="0"/>
              <a:cs typeface="Times New Roman" panose="02020603050405020304" pitchFamily="18" charset="0"/>
            </a:endParaRPr>
          </a:p>
          <a:p>
            <a:r>
              <a:rPr lang="ru-RU" sz="1600" dirty="0" smtClean="0"/>
              <a:t> </a:t>
            </a:r>
            <a:endParaRPr lang="ru-RU" sz="1600" dirty="0"/>
          </a:p>
        </p:txBody>
      </p:sp>
    </p:spTree>
    <p:extLst>
      <p:ext uri="{BB962C8B-B14F-4D97-AF65-F5344CB8AC3E}">
        <p14:creationId xmlns:p14="http://schemas.microsoft.com/office/powerpoint/2010/main" val="1641617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116</TotalTime>
  <Words>453</Words>
  <Application>Microsoft Office PowerPoint</Application>
  <PresentationFormat>Широкоэкранный</PresentationFormat>
  <Paragraphs>51</Paragraphs>
  <Slides>16</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Century Gothic</vt:lpstr>
      <vt:lpstr>Times New Roman</vt:lpstr>
      <vt:lpstr>Wingdings 3</vt:lpstr>
      <vt:lpstr>Легкий дым</vt:lpstr>
      <vt:lpstr>Практико-ориентированный проект по экологическому воспитанию детей дошкольного возраста «МИР ВОКРУГ НАС» </vt:lpstr>
      <vt:lpstr>Актуальность</vt:lpstr>
      <vt:lpstr>Проблема</vt:lpstr>
      <vt:lpstr> </vt:lpstr>
      <vt:lpstr> </vt:lpstr>
      <vt:lpstr> </vt:lpstr>
      <vt:lpstr>Чистый город</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Практико-ориентированный проект по экологическому воспитанию детей дошкольного возраста «МИР ВОКРУГ НАС»</dc:title>
  <dc:creator>Марина</dc:creator>
  <cp:lastModifiedBy>Пользователь Windows</cp:lastModifiedBy>
  <cp:revision>15</cp:revision>
  <dcterms:created xsi:type="dcterms:W3CDTF">2017-05-17T17:18:55Z</dcterms:created>
  <dcterms:modified xsi:type="dcterms:W3CDTF">2020-07-06T11:35:08Z</dcterms:modified>
</cp:coreProperties>
</file>