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0"/>
  </p:notesMasterIdLst>
  <p:sldIdLst>
    <p:sldId id="256" r:id="rId2"/>
    <p:sldId id="269" r:id="rId3"/>
    <p:sldId id="270" r:id="rId4"/>
    <p:sldId id="259" r:id="rId5"/>
    <p:sldId id="257" r:id="rId6"/>
    <p:sldId id="271" r:id="rId7"/>
    <p:sldId id="260" r:id="rId8"/>
    <p:sldId id="272" r:id="rId9"/>
    <p:sldId id="267" r:id="rId10"/>
    <p:sldId id="261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7" autoAdjust="0"/>
    <p:restoredTop sz="94660"/>
  </p:normalViewPr>
  <p:slideViewPr>
    <p:cSldViewPr>
      <p:cViewPr varScale="1">
        <p:scale>
          <a:sx n="49" d="100"/>
          <a:sy n="49" d="100"/>
        </p:scale>
        <p:origin x="104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1B92DD-A356-4A0A-8872-85C3339F81F5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83EB7F-A3CF-47AA-B27E-FF61CA66D9B8}">
      <dgm:prSet phldrT="[Текст]" custT="1"/>
      <dgm:spPr/>
      <dgm:t>
        <a:bodyPr/>
        <a:lstStyle/>
        <a:p>
          <a:r>
            <a:rPr lang="ru-RU" sz="2400" dirty="0" smtClean="0">
              <a:latin typeface="Arial" pitchFamily="34" charset="0"/>
              <a:cs typeface="Arial" pitchFamily="34" charset="0"/>
            </a:rPr>
            <a:t>это теоретическое исследование, то есть поиск и открытие ученикам нового правила, закона, теоремы </a:t>
          </a:r>
          <a:endParaRPr lang="ru-RU" sz="6000" dirty="0">
            <a:latin typeface="Arial" pitchFamily="34" charset="0"/>
            <a:cs typeface="Arial" pitchFamily="34" charset="0"/>
          </a:endParaRPr>
        </a:p>
      </dgm:t>
    </dgm:pt>
    <dgm:pt modelId="{F8A4C6FF-E721-4F6D-9536-01DFB450B01C}" type="parTrans" cxnId="{F4A64D1F-B757-4977-B6E4-7C6B704D4DF1}">
      <dgm:prSet/>
      <dgm:spPr/>
      <dgm:t>
        <a:bodyPr/>
        <a:lstStyle/>
        <a:p>
          <a:endParaRPr lang="ru-RU"/>
        </a:p>
      </dgm:t>
    </dgm:pt>
    <dgm:pt modelId="{82B24565-40B5-4C3E-9876-46BEA9FF3F15}" type="sibTrans" cxnId="{F4A64D1F-B757-4977-B6E4-7C6B704D4DF1}">
      <dgm:prSet/>
      <dgm:spPr/>
      <dgm:t>
        <a:bodyPr/>
        <a:lstStyle/>
        <a:p>
          <a:endParaRPr lang="ru-RU"/>
        </a:p>
      </dgm:t>
    </dgm:pt>
    <dgm:pt modelId="{54C6AD11-6F4B-420B-8ACA-3C5504E5E7FE}">
      <dgm:prSet phldrT="[Текст]" custT="1"/>
      <dgm:spPr/>
      <dgm:t>
        <a:bodyPr/>
        <a:lstStyle/>
        <a:p>
          <a:endParaRPr lang="ru-RU" sz="1600" b="1" dirty="0" smtClean="0">
            <a:latin typeface="Arial" pitchFamily="34" charset="0"/>
            <a:cs typeface="Arial" pitchFamily="34" charset="0"/>
          </a:endParaRPr>
        </a:p>
        <a:p>
          <a:endParaRPr lang="ru-RU" sz="1600" b="1" dirty="0" smtClean="0">
            <a:latin typeface="Arial" pitchFamily="34" charset="0"/>
            <a:cs typeface="Arial" pitchFamily="34" charset="0"/>
          </a:endParaRPr>
        </a:p>
        <a:p>
          <a:endParaRPr lang="ru-RU" sz="1600" b="1" dirty="0" smtClean="0">
            <a:latin typeface="Arial" pitchFamily="34" charset="0"/>
            <a:cs typeface="Arial" pitchFamily="34" charset="0"/>
          </a:endParaRPr>
        </a:p>
        <a:p>
          <a:r>
            <a:rPr lang="ru-RU" sz="2800" b="1" dirty="0" smtClean="0">
              <a:latin typeface="Arial" pitchFamily="34" charset="0"/>
              <a:cs typeface="Arial" pitchFamily="34" charset="0"/>
            </a:rPr>
            <a:t>практическое творчество</a:t>
          </a:r>
        </a:p>
        <a:p>
          <a:r>
            <a:rPr lang="ru-RU" sz="1300" dirty="0" smtClean="0"/>
            <a:t> </a:t>
          </a:r>
        </a:p>
        <a:p>
          <a:endParaRPr lang="ru-RU" sz="1300" dirty="0" smtClean="0"/>
        </a:p>
        <a:p>
          <a:endParaRPr lang="ru-RU" sz="1300" dirty="0"/>
        </a:p>
      </dgm:t>
    </dgm:pt>
    <dgm:pt modelId="{45BC8EB1-9966-4428-88B4-1850E2C5EE98}" type="parTrans" cxnId="{901F7D6E-65B3-4510-8838-509A77BFDFC6}">
      <dgm:prSet/>
      <dgm:spPr/>
      <dgm:t>
        <a:bodyPr/>
        <a:lstStyle/>
        <a:p>
          <a:endParaRPr lang="ru-RU"/>
        </a:p>
      </dgm:t>
    </dgm:pt>
    <dgm:pt modelId="{109BA5CF-7028-4C8C-8A64-4E3051802962}" type="sibTrans" cxnId="{901F7D6E-65B3-4510-8838-509A77BFDFC6}">
      <dgm:prSet/>
      <dgm:spPr/>
      <dgm:t>
        <a:bodyPr/>
        <a:lstStyle/>
        <a:p>
          <a:endParaRPr lang="ru-RU"/>
        </a:p>
      </dgm:t>
    </dgm:pt>
    <dgm:pt modelId="{FF40F870-2CB0-4BC6-9673-6AA85F3022CF}">
      <dgm:prSet phldrT="[Текст]" custT="1"/>
      <dgm:spPr/>
      <dgm:t>
        <a:bodyPr/>
        <a:lstStyle/>
        <a:p>
          <a:r>
            <a:rPr lang="ru-RU" sz="2400" dirty="0" smtClean="0">
              <a:latin typeface="Arial" pitchFamily="34" charset="0"/>
              <a:cs typeface="Arial" pitchFamily="34" charset="0"/>
            </a:rPr>
            <a:t>поиск практического решения, то есть поиск способа применения известного знания в новой ситуации, конструирование, изобретение.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84EC55D2-891A-46BE-9817-AC4E1AF58474}" type="parTrans" cxnId="{1B0EFFCB-D64E-4CBF-A4C1-189BA8B866D5}">
      <dgm:prSet/>
      <dgm:spPr/>
      <dgm:t>
        <a:bodyPr/>
        <a:lstStyle/>
        <a:p>
          <a:endParaRPr lang="ru-RU"/>
        </a:p>
      </dgm:t>
    </dgm:pt>
    <dgm:pt modelId="{8D22776A-74E8-4AC6-A1BD-1CA042BE8671}" type="sibTrans" cxnId="{1B0EFFCB-D64E-4CBF-A4C1-189BA8B866D5}">
      <dgm:prSet/>
      <dgm:spPr/>
      <dgm:t>
        <a:bodyPr/>
        <a:lstStyle/>
        <a:p>
          <a:endParaRPr lang="ru-RU"/>
        </a:p>
      </dgm:t>
    </dgm:pt>
    <dgm:pt modelId="{CF16CA52-3834-4020-8133-7027DAA1B693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художественное творчество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C1426DB5-CCD3-4553-A8C3-AC1841579E26}" type="parTrans" cxnId="{025A022F-BBBB-4E20-91C7-47A46492FAC1}">
      <dgm:prSet/>
      <dgm:spPr/>
      <dgm:t>
        <a:bodyPr/>
        <a:lstStyle/>
        <a:p>
          <a:endParaRPr lang="ru-RU"/>
        </a:p>
      </dgm:t>
    </dgm:pt>
    <dgm:pt modelId="{8F3EBBF3-5E8E-477D-970B-64CCD9CC1936}" type="sibTrans" cxnId="{025A022F-BBBB-4E20-91C7-47A46492FAC1}">
      <dgm:prSet/>
      <dgm:spPr/>
      <dgm:t>
        <a:bodyPr/>
        <a:lstStyle/>
        <a:p>
          <a:endParaRPr lang="ru-RU"/>
        </a:p>
      </dgm:t>
    </dgm:pt>
    <dgm:pt modelId="{FCC067C5-8C89-47FB-A465-563DAAC707A6}">
      <dgm:prSet phldrT="[Текст]" custT="1"/>
      <dgm:spPr/>
      <dgm:t>
        <a:bodyPr/>
        <a:lstStyle/>
        <a:p>
          <a:r>
            <a:rPr lang="ru-RU" sz="2400" dirty="0" smtClean="0">
              <a:latin typeface="Arial" pitchFamily="34" charset="0"/>
              <a:cs typeface="Arial" pitchFamily="34" charset="0"/>
            </a:rPr>
            <a:t>это художественное отображение действительности на основе творческого воображения, включающее в себя литературные сочинения, рисование, написание музыкального произведения, игру, и т.д.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03B70E9A-C5C3-437F-9080-E257527CBB36}" type="parTrans" cxnId="{C8E1A68F-82F5-430D-A5A4-9F9B90DAB4AF}">
      <dgm:prSet/>
      <dgm:spPr/>
      <dgm:t>
        <a:bodyPr/>
        <a:lstStyle/>
        <a:p>
          <a:endParaRPr lang="ru-RU"/>
        </a:p>
      </dgm:t>
    </dgm:pt>
    <dgm:pt modelId="{D9DACCAF-F5A7-4DE0-8195-F77A943BD186}" type="sibTrans" cxnId="{C8E1A68F-82F5-430D-A5A4-9F9B90DAB4AF}">
      <dgm:prSet/>
      <dgm:spPr/>
      <dgm:t>
        <a:bodyPr/>
        <a:lstStyle/>
        <a:p>
          <a:endParaRPr lang="ru-RU"/>
        </a:p>
      </dgm:t>
    </dgm:pt>
    <dgm:pt modelId="{F259588C-B01E-4D8C-AAA6-7D44B578395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latin typeface="Arial" pitchFamily="34" charset="0"/>
              <a:cs typeface="Arial" pitchFamily="34" charset="0"/>
            </a:rPr>
            <a:t>«научное» творчество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75EEEAA6-6894-47DB-9DBF-CB202D988AF7}" type="sibTrans" cxnId="{1C425BAD-1BDA-46B6-A7EB-AB29C29A6BFB}">
      <dgm:prSet/>
      <dgm:spPr/>
      <dgm:t>
        <a:bodyPr/>
        <a:lstStyle/>
        <a:p>
          <a:endParaRPr lang="ru-RU"/>
        </a:p>
      </dgm:t>
    </dgm:pt>
    <dgm:pt modelId="{6E439923-A382-4C68-8EB5-FE6B28C5F82C}" type="parTrans" cxnId="{1C425BAD-1BDA-46B6-A7EB-AB29C29A6BFB}">
      <dgm:prSet/>
      <dgm:spPr/>
      <dgm:t>
        <a:bodyPr/>
        <a:lstStyle/>
        <a:p>
          <a:endParaRPr lang="ru-RU"/>
        </a:p>
      </dgm:t>
    </dgm:pt>
    <dgm:pt modelId="{B27812DC-D3A1-42AF-BC90-49564C224629}" type="pres">
      <dgm:prSet presAssocID="{5C1B92DD-A356-4A0A-8872-85C3339F81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DC34EA-6FFF-4FA2-B709-0CB229F8EF1C}" type="pres">
      <dgm:prSet presAssocID="{F259588C-B01E-4D8C-AAA6-7D44B578395F}" presName="linNode" presStyleCnt="0"/>
      <dgm:spPr/>
    </dgm:pt>
    <dgm:pt modelId="{9D0298AC-88DA-4084-A405-0C6D40983F6D}" type="pres">
      <dgm:prSet presAssocID="{F259588C-B01E-4D8C-AAA6-7D44B578395F}" presName="parentText" presStyleLbl="node1" presStyleIdx="0" presStyleCnt="3" custScaleY="185764" custLinFactNeighborX="1247" custLinFactNeighborY="-857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F57AB-25F0-46F8-991C-26F5CE36843F}" type="pres">
      <dgm:prSet presAssocID="{F259588C-B01E-4D8C-AAA6-7D44B578395F}" presName="descendantText" presStyleLbl="alignAccFollowNode1" presStyleIdx="0" presStyleCnt="3" custScaleY="3006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B6F35A-10DD-4791-A775-AB0D142E00E8}" type="pres">
      <dgm:prSet presAssocID="{75EEEAA6-6894-47DB-9DBF-CB202D988AF7}" presName="sp" presStyleCnt="0"/>
      <dgm:spPr/>
    </dgm:pt>
    <dgm:pt modelId="{A0373ECA-E5AB-46B2-B7BF-E25082A795F4}" type="pres">
      <dgm:prSet presAssocID="{54C6AD11-6F4B-420B-8ACA-3C5504E5E7FE}" presName="linNode" presStyleCnt="0"/>
      <dgm:spPr/>
    </dgm:pt>
    <dgm:pt modelId="{BB67671E-8087-4C0F-8261-E97C14C3F5ED}" type="pres">
      <dgm:prSet presAssocID="{54C6AD11-6F4B-420B-8ACA-3C5504E5E7FE}" presName="parentText" presStyleLbl="node1" presStyleIdx="1" presStyleCnt="3" custScaleX="102689" custScaleY="168181" custLinFactNeighborX="1258" custLinFactNeighborY="204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93CFAF-1096-4E8F-A163-4E7D1803E8F0}" type="pres">
      <dgm:prSet presAssocID="{54C6AD11-6F4B-420B-8ACA-3C5504E5E7FE}" presName="descendantText" presStyleLbl="alignAccFollowNode1" presStyleIdx="1" presStyleCnt="3" custScaleY="325798" custLinFactNeighborX="-913" custLinFactNeighborY="3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02750F-CBE5-42C4-B218-5536C324DC39}" type="pres">
      <dgm:prSet presAssocID="{109BA5CF-7028-4C8C-8A64-4E3051802962}" presName="sp" presStyleCnt="0"/>
      <dgm:spPr/>
    </dgm:pt>
    <dgm:pt modelId="{25650426-1064-4CFA-BE12-07A60B759305}" type="pres">
      <dgm:prSet presAssocID="{CF16CA52-3834-4020-8133-7027DAA1B693}" presName="linNode" presStyleCnt="0"/>
      <dgm:spPr/>
    </dgm:pt>
    <dgm:pt modelId="{7AF961A5-A5F2-4DCC-991B-CDE15FC3101B}" type="pres">
      <dgm:prSet presAssocID="{CF16CA52-3834-4020-8133-7027DAA1B693}" presName="parentText" presStyleLbl="node1" presStyleIdx="2" presStyleCnt="3" custScaleX="137768" custScaleY="185207" custLinFactNeighborX="-19" custLinFactNeighborY="-576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3B1215-BC89-4D32-AD7A-2554F6D54C0D}" type="pres">
      <dgm:prSet presAssocID="{CF16CA52-3834-4020-8133-7027DAA1B693}" presName="descendantText" presStyleLbl="alignAccFollowNode1" presStyleIdx="2" presStyleCnt="3" custScaleX="134853" custScaleY="432967" custLinFactNeighborX="2331" custLinFactNeighborY="3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5A022F-BBBB-4E20-91C7-47A46492FAC1}" srcId="{5C1B92DD-A356-4A0A-8872-85C3339F81F5}" destId="{CF16CA52-3834-4020-8133-7027DAA1B693}" srcOrd="2" destOrd="0" parTransId="{C1426DB5-CCD3-4553-A8C3-AC1841579E26}" sibTransId="{8F3EBBF3-5E8E-477D-970B-64CCD9CC1936}"/>
    <dgm:cxn modelId="{F7C2EB28-9168-4132-9362-FA8AAD411143}" type="presOf" srcId="{A483EB7F-A3CF-47AA-B27E-FF61CA66D9B8}" destId="{D84F57AB-25F0-46F8-991C-26F5CE36843F}" srcOrd="0" destOrd="0" presId="urn:microsoft.com/office/officeart/2005/8/layout/vList5"/>
    <dgm:cxn modelId="{1B0EFFCB-D64E-4CBF-A4C1-189BA8B866D5}" srcId="{54C6AD11-6F4B-420B-8ACA-3C5504E5E7FE}" destId="{FF40F870-2CB0-4BC6-9673-6AA85F3022CF}" srcOrd="0" destOrd="0" parTransId="{84EC55D2-891A-46BE-9817-AC4E1AF58474}" sibTransId="{8D22776A-74E8-4AC6-A1BD-1CA042BE8671}"/>
    <dgm:cxn modelId="{F4A64D1F-B757-4977-B6E4-7C6B704D4DF1}" srcId="{F259588C-B01E-4D8C-AAA6-7D44B578395F}" destId="{A483EB7F-A3CF-47AA-B27E-FF61CA66D9B8}" srcOrd="0" destOrd="0" parTransId="{F8A4C6FF-E721-4F6D-9536-01DFB450B01C}" sibTransId="{82B24565-40B5-4C3E-9876-46BEA9FF3F15}"/>
    <dgm:cxn modelId="{36AD1BED-99B1-4232-9187-B329ADEEE6ED}" type="presOf" srcId="{F259588C-B01E-4D8C-AAA6-7D44B578395F}" destId="{9D0298AC-88DA-4084-A405-0C6D40983F6D}" srcOrd="0" destOrd="0" presId="urn:microsoft.com/office/officeart/2005/8/layout/vList5"/>
    <dgm:cxn modelId="{C8E1A68F-82F5-430D-A5A4-9F9B90DAB4AF}" srcId="{CF16CA52-3834-4020-8133-7027DAA1B693}" destId="{FCC067C5-8C89-47FB-A465-563DAAC707A6}" srcOrd="0" destOrd="0" parTransId="{03B70E9A-C5C3-437F-9080-E257527CBB36}" sibTransId="{D9DACCAF-F5A7-4DE0-8195-F77A943BD186}"/>
    <dgm:cxn modelId="{F9B082BC-BBC7-49DA-B0FF-DBE773F4A289}" type="presOf" srcId="{CF16CA52-3834-4020-8133-7027DAA1B693}" destId="{7AF961A5-A5F2-4DCC-991B-CDE15FC3101B}" srcOrd="0" destOrd="0" presId="urn:microsoft.com/office/officeart/2005/8/layout/vList5"/>
    <dgm:cxn modelId="{D10DBB50-BF65-43DC-A2F7-FCE4724FD933}" type="presOf" srcId="{FF40F870-2CB0-4BC6-9673-6AA85F3022CF}" destId="{F593CFAF-1096-4E8F-A163-4E7D1803E8F0}" srcOrd="0" destOrd="0" presId="urn:microsoft.com/office/officeart/2005/8/layout/vList5"/>
    <dgm:cxn modelId="{03B2727A-136F-4AEA-B96D-9A94D5B12D2B}" type="presOf" srcId="{FCC067C5-8C89-47FB-A465-563DAAC707A6}" destId="{6B3B1215-BC89-4D32-AD7A-2554F6D54C0D}" srcOrd="0" destOrd="0" presId="urn:microsoft.com/office/officeart/2005/8/layout/vList5"/>
    <dgm:cxn modelId="{1C425BAD-1BDA-46B6-A7EB-AB29C29A6BFB}" srcId="{5C1B92DD-A356-4A0A-8872-85C3339F81F5}" destId="{F259588C-B01E-4D8C-AAA6-7D44B578395F}" srcOrd="0" destOrd="0" parTransId="{6E439923-A382-4C68-8EB5-FE6B28C5F82C}" sibTransId="{75EEEAA6-6894-47DB-9DBF-CB202D988AF7}"/>
    <dgm:cxn modelId="{901F7D6E-65B3-4510-8838-509A77BFDFC6}" srcId="{5C1B92DD-A356-4A0A-8872-85C3339F81F5}" destId="{54C6AD11-6F4B-420B-8ACA-3C5504E5E7FE}" srcOrd="1" destOrd="0" parTransId="{45BC8EB1-9966-4428-88B4-1850E2C5EE98}" sibTransId="{109BA5CF-7028-4C8C-8A64-4E3051802962}"/>
    <dgm:cxn modelId="{E2541380-30FB-45FA-B3CA-1466452D56E5}" type="presOf" srcId="{5C1B92DD-A356-4A0A-8872-85C3339F81F5}" destId="{B27812DC-D3A1-42AF-BC90-49564C224629}" srcOrd="0" destOrd="0" presId="urn:microsoft.com/office/officeart/2005/8/layout/vList5"/>
    <dgm:cxn modelId="{8D3A5446-E99C-4E16-85FB-71D14D827125}" type="presOf" srcId="{54C6AD11-6F4B-420B-8ACA-3C5504E5E7FE}" destId="{BB67671E-8087-4C0F-8261-E97C14C3F5ED}" srcOrd="0" destOrd="0" presId="urn:microsoft.com/office/officeart/2005/8/layout/vList5"/>
    <dgm:cxn modelId="{A25DD38A-4E63-490A-BDB5-0D7815BE453C}" type="presParOf" srcId="{B27812DC-D3A1-42AF-BC90-49564C224629}" destId="{32DC34EA-6FFF-4FA2-B709-0CB229F8EF1C}" srcOrd="0" destOrd="0" presId="urn:microsoft.com/office/officeart/2005/8/layout/vList5"/>
    <dgm:cxn modelId="{216025FF-506A-4DE6-889F-03DA44F41235}" type="presParOf" srcId="{32DC34EA-6FFF-4FA2-B709-0CB229F8EF1C}" destId="{9D0298AC-88DA-4084-A405-0C6D40983F6D}" srcOrd="0" destOrd="0" presId="urn:microsoft.com/office/officeart/2005/8/layout/vList5"/>
    <dgm:cxn modelId="{E2D45310-A69E-4F19-8A35-1C4E20DA06C5}" type="presParOf" srcId="{32DC34EA-6FFF-4FA2-B709-0CB229F8EF1C}" destId="{D84F57AB-25F0-46F8-991C-26F5CE36843F}" srcOrd="1" destOrd="0" presId="urn:microsoft.com/office/officeart/2005/8/layout/vList5"/>
    <dgm:cxn modelId="{720C9312-829B-4C27-9C26-9EB6AF6EE692}" type="presParOf" srcId="{B27812DC-D3A1-42AF-BC90-49564C224629}" destId="{B7B6F35A-10DD-4791-A775-AB0D142E00E8}" srcOrd="1" destOrd="0" presId="urn:microsoft.com/office/officeart/2005/8/layout/vList5"/>
    <dgm:cxn modelId="{C66A4A46-6C75-4048-8026-E7E2543E7ADF}" type="presParOf" srcId="{B27812DC-D3A1-42AF-BC90-49564C224629}" destId="{A0373ECA-E5AB-46B2-B7BF-E25082A795F4}" srcOrd="2" destOrd="0" presId="urn:microsoft.com/office/officeart/2005/8/layout/vList5"/>
    <dgm:cxn modelId="{331623A3-FDE0-41E2-A82D-6E25474FCAF3}" type="presParOf" srcId="{A0373ECA-E5AB-46B2-B7BF-E25082A795F4}" destId="{BB67671E-8087-4C0F-8261-E97C14C3F5ED}" srcOrd="0" destOrd="0" presId="urn:microsoft.com/office/officeart/2005/8/layout/vList5"/>
    <dgm:cxn modelId="{F197AB75-6775-44E7-AF48-BF38550B2FDF}" type="presParOf" srcId="{A0373ECA-E5AB-46B2-B7BF-E25082A795F4}" destId="{F593CFAF-1096-4E8F-A163-4E7D1803E8F0}" srcOrd="1" destOrd="0" presId="urn:microsoft.com/office/officeart/2005/8/layout/vList5"/>
    <dgm:cxn modelId="{3B73A7A4-1C50-45A5-9AF2-5B90F89BE0D4}" type="presParOf" srcId="{B27812DC-D3A1-42AF-BC90-49564C224629}" destId="{9B02750F-CBE5-42C4-B218-5536C324DC39}" srcOrd="3" destOrd="0" presId="urn:microsoft.com/office/officeart/2005/8/layout/vList5"/>
    <dgm:cxn modelId="{05FA3F39-3847-450D-B4D9-480973DBBFDD}" type="presParOf" srcId="{B27812DC-D3A1-42AF-BC90-49564C224629}" destId="{25650426-1064-4CFA-BE12-07A60B759305}" srcOrd="4" destOrd="0" presId="urn:microsoft.com/office/officeart/2005/8/layout/vList5"/>
    <dgm:cxn modelId="{9A6AE497-C4B8-4C9E-AC62-65A765C8A513}" type="presParOf" srcId="{25650426-1064-4CFA-BE12-07A60B759305}" destId="{7AF961A5-A5F2-4DCC-991B-CDE15FC3101B}" srcOrd="0" destOrd="0" presId="urn:microsoft.com/office/officeart/2005/8/layout/vList5"/>
    <dgm:cxn modelId="{8FFBB304-1388-4224-9491-30F6FD61D893}" type="presParOf" srcId="{25650426-1064-4CFA-BE12-07A60B759305}" destId="{6B3B1215-BC89-4D32-AD7A-2554F6D54C0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0302B7-5E21-422A-AFDF-11381F60892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4CDC96-9F87-4BDC-85AB-997A410A6D4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/>
            <a:t>8</a:t>
          </a:r>
          <a:r>
            <a:rPr lang="ru-RU" sz="2800" b="1" dirty="0" smtClean="0">
              <a:latin typeface="Arial" pitchFamily="34" charset="0"/>
              <a:cs typeface="Arial" pitchFamily="34" charset="0"/>
            </a:rPr>
            <a:t>-3+4=9</a:t>
          </a:r>
        </a:p>
        <a:p>
          <a:pPr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5D844222-BB24-4BC0-B32E-A815C9F59435}" type="parTrans" cxnId="{93CB8BF5-F781-46A3-A0AC-4D5ECE93B8DB}">
      <dgm:prSet/>
      <dgm:spPr/>
      <dgm:t>
        <a:bodyPr/>
        <a:lstStyle/>
        <a:p>
          <a:endParaRPr lang="ru-RU"/>
        </a:p>
      </dgm:t>
    </dgm:pt>
    <dgm:pt modelId="{60489715-9667-4330-BED4-2FF02A2D309C}" type="sibTrans" cxnId="{93CB8BF5-F781-46A3-A0AC-4D5ECE93B8DB}">
      <dgm:prSet/>
      <dgm:spPr/>
      <dgm:t>
        <a:bodyPr/>
        <a:lstStyle/>
        <a:p>
          <a:endParaRPr lang="ru-RU"/>
        </a:p>
      </dgm:t>
    </dgm:pt>
    <dgm:pt modelId="{BD87D8CB-2807-4B19-8DCA-B2968ACF3A6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dirty="0" smtClean="0">
              <a:latin typeface="Arial" pitchFamily="34" charset="0"/>
              <a:cs typeface="Arial" pitchFamily="34" charset="0"/>
            </a:rPr>
            <a:t>Из числа 8 вычесть 3. К полученной разности прибавить 4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0F9372BC-F255-4467-8DDE-B2C914C83FA4}" type="parTrans" cxnId="{74F7BA70-3F05-45A9-9BFD-71D937BB1A82}">
      <dgm:prSet/>
      <dgm:spPr/>
      <dgm:t>
        <a:bodyPr/>
        <a:lstStyle/>
        <a:p>
          <a:endParaRPr lang="ru-RU"/>
        </a:p>
      </dgm:t>
    </dgm:pt>
    <dgm:pt modelId="{86B323BE-6F08-4E9F-83C5-C80BBAC3055D}" type="sibTrans" cxnId="{74F7BA70-3F05-45A9-9BFD-71D937BB1A82}">
      <dgm:prSet/>
      <dgm:spPr/>
      <dgm:t>
        <a:bodyPr/>
        <a:lstStyle/>
        <a:p>
          <a:endParaRPr lang="ru-RU"/>
        </a:p>
      </dgm:t>
    </dgm:pt>
    <dgm:pt modelId="{A26CFEEF-B54A-4CF2-BBDF-8F04C9278BCA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8-3+4=1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927A1C09-5C3D-4BAA-8498-37678D492A66}" type="parTrans" cxnId="{835BE883-6755-4D6D-A10B-824CCCF4B617}">
      <dgm:prSet/>
      <dgm:spPr/>
      <dgm:t>
        <a:bodyPr/>
        <a:lstStyle/>
        <a:p>
          <a:endParaRPr lang="ru-RU"/>
        </a:p>
      </dgm:t>
    </dgm:pt>
    <dgm:pt modelId="{CFF504AE-AEC7-4823-8901-2F2EF87E7010}" type="sibTrans" cxnId="{835BE883-6755-4D6D-A10B-824CCCF4B617}">
      <dgm:prSet/>
      <dgm:spPr/>
      <dgm:t>
        <a:bodyPr/>
        <a:lstStyle/>
        <a:p>
          <a:endParaRPr lang="ru-RU"/>
        </a:p>
      </dgm:t>
    </dgm:pt>
    <dgm:pt modelId="{3CD174A3-0B15-4D4E-8B88-9290EC539C11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 числу 3 прибавить 4. Из числа 8 вычесть полученную сумму</a:t>
          </a:r>
          <a:endParaRPr lang="ru-RU" dirty="0"/>
        </a:p>
      </dgm:t>
    </dgm:pt>
    <dgm:pt modelId="{732D50E8-0DE9-4069-86EE-3AA7E0F2DD29}" type="parTrans" cxnId="{4C353AEE-81FE-4623-8516-37321AE711A8}">
      <dgm:prSet/>
      <dgm:spPr/>
      <dgm:t>
        <a:bodyPr/>
        <a:lstStyle/>
        <a:p>
          <a:endParaRPr lang="ru-RU"/>
        </a:p>
      </dgm:t>
    </dgm:pt>
    <dgm:pt modelId="{80695990-ECFB-433C-AB42-1CD4F8761856}" type="sibTrans" cxnId="{4C353AEE-81FE-4623-8516-37321AE711A8}">
      <dgm:prSet/>
      <dgm:spPr/>
      <dgm:t>
        <a:bodyPr/>
        <a:lstStyle/>
        <a:p>
          <a:endParaRPr lang="ru-RU"/>
        </a:p>
      </dgm:t>
    </dgm:pt>
    <dgm:pt modelId="{FAFE5031-0A9D-49B2-908B-081385D05D6A}" type="pres">
      <dgm:prSet presAssocID="{9B0302B7-5E21-422A-AFDF-11381F6089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0F38E2-AD2A-40AB-9DC2-0121ECB6C473}" type="pres">
      <dgm:prSet presAssocID="{A64CDC96-9F87-4BDC-85AB-997A410A6D47}" presName="parentText" presStyleLbl="node1" presStyleIdx="0" presStyleCnt="2" custScaleX="24562" custScaleY="58745" custLinFactNeighborX="-36842" custLinFactNeighborY="101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446021-D686-40A2-AEDA-5B5094B65E0D}" type="pres">
      <dgm:prSet presAssocID="{A64CDC96-9F87-4BDC-85AB-997A410A6D47}" presName="childText" presStyleLbl="revTx" presStyleIdx="0" presStyleCnt="2" custScaleX="66667" custScaleY="144694" custLinFactNeighborX="13158" custLinFactNeighborY="-46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2FAEBB-8CF2-4BA7-89B7-B793CC876389}" type="pres">
      <dgm:prSet presAssocID="{A26CFEEF-B54A-4CF2-BBDF-8F04C9278BCA}" presName="parentText" presStyleLbl="node1" presStyleIdx="1" presStyleCnt="2" custScaleX="26318" custScaleY="51938" custLinFactNeighborX="-35964" custLinFactNeighborY="70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AB5A0F-77AA-4447-B8A8-DB406AACDDCB}" type="pres">
      <dgm:prSet presAssocID="{A26CFEEF-B54A-4CF2-BBDF-8F04C9278BCA}" presName="childText" presStyleLbl="revTx" presStyleIdx="1" presStyleCnt="2" custScaleX="70175" custLinFactNeighborX="14035" custLinFactNeighborY="-37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5BE883-6755-4D6D-A10B-824CCCF4B617}" srcId="{9B0302B7-5E21-422A-AFDF-11381F608925}" destId="{A26CFEEF-B54A-4CF2-BBDF-8F04C9278BCA}" srcOrd="1" destOrd="0" parTransId="{927A1C09-5C3D-4BAA-8498-37678D492A66}" sibTransId="{CFF504AE-AEC7-4823-8901-2F2EF87E7010}"/>
    <dgm:cxn modelId="{4C353AEE-81FE-4623-8516-37321AE711A8}" srcId="{A26CFEEF-B54A-4CF2-BBDF-8F04C9278BCA}" destId="{3CD174A3-0B15-4D4E-8B88-9290EC539C11}" srcOrd="0" destOrd="0" parTransId="{732D50E8-0DE9-4069-86EE-3AA7E0F2DD29}" sibTransId="{80695990-ECFB-433C-AB42-1CD4F8761856}"/>
    <dgm:cxn modelId="{25CA9DE3-6C38-44E3-B11C-A984182A901C}" type="presOf" srcId="{9B0302B7-5E21-422A-AFDF-11381F608925}" destId="{FAFE5031-0A9D-49B2-908B-081385D05D6A}" srcOrd="0" destOrd="0" presId="urn:microsoft.com/office/officeart/2005/8/layout/vList2"/>
    <dgm:cxn modelId="{B0F496A3-1EB8-462D-9BED-B7B7E5364AFF}" type="presOf" srcId="{A64CDC96-9F87-4BDC-85AB-997A410A6D47}" destId="{520F38E2-AD2A-40AB-9DC2-0121ECB6C473}" srcOrd="0" destOrd="0" presId="urn:microsoft.com/office/officeart/2005/8/layout/vList2"/>
    <dgm:cxn modelId="{838B3942-B70C-4AE5-91B9-991B49DF5B30}" type="presOf" srcId="{3CD174A3-0B15-4D4E-8B88-9290EC539C11}" destId="{F9AB5A0F-77AA-4447-B8A8-DB406AACDDCB}" srcOrd="0" destOrd="0" presId="urn:microsoft.com/office/officeart/2005/8/layout/vList2"/>
    <dgm:cxn modelId="{D129C230-C06E-419B-AC98-5CD91AB6C388}" type="presOf" srcId="{A26CFEEF-B54A-4CF2-BBDF-8F04C9278BCA}" destId="{8B2FAEBB-8CF2-4BA7-89B7-B793CC876389}" srcOrd="0" destOrd="0" presId="urn:microsoft.com/office/officeart/2005/8/layout/vList2"/>
    <dgm:cxn modelId="{74F7BA70-3F05-45A9-9BFD-71D937BB1A82}" srcId="{A64CDC96-9F87-4BDC-85AB-997A410A6D47}" destId="{BD87D8CB-2807-4B19-8DCA-B2968ACF3A6B}" srcOrd="0" destOrd="0" parTransId="{0F9372BC-F255-4467-8DDE-B2C914C83FA4}" sibTransId="{86B323BE-6F08-4E9F-83C5-C80BBAC3055D}"/>
    <dgm:cxn modelId="{0A50552E-8971-4F39-AE55-858C4347AC86}" type="presOf" srcId="{BD87D8CB-2807-4B19-8DCA-B2968ACF3A6B}" destId="{F5446021-D686-40A2-AEDA-5B5094B65E0D}" srcOrd="0" destOrd="0" presId="urn:microsoft.com/office/officeart/2005/8/layout/vList2"/>
    <dgm:cxn modelId="{93CB8BF5-F781-46A3-A0AC-4D5ECE93B8DB}" srcId="{9B0302B7-5E21-422A-AFDF-11381F608925}" destId="{A64CDC96-9F87-4BDC-85AB-997A410A6D47}" srcOrd="0" destOrd="0" parTransId="{5D844222-BB24-4BC0-B32E-A815C9F59435}" sibTransId="{60489715-9667-4330-BED4-2FF02A2D309C}"/>
    <dgm:cxn modelId="{8ECEC82F-AB06-471B-A186-F9010387DDEB}" type="presParOf" srcId="{FAFE5031-0A9D-49B2-908B-081385D05D6A}" destId="{520F38E2-AD2A-40AB-9DC2-0121ECB6C473}" srcOrd="0" destOrd="0" presId="urn:microsoft.com/office/officeart/2005/8/layout/vList2"/>
    <dgm:cxn modelId="{35C71770-C7CC-455E-869C-6C85BA7D8C2D}" type="presParOf" srcId="{FAFE5031-0A9D-49B2-908B-081385D05D6A}" destId="{F5446021-D686-40A2-AEDA-5B5094B65E0D}" srcOrd="1" destOrd="0" presId="urn:microsoft.com/office/officeart/2005/8/layout/vList2"/>
    <dgm:cxn modelId="{F32183C0-181C-41A8-88CD-B6A72220BBEA}" type="presParOf" srcId="{FAFE5031-0A9D-49B2-908B-081385D05D6A}" destId="{8B2FAEBB-8CF2-4BA7-89B7-B793CC876389}" srcOrd="2" destOrd="0" presId="urn:microsoft.com/office/officeart/2005/8/layout/vList2"/>
    <dgm:cxn modelId="{02BE8772-1460-46C0-BA83-46E8334AAE1D}" type="presParOf" srcId="{FAFE5031-0A9D-49B2-908B-081385D05D6A}" destId="{F9AB5A0F-77AA-4447-B8A8-DB406AACDDC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F57AB-25F0-46F8-991C-26F5CE36843F}">
      <dsp:nvSpPr>
        <dsp:cNvPr id="0" name=""/>
        <dsp:cNvSpPr/>
      </dsp:nvSpPr>
      <dsp:spPr>
        <a:xfrm rot="5400000">
          <a:off x="5097185" y="-1909443"/>
          <a:ext cx="1842716" cy="56637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это теоретическое исследование, то есть поиск и открытие ученикам нового правила, закона, теоремы </a:t>
          </a:r>
          <a:endParaRPr lang="ru-RU" sz="6000" kern="1200" dirty="0">
            <a:latin typeface="Arial" pitchFamily="34" charset="0"/>
            <a:cs typeface="Arial" pitchFamily="34" charset="0"/>
          </a:endParaRPr>
        </a:p>
      </dsp:txBody>
      <dsp:txXfrm rot="-5400000">
        <a:off x="3186662" y="91034"/>
        <a:ext cx="5573808" cy="1662808"/>
      </dsp:txXfrm>
    </dsp:sp>
    <dsp:sp modelId="{9D0298AC-88DA-4084-A405-0C6D40983F6D}">
      <dsp:nvSpPr>
        <dsp:cNvPr id="0" name=""/>
        <dsp:cNvSpPr/>
      </dsp:nvSpPr>
      <dsp:spPr>
        <a:xfrm>
          <a:off x="71423" y="0"/>
          <a:ext cx="3185866" cy="14232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«научное» творчество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140902" y="69479"/>
        <a:ext cx="3046908" cy="1284327"/>
      </dsp:txXfrm>
    </dsp:sp>
    <dsp:sp modelId="{F593CFAF-1096-4E8F-A163-4E7D1803E8F0}">
      <dsp:nvSpPr>
        <dsp:cNvPr id="0" name=""/>
        <dsp:cNvSpPr/>
      </dsp:nvSpPr>
      <dsp:spPr>
        <a:xfrm rot="5400000">
          <a:off x="5023206" y="92440"/>
          <a:ext cx="1996958" cy="561393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поиск практического решения, то есть поиск способа применения известного знания в новой ситуации, конструирование, изобретение.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3214719" y="1998411"/>
        <a:ext cx="5516451" cy="1801992"/>
      </dsp:txXfrm>
    </dsp:sp>
    <dsp:sp modelId="{BB67671E-8087-4C0F-8261-E97C14C3F5ED}">
      <dsp:nvSpPr>
        <dsp:cNvPr id="0" name=""/>
        <dsp:cNvSpPr/>
      </dsp:nvSpPr>
      <dsp:spPr>
        <a:xfrm>
          <a:off x="71419" y="2392777"/>
          <a:ext cx="3242752" cy="12885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Arial" pitchFamily="34" charset="0"/>
              <a:cs typeface="Arial" pitchFamily="34" charset="0"/>
            </a:rPr>
            <a:t>практическое творчество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134322" y="2455680"/>
        <a:ext cx="3116946" cy="1162762"/>
      </dsp:txXfrm>
    </dsp:sp>
    <dsp:sp modelId="{6B3B1215-BC89-4D32-AD7A-2554F6D54C0D}">
      <dsp:nvSpPr>
        <dsp:cNvPr id="0" name=""/>
        <dsp:cNvSpPr/>
      </dsp:nvSpPr>
      <dsp:spPr>
        <a:xfrm rot="5400000">
          <a:off x="4720395" y="2434411"/>
          <a:ext cx="2653843" cy="56219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это художественное отображение действительности на основе творческого воображения, включающее в себя литературные сочинения, рисование, написание музыкального произведения, игру, и т.д.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 rot="-5400000">
        <a:off x="3236355" y="4048001"/>
        <a:ext cx="5492374" cy="2394743"/>
      </dsp:txXfrm>
    </dsp:sp>
    <dsp:sp modelId="{7AF961A5-A5F2-4DCC-991B-CDE15FC3101B}">
      <dsp:nvSpPr>
        <dsp:cNvPr id="0" name=""/>
        <dsp:cNvSpPr/>
      </dsp:nvSpPr>
      <dsp:spPr>
        <a:xfrm>
          <a:off x="4" y="4092784"/>
          <a:ext cx="3230689" cy="14190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Arial" pitchFamily="34" charset="0"/>
              <a:cs typeface="Arial" pitchFamily="34" charset="0"/>
            </a:rPr>
            <a:t>художественное творчество</a:t>
          </a:r>
          <a:endParaRPr lang="ru-RU" sz="2600" kern="1200" dirty="0">
            <a:latin typeface="Arial" pitchFamily="34" charset="0"/>
            <a:cs typeface="Arial" pitchFamily="34" charset="0"/>
          </a:endParaRPr>
        </a:p>
      </dsp:txBody>
      <dsp:txXfrm>
        <a:off x="69275" y="4162055"/>
        <a:ext cx="3092147" cy="12804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F38E2-AD2A-40AB-9DC2-0121ECB6C473}">
      <dsp:nvSpPr>
        <dsp:cNvPr id="0" name=""/>
        <dsp:cNvSpPr/>
      </dsp:nvSpPr>
      <dsp:spPr>
        <a:xfrm>
          <a:off x="71422" y="88626"/>
          <a:ext cx="2000312" cy="10660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kern="1200" dirty="0" smtClean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/>
            <a:t>8</a:t>
          </a:r>
          <a:r>
            <a:rPr lang="ru-RU" sz="2800" b="1" kern="1200" dirty="0" smtClean="0">
              <a:latin typeface="Arial" pitchFamily="34" charset="0"/>
              <a:cs typeface="Arial" pitchFamily="34" charset="0"/>
            </a:rPr>
            <a:t>-3+4=9</a:t>
          </a:r>
        </a:p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123461" y="140665"/>
        <a:ext cx="1896234" cy="961949"/>
      </dsp:txXfrm>
    </dsp:sp>
    <dsp:sp modelId="{F5446021-D686-40A2-AEDA-5B5094B65E0D}">
      <dsp:nvSpPr>
        <dsp:cNvPr id="0" name=""/>
        <dsp:cNvSpPr/>
      </dsp:nvSpPr>
      <dsp:spPr>
        <a:xfrm>
          <a:off x="2428886" y="230541"/>
          <a:ext cx="5429315" cy="1013114"/>
        </a:xfrm>
        <a:prstGeom prst="rect">
          <a:avLst/>
        </a:prstGeom>
        <a:solidFill>
          <a:schemeClr val="lt1"/>
        </a:solidFill>
        <a:ln w="55000" cap="flat" cmpd="thickThin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857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Из числа 8 вычесть 3. К полученной разности прибавить 4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>
        <a:off x="2428886" y="230541"/>
        <a:ext cx="5429315" cy="1013114"/>
      </dsp:txXfrm>
    </dsp:sp>
    <dsp:sp modelId="{8B2FAEBB-8CF2-4BA7-89B7-B793CC876389}">
      <dsp:nvSpPr>
        <dsp:cNvPr id="0" name=""/>
        <dsp:cNvSpPr/>
      </dsp:nvSpPr>
      <dsp:spPr>
        <a:xfrm>
          <a:off x="71422" y="2167285"/>
          <a:ext cx="2143320" cy="942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latin typeface="Arial" pitchFamily="34" charset="0"/>
              <a:cs typeface="Arial" pitchFamily="34" charset="0"/>
            </a:rPr>
            <a:t>8-3+4=1</a:t>
          </a:r>
          <a:endParaRPr lang="ru-RU" sz="3100" b="1" kern="1200" dirty="0">
            <a:latin typeface="Arial" pitchFamily="34" charset="0"/>
            <a:cs typeface="Arial" pitchFamily="34" charset="0"/>
          </a:endParaRPr>
        </a:p>
      </dsp:txBody>
      <dsp:txXfrm>
        <a:off x="117431" y="2213294"/>
        <a:ext cx="2051302" cy="850485"/>
      </dsp:txXfrm>
    </dsp:sp>
    <dsp:sp modelId="{F9AB5A0F-77AA-4447-B8A8-DB406AACDDCB}">
      <dsp:nvSpPr>
        <dsp:cNvPr id="0" name=""/>
        <dsp:cNvSpPr/>
      </dsp:nvSpPr>
      <dsp:spPr>
        <a:xfrm>
          <a:off x="2357464" y="2357446"/>
          <a:ext cx="5715004" cy="1007572"/>
        </a:xfrm>
        <a:prstGeom prst="rect">
          <a:avLst/>
        </a:prstGeom>
        <a:solidFill>
          <a:schemeClr val="lt1"/>
        </a:solidFill>
        <a:ln w="55000" cap="flat" cmpd="thickThin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85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/>
            <a:t>К числу 3 прибавить 4. Из числа 8 вычесть полученную сумму</a:t>
          </a:r>
          <a:endParaRPr lang="ru-RU" sz="2400" kern="1200" dirty="0"/>
        </a:p>
      </dsp:txBody>
      <dsp:txXfrm>
        <a:off x="2357464" y="2357446"/>
        <a:ext cx="5715004" cy="1007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57EF4-D301-4F87-B9CF-2DC8FAF7E359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74061-4644-44AC-9B94-87D946A875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623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словосочетании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проблемный диалог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первое слово "проблемный" означает, что на уроке изучения нового материала обязательно должны быть проработаны два звена: "постановка проблемы" и "поиск решения".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Постановка проблемы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это этап формулирования темы урока или вопросов для исследования.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Поиск решения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это этап формулирования нового знания.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Слово "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диалог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означает, что и постановку проблемы, и поиск решения должны выполнить ученики в специально организованном учителем диалоге.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Различают два вида диалога: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побуждающий и подводящий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Они по-разному устроены, обеспечивают разную учебную деятельность и имеют разный развивающий эффект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Поскольку учебная проблема существует в двух формах, то текст побуждающего диалога представляет собой одну из двух реплик: «Какова будет тема урока?» или «Какой возникает вопрос?».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83847FB-1A57-40BC-A353-ADCFEEEA618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push dir="r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vangard-212.ucoz.ru/79ce09b50a2b620d190479ba67404f31.gi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6677" y="474907"/>
            <a:ext cx="8501122" cy="40005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Проблемное обучение как средство  формирования познавательных универсальных учебных действий младших школьников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ru-RU" b="1" dirty="0">
              <a:solidFill>
                <a:schemeClr val="bg2">
                  <a:lumMod val="9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j0428113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876"/>
            <a:ext cx="2438400" cy="263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868" y="4500570"/>
            <a:ext cx="5286412" cy="21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зритель, не видевший первого акта,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догадках теряются дети.</a:t>
            </a:r>
          </a:p>
          <a:p>
            <a:pPr marL="0" marR="0" lvl="0" indent="0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все же они ухитряются как-то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Понять, что творится на свете.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                                                                                                              С.Я. Маршак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42910" y="214290"/>
            <a:ext cx="8072494" cy="8572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Приёмы создания проблемной ситуации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1357298"/>
            <a:ext cx="4500594" cy="52149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365125" algn="l"/>
              </a:tabLst>
            </a:pPr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«с удивлением»</a:t>
            </a: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1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У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читель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одновременно предъявляет классу противоречивые факты, взаимоисключающие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научные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теории или чьи-то точки зрения.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2.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Педагог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сталкивает разные мнения учеников, предложив классу вопрос или практическое задание на новый материал.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3.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Между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житейским представлением учащихся и научным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фактом:  </a:t>
            </a: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шаг 1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Учитель обнажает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житейское представление ученика вопросом или заданием « на ошибку»;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шаг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Предъявляет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научный факт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сообщением, экспериментом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или наг</a:t>
            </a:r>
            <a:r>
              <a:rPr lang="ru-RU" sz="1700" dirty="0"/>
              <a:t>лядностью.</a:t>
            </a:r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3504" y="1428736"/>
            <a:ext cx="3500462" cy="478634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700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«с затруднением»</a:t>
            </a:r>
          </a:p>
          <a:p>
            <a:pPr algn="ctr"/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4.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Учитель даёт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практическое задание,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невыполнимое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вообще (возникает только вопрос)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5.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Учитель даёт практическое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задание, не сходное с предыдущими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6.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 </a:t>
            </a:r>
            <a:endParaRPr lang="ru-RU" sz="17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шаг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1.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Учитель даёт 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невыполнимое практическое задание, сходное с предыдущим 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шаг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2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Доказывает,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что задание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всё-таки не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выполнено.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85728"/>
          <a:ext cx="8715436" cy="6072232"/>
        </p:xfrm>
        <a:graphic>
          <a:graphicData uri="http://schemas.openxmlformats.org/drawingml/2006/table">
            <a:tbl>
              <a:tblPr/>
              <a:tblGrid>
                <a:gridCol w="2357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7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1248">
                <a:tc gridSpan="2">
                  <a:txBody>
                    <a:bodyPr/>
                    <a:lstStyle/>
                    <a:p>
                      <a:pPr marL="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Типы </a:t>
                      </a:r>
                      <a:r>
                        <a:rPr lang="ru-RU" sz="4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ситуаций</a:t>
                      </a:r>
                      <a:endParaRPr lang="ru-RU" sz="3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0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Не могу!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Даётся практическое задание невыполнимое вообще.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41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Несоответствие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Даётся задание, где надо использовать знания в новой   ситуации.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20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Конфликт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Ситуация, рассматривающая противоположности.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41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Неожиданность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Вызывает удивление неожиданностью, парадоксальностью.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441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Неопределённость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Неоднозначные решения в виду недостатка (лишних) данных.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20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Выбор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Даётся ряд готовых решений. Выбери правильное.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20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Ошибка!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Задание с заведомо допущенной ошибкой.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714348" y="571480"/>
          <a:ext cx="81439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57158" y="285728"/>
            <a:ext cx="8397363" cy="5509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«В стакан входит 2 чашки воды, а в банку – 4 стакана. Сколько чашек воды входит в банку?» 2+2+2+2=8 (ч)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«На одну рубашку пришивают 9 пуговиц. Сколько пуговиц надо пришить на 890 рубашек?»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57158" y="1000108"/>
            <a:ext cx="8311562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+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6        2 +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6        2+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=6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6 + 2      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6 - 2         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x=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6-2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8             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3              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x=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4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-main-pic" descr="Картинка 3 из 23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214686"/>
            <a:ext cx="2974972" cy="3330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Documents and Settings\user\Рабочий стол\2014-03-24\Scan1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28604"/>
            <a:ext cx="1894977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63" name="Picture 3" descr="C:\Documents and Settings\user\Рабочий стол\2014-03-24\Scan10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0"/>
            <a:ext cx="5016738" cy="6631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Documents and Settings\user\Рабочий стол\2014-03-24\Scan10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8786873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Documents and Settings\user\Рабочий стол\2014-03-24\Scan1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8572560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9" descr="schoolboy2.jpg"/>
          <p:cNvPicPr>
            <a:picLocks noChangeAspect="1"/>
          </p:cNvPicPr>
          <p:nvPr/>
        </p:nvPicPr>
        <p:blipFill>
          <a:blip r:embed="rId3" cstate="print"/>
          <a:srcRect t="1677" r="9479" b="6859"/>
          <a:stretch>
            <a:fillRect/>
          </a:stretch>
        </p:blipFill>
        <p:spPr bwMode="auto">
          <a:xfrm>
            <a:off x="7097682" y="3786190"/>
            <a:ext cx="204631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6000" y="250567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2000" b="1" dirty="0">
              <a:ln w="18415" cmpd="sng">
                <a:noFill/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sz="2000" b="1" dirty="0">
              <a:ln w="18415" cmpd="sng">
                <a:noFill/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sz="2000" b="1" dirty="0">
              <a:ln w="18415" cmpd="sng">
                <a:noFill/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214290"/>
            <a:ext cx="7929618" cy="8572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Georgia" pitchFamily="18" charset="0"/>
              </a:rPr>
              <a:t>Технология </a:t>
            </a:r>
            <a:r>
              <a:rPr lang="ru-RU" sz="28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Georgia" pitchFamily="18" charset="0"/>
              </a:rPr>
              <a:t>проблемного </a:t>
            </a:r>
            <a:r>
              <a:rPr lang="ru-RU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Georgia" pitchFamily="18" charset="0"/>
              </a:rPr>
              <a:t>обучения является</a:t>
            </a:r>
            <a:r>
              <a:rPr lang="en-US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Euphemia" pitchFamily="34" charset="0"/>
              </a:rPr>
              <a:t>:</a:t>
            </a:r>
            <a:endParaRPr lang="ru-RU" sz="28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9"/>
            <a:ext cx="8072494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80000"/>
              <a:buFont typeface="Wingdings" pitchFamily="2" charset="2"/>
              <a:buChar char="Ø"/>
            </a:pP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результативной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обеспечивает высокое качество усвоения знаний, эффективное развитие интеллекта и творческих способностей младших школьников, воспитание активной личности обучающихся, развитие универсальных учебных действий;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80000"/>
              <a:buFont typeface="Wingdings" pitchFamily="2" charset="2"/>
              <a:buChar char="Ø"/>
            </a:pPr>
            <a:r>
              <a:rPr lang="ru-RU" sz="2000" b="1" u="sng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здоровьесберегающей</a:t>
            </a:r>
            <a:endParaRPr lang="ru-RU" sz="2000" b="1" u="sng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позволяет снижать нервно-психические нагрузки 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учащихся за счет стимуляции познавательной 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мотивации и «открытия» знаний;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80000"/>
              <a:buFont typeface="Wingdings" pitchFamily="2" charset="2"/>
              <a:buChar char="Ø"/>
            </a:pPr>
            <a:r>
              <a:rPr lang="ru-RU" sz="2000" b="1" u="sng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бщепедагогической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 smtClean="0">
                <a:latin typeface="Tahoma" pitchFamily="34" charset="0"/>
              </a:rPr>
              <a:t>    реализуется на любом предметном содержании и 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>
                <a:latin typeface="Tahoma" pitchFamily="34" charset="0"/>
              </a:rPr>
              <a:t> </a:t>
            </a:r>
            <a:r>
              <a:rPr lang="ru-RU" sz="2000" dirty="0" smtClean="0">
                <a:latin typeface="Tahoma" pitchFamily="34" charset="0"/>
              </a:rPr>
              <a:t>    в любой образовательной ступени.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nb_pinacoteca_la-tour_maurice-quentin_jean-jacques_roussea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3714776" cy="56054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Скругленный прямоугольник 20"/>
          <p:cNvSpPr/>
          <p:nvPr/>
        </p:nvSpPr>
        <p:spPr>
          <a:xfrm>
            <a:off x="4286248" y="1285860"/>
            <a:ext cx="4714908" cy="342902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«Пусть он достигает знания не через вас, а через самого себя, пусть он не заучивает науку, а постигает ее сам».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5500702"/>
            <a:ext cx="1979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Ж. Руссо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929058" y="1142984"/>
            <a:ext cx="5000692" cy="342902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«Плохой учитель преподносит истину, хороший – учит ее находить».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0042"/>
            <a:ext cx="3286148" cy="45005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428992" y="5357826"/>
            <a:ext cx="2413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А.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Дистерверг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71670" y="285728"/>
            <a:ext cx="4857784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Проблемное обучение </a:t>
            </a:r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44" y="1357298"/>
            <a:ext cx="8845708" cy="464347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учебно</a:t>
            </a:r>
            <a:r>
              <a:rPr lang="ru-RU" sz="2400" dirty="0" smtClean="0"/>
              <a:t> – познавательная деятельность учащихся по усвоению знаний и способов деятельности путем восприятия объяснений учителя в условиях проблемной ситуации, самостоятельного (или с помощью учителя) анализа проблемных ситуаций, формулировки проблем и их решения посредством  выдвижения предложений, гипотез, их обоснования и доказательства, а также путем проверки правильности решения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143372" y="1071546"/>
            <a:ext cx="484632" cy="85725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 descr="Картинка 16 из 2330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5072074"/>
            <a:ext cx="1805550" cy="164305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43174" y="214290"/>
            <a:ext cx="4714908" cy="107157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дидактические цели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14282" y="1357298"/>
            <a:ext cx="3286116" cy="22145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привлечь внимание ученика к вопросу, задаче, учебному материалу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71538" y="4000504"/>
            <a:ext cx="3643338" cy="192882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поставить его перед  познавательным затруднением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72066" y="4714884"/>
            <a:ext cx="3071834" cy="19288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помочь ему определить границы, указать направление поиска 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143240" y="1071546"/>
            <a:ext cx="1214446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5286380" y="1714488"/>
            <a:ext cx="3643338" cy="192882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помочь ему определить основную проблему и наметить план поиска 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2571736" y="2143116"/>
            <a:ext cx="3071834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3071802" y="2714620"/>
            <a:ext cx="3929090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4893471" y="1250141"/>
            <a:ext cx="1214446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2844" y="142852"/>
          <a:ext cx="885828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1538" y="142852"/>
            <a:ext cx="7500990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Этапы технологии проблемного обучения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214422"/>
            <a:ext cx="8786874" cy="49480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Постановка учебной проблемы; организация проблемной ситуации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Поиск решения проблемы: через диалог; выдвижение гипотез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Проверка гипотез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Формулировка правила, способа; сравнение его с научным образцом в учебнике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Обучение постановке учебных вопросов (проблемных)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Проведение  контрольных и проверочных работ с включение заданий проблемного характера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1538" y="142852"/>
            <a:ext cx="7500990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структура проблемного урока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26" y="1428736"/>
            <a:ext cx="8786874" cy="4948068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Проблемная ситуация</a:t>
            </a:r>
          </a:p>
          <a:p>
            <a:pPr lvl="0"/>
            <a:r>
              <a:rPr lang="ru-RU" sz="3200" dirty="0" smtClean="0">
                <a:latin typeface="Arial" pitchFamily="34" charset="0"/>
                <a:cs typeface="Arial" pitchFamily="34" charset="0"/>
              </a:rPr>
              <a:t>Формулировка проблемы</a:t>
            </a:r>
          </a:p>
          <a:p>
            <a:pPr lvl="0"/>
            <a:r>
              <a:rPr lang="ru-RU" sz="3200" dirty="0" smtClean="0">
                <a:latin typeface="Arial" pitchFamily="34" charset="0"/>
                <a:cs typeface="Arial" pitchFamily="34" charset="0"/>
              </a:rPr>
              <a:t>Выдвижение гипотез</a:t>
            </a:r>
          </a:p>
          <a:p>
            <a:pPr lvl="0"/>
            <a:r>
              <a:rPr lang="ru-RU" sz="3200" dirty="0" smtClean="0">
                <a:latin typeface="Arial" pitchFamily="34" charset="0"/>
                <a:cs typeface="Arial" pitchFamily="34" charset="0"/>
              </a:rPr>
              <a:t>Доказательство или опровержение гипотез</a:t>
            </a:r>
          </a:p>
          <a:p>
            <a:pPr lvl="0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Проверка правильности решений (рефлексия – самоанализ)</a:t>
            </a:r>
          </a:p>
          <a:p>
            <a:pPr lvl="0"/>
            <a:r>
              <a:rPr lang="ru-RU" sz="3200" dirty="0" smtClean="0">
                <a:latin typeface="Arial" pitchFamily="34" charset="0"/>
                <a:cs typeface="Arial" pitchFamily="34" charset="0"/>
              </a:rPr>
              <a:t>Воспроизведение нового материала (выражение решения)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42910" y="357166"/>
            <a:ext cx="7858180" cy="100013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Система вопросов для побуждающего диалога: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785926"/>
            <a:ext cx="75009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Побуждение к осознанию противоречия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Вы смогли выполнить задание? В чём затруднение?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Вопрос был один? А мнений сколько?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Что вас удивило? Что интересного заметили?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Почему это задание не получилось? Что мы не знаем?</a:t>
            </a:r>
          </a:p>
          <a:p>
            <a:pPr algn="ctr"/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Побуждение к формулированию проблемы в виде темы урока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Какой возникает вопрос?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Какова будет тема нашего урока?  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1312</TotalTime>
  <Words>817</Words>
  <Application>Microsoft Office PowerPoint</Application>
  <PresentationFormat>Экран (4:3)</PresentationFormat>
  <Paragraphs>114</Paragraphs>
  <Slides>18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30" baseType="lpstr">
      <vt:lpstr>Arial</vt:lpstr>
      <vt:lpstr>Calibri</vt:lpstr>
      <vt:lpstr>Euphemia</vt:lpstr>
      <vt:lpstr>Georgia</vt:lpstr>
      <vt:lpstr>Lucida Sans Unicode</vt:lpstr>
      <vt:lpstr>Tahoma</vt:lpstr>
      <vt:lpstr>Times New Roman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Natali</cp:lastModifiedBy>
  <cp:revision>140</cp:revision>
  <dcterms:created xsi:type="dcterms:W3CDTF">2011-11-03T11:34:00Z</dcterms:created>
  <dcterms:modified xsi:type="dcterms:W3CDTF">2020-07-07T15:37:46Z</dcterms:modified>
</cp:coreProperties>
</file>