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2" r:id="rId2"/>
    <p:sldId id="260" r:id="rId3"/>
    <p:sldId id="267" r:id="rId4"/>
    <p:sldId id="269" r:id="rId5"/>
    <p:sldId id="257" r:id="rId6"/>
    <p:sldId id="270" r:id="rId7"/>
    <p:sldId id="268" r:id="rId8"/>
    <p:sldId id="261" r:id="rId9"/>
    <p:sldId id="258" r:id="rId10"/>
    <p:sldId id="273" r:id="rId11"/>
    <p:sldId id="272" r:id="rId12"/>
    <p:sldId id="277" r:id="rId13"/>
    <p:sldId id="284" r:id="rId14"/>
    <p:sldId id="285" r:id="rId15"/>
    <p:sldId id="271" r:id="rId16"/>
    <p:sldId id="274" r:id="rId17"/>
    <p:sldId id="275" r:id="rId18"/>
    <p:sldId id="276" r:id="rId19"/>
    <p:sldId id="278" r:id="rId20"/>
    <p:sldId id="283" r:id="rId21"/>
    <p:sldId id="280" r:id="rId22"/>
    <p:sldId id="279" r:id="rId23"/>
    <p:sldId id="264" r:id="rId24"/>
    <p:sldId id="281" r:id="rId25"/>
    <p:sldId id="25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0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36E9D-2B69-47BF-9174-A721A17F8EC9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DEBF3-C638-4F4C-9408-37DAAF348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DEBF3-C638-4F4C-9408-37DAAF34829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Lenta_P1.gif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4381500" y="3048000"/>
            <a:ext cx="4762500" cy="381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цветы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2384884"/>
            <a:ext cx="5990780" cy="44731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88740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6000" b="1" i="0" cap="none" spc="0">
                <a:ln w="11430"/>
                <a:solidFill>
                  <a:srgbClr val="57201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729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" name="Рисунок 11" descr="vfrb.pn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7245" y="3411513"/>
            <a:ext cx="1720439" cy="3401863"/>
          </a:xfrm>
          <a:prstGeom prst="rect">
            <a:avLst/>
          </a:prstGeom>
        </p:spPr>
      </p:pic>
      <p:pic>
        <p:nvPicPr>
          <p:cNvPr id="13" name="Рисунок 12" descr="vfrb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1105670" y="4274283"/>
            <a:ext cx="1765571" cy="3401863"/>
          </a:xfrm>
          <a:prstGeom prst="rect">
            <a:avLst/>
          </a:prstGeom>
        </p:spPr>
      </p:pic>
      <p:pic>
        <p:nvPicPr>
          <p:cNvPr id="14" name="Рисунок 13" descr="0_8e311_6aba0cd4_S.png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215516" y="5409220"/>
            <a:ext cx="1428750" cy="126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3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17521" y="4445226"/>
            <a:ext cx="2366247" cy="241277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79208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etronom1.mp3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2;&#1086;&#1080;%20&#1076;&#1086;&#1082;&#1091;&#1084;&#1077;&#1085;&#1090;&#1099;\&#1042;&#1099;&#1082;&#1083;&#1072;&#1076;&#1082;&#1072;%20&#1089;&#1090;&#1072;&#1090;&#1077;&#1081;%20&#1076;&#1083;&#1103;%20&#1080;&#1085;-&#1090;&#1072;\&#1087;&#1072;&#1087;&#1082;&#1072;%202070\612254\&#1041;&#1086;&#1077;&#1074;&#1077;&#1094;%20&#1051;.&#1041;.%20&#1055;&#1088;&#1077;&#1079;&#1077;&#1085;&#1090;&#1072;&#1094;&#1080;&#1103;%205%20&#1082;&#1083;&#1072;&#1089;&#1089;\metronom1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Audio.wma" TargetMode="Externa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2;&#1086;&#1080;%20&#1076;&#1086;&#1082;&#1091;&#1084;&#1077;&#1085;&#1090;&#1099;\&#1042;&#1099;&#1082;&#1083;&#1072;&#1076;&#1082;&#1072;%20&#1089;&#1090;&#1072;&#1090;&#1077;&#1081;%20&#1076;&#1083;&#1103;%20&#1080;&#1085;-&#1090;&#1072;\&#1087;&#1072;&#1087;&#1082;&#1072;%202070\612254\&#1041;&#1086;&#1077;&#1074;&#1077;&#1094;%20&#1051;.&#1041;.%20&#1055;&#1088;&#1077;&#1079;&#1077;&#1085;&#1090;&#1072;&#1094;&#1080;&#1103;%205%20&#1082;&#1083;&#1072;&#1089;&#1089;\Audio.wma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wallpaperinhd.net/file/9853/2880x1800/stretch/brick-(1920x1200)-wallpaper-4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88740"/>
            <a:ext cx="7772400" cy="23762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Занятие по теме:</a:t>
            </a:r>
            <a:br>
              <a:rPr lang="ru-RU" sz="3200" dirty="0" smtClean="0"/>
            </a:br>
            <a:r>
              <a:rPr lang="ru-RU" sz="5400" i="1" dirty="0" smtClean="0"/>
              <a:t>«Цена Великой Победы в цифрах»</a:t>
            </a:r>
            <a:endParaRPr lang="ru-RU" sz="5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113076"/>
            <a:ext cx="3960440" cy="1404156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Учитель математики МБОУ СОШ № 1 МО «</a:t>
            </a:r>
            <a:r>
              <a:rPr lang="ru-RU" sz="2800" dirty="0" err="1" smtClean="0"/>
              <a:t>Барышский</a:t>
            </a:r>
            <a:r>
              <a:rPr lang="ru-RU" sz="2800" dirty="0" smtClean="0"/>
              <a:t> район» </a:t>
            </a:r>
            <a:r>
              <a:rPr lang="ru-RU" sz="2800" dirty="0" err="1" smtClean="0"/>
              <a:t>Уляновской</a:t>
            </a:r>
            <a:r>
              <a:rPr lang="ru-RU" sz="2800" dirty="0" smtClean="0"/>
              <a:t> области</a:t>
            </a:r>
          </a:p>
          <a:p>
            <a:r>
              <a:rPr lang="ru-RU" sz="2800" dirty="0" smtClean="0"/>
              <a:t>Дмитриева М.А.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88740"/>
            <a:ext cx="792088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Мамаев курган – «главная высота России». 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24844"/>
            <a:ext cx="4038600" cy="4101319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Выполнив действия примера, вы узнаете величину главной высоты города.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318,46 + 24,38 – 240,84 =</a:t>
            </a:r>
            <a:endParaRPr lang="ru-RU" sz="3600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7524" y="2060848"/>
            <a:ext cx="4038600" cy="47971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920880" cy="11161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блокада Ленинграда длилась </a:t>
            </a:r>
            <a:r>
              <a:rPr lang="ru-RU" b="1" dirty="0" smtClean="0">
                <a:solidFill>
                  <a:srgbClr val="FF0000"/>
                </a:solidFill>
              </a:rPr>
              <a:t>872</a:t>
            </a:r>
            <a:r>
              <a:rPr lang="ru-RU" dirty="0" smtClean="0"/>
              <a:t> дня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Блокада Ленинграда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      Блокада Ленинграда длилась с 8 сентября 1941 года по 27 января 1944 года (блокадное кольцо было прорвано 18 января 1943 года) — 872 дня. Но считают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900дней</a:t>
            </a:r>
            <a:r>
              <a:rPr lang="ru-RU" b="1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6" descr="http://www.ural56.ru/upload/iblock/812/0_3df8_c061278b_XL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84482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://ppt4web.ru/images/3258/53746/310/img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5121188"/>
            <a:ext cx="2790825" cy="122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Рабочие блокадного Ленинграда получали  0,25 части от  одной буханки хлеба (вес хлеба – 1кг), а  служащие  и дети получали по 0,125 части от одной буханки хлеба. Сколько хлеба в сутки получали рабочие, служащие и дети во время блокады?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F:\хлеб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5415" y="2708920"/>
            <a:ext cx="431368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годы блокады погибло, по разным данным, от 600 тысяч до 1,5 миллиона человек. Так, на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Нюрнбергском процессе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фигурировало число 632 тысячи человек. Только 3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% из них погибли от бомбёжек и артобстрелов; остальные 97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% умерли от голода.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человек по данным Нюрнбергского процесса погибло в блокадном Ленинграде от бомбежек и артобстрелов, а сколько от голода?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9612" y="1088740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632000:100=6320 человек составляет 1%;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6320*3=18960 человек погибло при бомбежках и артобстрелах;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6320*97=613040 человек погибло от голода.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18960 и 613040 человек.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12676"/>
            <a:ext cx="7920880" cy="11161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203</a:t>
            </a:r>
            <a:r>
              <a:rPr lang="ru-RU" dirty="0" smtClean="0"/>
              <a:t> дня длилась битва за Москву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Главной стратегической целью для немецко-фашистских войск осенью 1941 г. являлся захват Москвы. 6 сентября Гитлером был утверждён план операции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</a:rPr>
              <a:t>«Тайфун»,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который предусматривал не только окружение и взятие Москвы, но и полное её уничтожение вместе со всем населением.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9356" y="1682229"/>
            <a:ext cx="3616639" cy="473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920880" cy="1188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50</a:t>
            </a:r>
            <a:r>
              <a:rPr lang="ru-RU" dirty="0" smtClean="0"/>
              <a:t> дней и ночей длилась Курская битва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Сражение под Прохоровкой-</a:t>
            </a:r>
            <a:r>
              <a:rPr lang="ru-RU" b="1" dirty="0" smtClean="0"/>
              <a:t> </a:t>
            </a:r>
            <a:r>
              <a:rPr lang="ru-RU" dirty="0" smtClean="0"/>
              <a:t>встречный танковый бой между частями германской и советской армий в ходе </a:t>
            </a:r>
            <a:r>
              <a:rPr lang="ru-RU" i="1" dirty="0" smtClean="0"/>
              <a:t>Курской битвы</a:t>
            </a:r>
            <a:r>
              <a:rPr lang="ru-RU" dirty="0" smtClean="0"/>
              <a:t>  произошло 12 июля 1943 года в районе станции Прохоровка считается крупнейшим в человеческой истории танковым сражением.</a:t>
            </a:r>
            <a:endParaRPr lang="ru-RU" dirty="0"/>
          </a:p>
        </p:txBody>
      </p:sp>
      <p:pic>
        <p:nvPicPr>
          <p:cNvPr id="5" name="Picture 7" descr="4038466_battle_kursk_t_34s_and_infantr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3548" y="2528900"/>
            <a:ext cx="4510844" cy="365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2060" y="1520788"/>
            <a:ext cx="3574740" cy="460537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Под Прохоровкой советские войска потеряли 60% танков из 800, а немецкие — 75% из 400. Сколько танков потеряли советские войска и  немецкие?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2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516" y="1772816"/>
            <a:ext cx="4510844" cy="378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«Против танковой дивизии «Адольф Гитлер» были выдвинуты две армии, которые должны встретиться недалеко от Курска. Армии находились друг от друга на расстоянии 240км. Скорость движения одной армии 4км/ч. Найти скорость движения второй армии, если известно, что через 2 дня расстояние между ними было 40км. Учесть, что армии двигались по 10ч. в сутки».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7" descr="4038466_battle_kursk_t_34s_and_infantr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1540" y="2132856"/>
            <a:ext cx="4356484" cy="35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Берлинская операция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Заключительной масштабной операцией в Великой Отечественной войне стала Берлинская операция. 2 мая Берлин капитулировал. </a:t>
            </a:r>
            <a:r>
              <a:rPr lang="ru-RU" b="1" dirty="0" smtClean="0">
                <a:solidFill>
                  <a:srgbClr val="FF0000"/>
                </a:solidFill>
              </a:rPr>
              <a:t> 9 мая 1945 года </a:t>
            </a:r>
            <a:r>
              <a:rPr lang="ru-RU" b="1" dirty="0" smtClean="0">
                <a:solidFill>
                  <a:srgbClr val="002060"/>
                </a:solidFill>
              </a:rPr>
              <a:t>Москва и все города – герои салютовали победителям. </a:t>
            </a:r>
          </a:p>
          <a:p>
            <a:endParaRPr lang="ru-RU" dirty="0"/>
          </a:p>
        </p:txBody>
      </p:sp>
      <p:pic>
        <p:nvPicPr>
          <p:cNvPr id="5" name="Picture 2" descr="https://topwar.ru/uploads/posts/2012-10/thumbs/1350211311_znamy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0012" y="1916832"/>
            <a:ext cx="4038600" cy="3636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588" y="1268760"/>
            <a:ext cx="75968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ctr">
              <a:defRPr/>
            </a:pPr>
            <a:r>
              <a:rPr lang="ru-RU" sz="4000" dirty="0" smtClean="0"/>
              <a:t>А посвятим мы  наше занятие знаменательной дате, </a:t>
            </a:r>
            <a:r>
              <a:rPr lang="ru-RU" sz="4000" b="1" dirty="0" smtClean="0">
                <a:solidFill>
                  <a:srgbClr val="FF0000"/>
                </a:solidFill>
              </a:rPr>
              <a:t>75 – ой годовщине Победы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>над фашистскими захватчиками. Именно десятичные дроби помогут нам сегодня прийти к  Победе.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2744924"/>
            <a:ext cx="4294820" cy="3381239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Согласно статистике 1998 года, общие безвозвратные потери Советской Армии составили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11 944 100 человек, в том числе погибло 6 885 000 человек, пропало без вести и пленено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 4 559 000. В общей сложности Советский Союз потерял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26 600 000 граждан. По другим сведениям, общие потери могут составлять 29 592 749 человек.</a:t>
            </a:r>
          </a:p>
          <a:p>
            <a:endParaRPr lang="ru-RU" dirty="0"/>
          </a:p>
        </p:txBody>
      </p:sp>
      <p:pic>
        <p:nvPicPr>
          <p:cNvPr id="8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764704"/>
            <a:ext cx="3600400" cy="53285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2" descr="C:\Documents and Settings\User\Рабочий стол\ВОЙНА\о войне\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"/>
            <a:ext cx="3708412" cy="278382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908720"/>
            <a:ext cx="7920880" cy="104411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Около </a:t>
            </a:r>
            <a:r>
              <a:rPr lang="ru-RU" sz="2800" b="1" dirty="0" smtClean="0">
                <a:solidFill>
                  <a:srgbClr val="FF0000"/>
                </a:solidFill>
              </a:rPr>
              <a:t>27</a:t>
            </a:r>
            <a:r>
              <a:rPr lang="ru-RU" sz="2800" b="1" dirty="0" smtClean="0"/>
              <a:t> миллионов советских людей погибли в эти страшные годы. Таких данных просто нет. Каждый год 9 мая мы чтим всех погибших минутой молчания.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3568" y="2852936"/>
            <a:ext cx="7920880" cy="3273227"/>
          </a:xfrm>
        </p:spPr>
        <p:txBody>
          <a:bodyPr/>
          <a:lstStyle/>
          <a:p>
            <a:r>
              <a:rPr lang="ru-RU" dirty="0" smtClean="0"/>
              <a:t>Сколько же лет населению Земли придется молчать, чтобы почтить память всех погибших, если каждому погибшему посвятить минуту молчания?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27000000:60  = 450000(ч)</a:t>
            </a:r>
          </a:p>
          <a:p>
            <a:r>
              <a:rPr lang="ru-RU" sz="5400" dirty="0" smtClean="0"/>
              <a:t>450000 : 24 = 18750 (</a:t>
            </a:r>
            <a:r>
              <a:rPr lang="ru-RU" sz="5400" dirty="0" err="1" smtClean="0"/>
              <a:t>дн</a:t>
            </a:r>
            <a:r>
              <a:rPr lang="ru-RU" sz="5400" dirty="0" smtClean="0"/>
              <a:t>)</a:t>
            </a:r>
          </a:p>
          <a:p>
            <a:r>
              <a:rPr lang="ru-RU" sz="5400" dirty="0" smtClean="0"/>
              <a:t>18750 : 365 = </a:t>
            </a:r>
            <a:r>
              <a:rPr lang="ru-RU" sz="5400" b="1" dirty="0" smtClean="0">
                <a:solidFill>
                  <a:srgbClr val="FF0000"/>
                </a:solidFill>
              </a:rPr>
              <a:t>51</a:t>
            </a:r>
            <a:r>
              <a:rPr lang="ru-RU" sz="5400" dirty="0" smtClean="0"/>
              <a:t>(год)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5f97ec2898f1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metronom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2863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-393700" y="4572000"/>
            <a:ext cx="9931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i="1">
                <a:solidFill>
                  <a:srgbClr val="FFFF00"/>
                </a:solidFill>
              </a:rPr>
              <a:t>Вечная память воинам-победителям!!!</a:t>
            </a:r>
          </a:p>
        </p:txBody>
      </p:sp>
      <p:pic>
        <p:nvPicPr>
          <p:cNvPr id="26630" name="metronom1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6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2653" fill="hold"/>
                                        <p:tgtEl>
                                          <p:spTgt spid="266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30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23963" y="944724"/>
            <a:ext cx="7920037" cy="518143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Помните!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Через века, через года,—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помните!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О тех,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кто уже не придет никогда,—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помните!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Не плачьте!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 горле сдержите стоны,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горькие стоны.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Памяти павших будьте достойны!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Вечно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достойны!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 днём Победы!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Заполни пропуски</a:t>
            </a:r>
            <a:endParaRPr lang="ru-RU" dirty="0" smtClean="0"/>
          </a:p>
        </p:txBody>
      </p:sp>
      <p:sp>
        <p:nvSpPr>
          <p:cNvPr id="7172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              :100               +2,1              ×10</a:t>
            </a:r>
          </a:p>
          <a:p>
            <a:pPr>
              <a:buFont typeface="Arial" charset="0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              +1,4               -3,5               :0,1</a:t>
            </a:r>
          </a:p>
          <a:p>
            <a:pPr>
              <a:buFont typeface="Arial" charset="0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     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              ×0,1              +0,9              ×100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000125" y="1785938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10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071813" y="1785938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0,1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5072063" y="1785938"/>
            <a:ext cx="985837" cy="6429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2,2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7143750" y="1857375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22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000125" y="3429000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2,7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071813" y="3429000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4,1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7215188" y="3429000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6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5143500" y="3429000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0,6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2000250" y="192881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1000125" y="5357813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185,1</a:t>
            </a: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3071813" y="5357813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18,51</a:t>
            </a: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5143500" y="5357813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19,41</a:t>
            </a: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7215188" y="5357813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1941</a:t>
            </a:r>
          </a:p>
        </p:txBody>
      </p:sp>
      <p:sp>
        <p:nvSpPr>
          <p:cNvPr id="23" name="Стрелка вправо 22"/>
          <p:cNvSpPr/>
          <p:nvPr/>
        </p:nvSpPr>
        <p:spPr>
          <a:xfrm>
            <a:off x="2000250" y="35004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4071938" y="192881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6143625" y="192881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4071938" y="35004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6143625" y="35004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2000250" y="54292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4071938" y="54292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6143625" y="54292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1" descr="http://www.metod-kopilka.ru/pics/gal003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63" y="0"/>
            <a:ext cx="529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Audio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00113" y="57340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Audio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Audio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179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9179" fill="hold"/>
                                        <p:tgtEl>
                                          <p:spTgt spid="41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88740"/>
            <a:ext cx="75968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>
              <a:buClr>
                <a:schemeClr val="accent3"/>
              </a:buClr>
              <a:defRPr/>
            </a:pPr>
            <a:r>
              <a:rPr lang="ru-RU" sz="2400" dirty="0" smtClean="0"/>
              <a:t>Вы уже знаете, ребята, что  война началась рано утром, в 4 часа, 22 июня 1941 года мощными ударами воздушных и механизированных армий Германии. В то время все люди собрались около радио, чтобы послушать голос Левитана, который объявил о том, что война началась, а заканчивал он свою речь словами: «Наше дело правое. Враг будет разбит. Победа будет за нами!» </a:t>
            </a:r>
          </a:p>
          <a:p>
            <a:pPr indent="447675" algn="just">
              <a:buClr>
                <a:schemeClr val="accent3"/>
              </a:buClr>
              <a:defRPr/>
            </a:pPr>
            <a:r>
              <a:rPr lang="ru-RU" sz="2400" dirty="0" smtClean="0"/>
              <a:t>План нападения на СССР был утвержден Гитлером 18 декабря 1940 года. Он был рассчитан на молниеносную войну и предполагал разгром вооруженных сил СССР за 2 месяца. Кто-нибудь знает, какое название имел план Гитлера?  </a:t>
            </a:r>
            <a:r>
              <a:rPr lang="ru-RU" sz="2400" b="1" i="1" dirty="0" smtClean="0"/>
              <a:t> 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85813" y="1785938"/>
            <a:ext cx="8001000" cy="40005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2000" b="1" i="1" dirty="0" smtClean="0"/>
              <a:t>(Д) 1. </a:t>
            </a:r>
            <a:r>
              <a:rPr lang="ru-RU" sz="2000" i="1" dirty="0" smtClean="0"/>
              <a:t>4,1:0,1=4 			</a:t>
            </a:r>
            <a:r>
              <a:rPr lang="ru-RU" sz="2000" b="1" i="1" dirty="0" smtClean="0"/>
              <a:t>(У) 9.</a:t>
            </a:r>
            <a:r>
              <a:rPr lang="ru-RU" sz="2000" i="1" dirty="0" smtClean="0"/>
              <a:t> 2,8:2=28</a:t>
            </a:r>
            <a:br>
              <a:rPr lang="ru-RU" sz="2000" i="1" dirty="0" smtClean="0"/>
            </a:br>
            <a:r>
              <a:rPr lang="ru-RU" sz="2000" b="1" i="1" dirty="0" smtClean="0"/>
              <a:t>(Х) 2. </a:t>
            </a:r>
            <a:r>
              <a:rPr lang="ru-RU" sz="2000" i="1" dirty="0" smtClean="0"/>
              <a:t>0,3:3=0,01			</a:t>
            </a:r>
            <a:r>
              <a:rPr lang="ru-RU" sz="2000" b="1" i="1" dirty="0" smtClean="0"/>
              <a:t>(Р) 10.</a:t>
            </a:r>
            <a:r>
              <a:rPr lang="ru-RU" sz="2000" i="1" dirty="0" smtClean="0"/>
              <a:t> 2,7+0,07=2,77 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(Б) 3. </a:t>
            </a:r>
            <a:r>
              <a:rPr lang="ru-RU" sz="2000" i="1" dirty="0" smtClean="0"/>
              <a:t>6,3 – 5,8=0,5		</a:t>
            </a:r>
            <a:r>
              <a:rPr lang="ru-RU" sz="2000" b="1" i="1" dirty="0" smtClean="0"/>
              <a:t>(О) 11.</a:t>
            </a:r>
            <a:r>
              <a:rPr lang="ru-RU" sz="2000" i="1" dirty="0" smtClean="0"/>
              <a:t> 3,8*100=380		</a:t>
            </a:r>
            <a:br>
              <a:rPr lang="ru-RU" sz="2000" i="1" dirty="0" smtClean="0"/>
            </a:br>
            <a:r>
              <a:rPr lang="ru-RU" sz="2000" b="1" i="1" dirty="0" smtClean="0"/>
              <a:t>(А) 4. </a:t>
            </a:r>
            <a:r>
              <a:rPr lang="ru-RU" sz="2000" i="1" dirty="0" smtClean="0"/>
              <a:t>2,25+0,75=3		</a:t>
            </a:r>
            <a:r>
              <a:rPr lang="ru-RU" sz="2000" b="1" i="1" dirty="0" smtClean="0"/>
              <a:t>(Ш) 12.</a:t>
            </a:r>
            <a:r>
              <a:rPr lang="ru-RU" sz="2000" i="1" dirty="0" smtClean="0"/>
              <a:t> 2,06+0,4=2,1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(Р) 5.</a:t>
            </a:r>
            <a:r>
              <a:rPr lang="ru-RU" sz="2000" i="1" dirty="0" smtClean="0"/>
              <a:t> 5:0,2=25 			</a:t>
            </a:r>
            <a:r>
              <a:rPr lang="ru-RU" sz="2000" b="1" i="1" dirty="0" smtClean="0"/>
              <a:t>(С) 13.</a:t>
            </a:r>
            <a:r>
              <a:rPr lang="ru-RU" sz="2000" i="1" dirty="0" smtClean="0"/>
              <a:t>0,85-0,77=0,08 		</a:t>
            </a:r>
            <a:br>
              <a:rPr lang="ru-RU" sz="2000" i="1" dirty="0" smtClean="0"/>
            </a:br>
            <a:r>
              <a:rPr lang="ru-RU" sz="2000" b="1" i="1" dirty="0" smtClean="0"/>
              <a:t>(В) 6.</a:t>
            </a:r>
            <a:r>
              <a:rPr lang="ru-RU" sz="2000" i="1" dirty="0" smtClean="0"/>
              <a:t> 0,32*2=20			</a:t>
            </a:r>
            <a:r>
              <a:rPr lang="ru-RU" sz="2000" b="1" i="1" dirty="0" smtClean="0"/>
              <a:t>(С) 14.</a:t>
            </a:r>
            <a:r>
              <a:rPr lang="ru-RU" sz="2000" i="1" dirty="0" smtClean="0"/>
              <a:t> 3,5:7=0,5  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(Б) 7.</a:t>
            </a:r>
            <a:r>
              <a:rPr lang="ru-RU" sz="2000" i="1" dirty="0" smtClean="0"/>
              <a:t> 0,19*5=0,95		</a:t>
            </a:r>
            <a:r>
              <a:rPr lang="ru-RU" sz="2000" b="1" i="1" dirty="0" smtClean="0"/>
              <a:t>(В) 15.</a:t>
            </a:r>
            <a:r>
              <a:rPr lang="ru-RU" sz="2000" i="1" dirty="0" smtClean="0"/>
              <a:t> 6,91 – 0,1=6,9		</a:t>
            </a:r>
            <a:br>
              <a:rPr lang="ru-RU" sz="2000" i="1" dirty="0" smtClean="0"/>
            </a:br>
            <a:r>
              <a:rPr lang="ru-RU" sz="2000" b="1" i="1" dirty="0" smtClean="0"/>
              <a:t>(А) 8.</a:t>
            </a:r>
            <a:r>
              <a:rPr lang="ru-RU" sz="2000" i="1" dirty="0" smtClean="0"/>
              <a:t> 0,3*0,7=0,21		</a:t>
            </a:r>
            <a:r>
              <a:rPr lang="ru-RU" sz="2000" b="1" i="1" dirty="0" smtClean="0"/>
              <a:t>(А) 16.</a:t>
            </a:r>
            <a:r>
              <a:rPr lang="ru-RU" sz="2000" i="1" dirty="0" smtClean="0"/>
              <a:t> 0,2:0,1=2		</a:t>
            </a:r>
            <a:endParaRPr lang="ru-RU" sz="2000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63" y="714375"/>
            <a:ext cx="8229600" cy="11430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Чтобы узнать, как назывался этот план, нужно </a:t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Устно посчитать и  составить слово из номеров правильных утверждений:</a:t>
            </a:r>
            <a:endParaRPr lang="ru-RU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14375" y="5715000"/>
            <a:ext cx="8001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>
              <a:lnSpc>
                <a:spcPct val="150000"/>
              </a:lnSpc>
              <a:defRPr/>
            </a:pPr>
            <a:r>
              <a:rPr lang="ru-RU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Ключ:</a:t>
            </a:r>
            <a:r>
              <a:rPr lang="ru-RU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3,  4,  5,  7,  8,  10,  11,  13,  14,  16. </a:t>
            </a:r>
            <a:br>
              <a:rPr lang="ru-RU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Б   А   Р   Б   А    Р     О     С      С     А</a:t>
            </a:r>
            <a:endParaRPr lang="ru-RU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 удобным способом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1) 48,58 + 50,39 + 35,42 + 63,79+1,82 </a:t>
            </a:r>
          </a:p>
          <a:p>
            <a:r>
              <a:rPr lang="ru-RU" sz="4400" dirty="0" smtClean="0"/>
              <a:t>2) 0,4*40*5,45*10 </a:t>
            </a:r>
          </a:p>
          <a:p>
            <a:r>
              <a:rPr lang="ru-RU" sz="4400" dirty="0" smtClean="0"/>
              <a:t>3) 25 ∙ 7,5 + 5 ∙ 3,1</a:t>
            </a:r>
          </a:p>
          <a:p>
            <a:r>
              <a:rPr lang="ru-RU" sz="4400" dirty="0" smtClean="0"/>
              <a:t>4)1,75:0,5 + 465*0.1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3568" y="1376772"/>
            <a:ext cx="7920880" cy="4749391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sz="4000" dirty="0" smtClean="0"/>
              <a:t>оборона Сталинграда длилась </a:t>
            </a:r>
            <a:r>
              <a:rPr lang="ru-RU" sz="4000" b="1" dirty="0" smtClean="0">
                <a:solidFill>
                  <a:srgbClr val="FF0000"/>
                </a:solidFill>
              </a:rPr>
              <a:t>200</a:t>
            </a:r>
            <a:r>
              <a:rPr lang="ru-RU" sz="4000" dirty="0" smtClean="0"/>
              <a:t> дней</a:t>
            </a:r>
          </a:p>
          <a:p>
            <a:pPr marL="514350" indent="-514350">
              <a:buNone/>
            </a:pPr>
            <a:r>
              <a:rPr lang="ru-RU" sz="4000" dirty="0" smtClean="0"/>
              <a:t>2) блокада Ленинграда длилась </a:t>
            </a:r>
            <a:r>
              <a:rPr lang="ru-RU" sz="4000" b="1" dirty="0" smtClean="0">
                <a:solidFill>
                  <a:srgbClr val="FF0000"/>
                </a:solidFill>
              </a:rPr>
              <a:t>872</a:t>
            </a:r>
            <a:r>
              <a:rPr lang="ru-RU" sz="4000" dirty="0" smtClean="0"/>
              <a:t> дня</a:t>
            </a:r>
          </a:p>
          <a:p>
            <a:pPr marL="514350" indent="-514350">
              <a:buNone/>
            </a:pPr>
            <a:r>
              <a:rPr lang="ru-RU" sz="4000" dirty="0" smtClean="0"/>
              <a:t>3) </a:t>
            </a:r>
            <a:r>
              <a:rPr lang="ru-RU" sz="4000" b="1" dirty="0" smtClean="0">
                <a:solidFill>
                  <a:srgbClr val="FF0000"/>
                </a:solidFill>
              </a:rPr>
              <a:t>203</a:t>
            </a:r>
            <a:r>
              <a:rPr lang="ru-RU" sz="4000" dirty="0" smtClean="0"/>
              <a:t> дня длилась битва за Москву</a:t>
            </a:r>
          </a:p>
          <a:p>
            <a:pPr marL="514350" indent="-514350">
              <a:buNone/>
            </a:pPr>
            <a:r>
              <a:rPr lang="ru-RU" sz="4000" dirty="0" smtClean="0"/>
              <a:t>4) </a:t>
            </a:r>
            <a:r>
              <a:rPr lang="ru-RU" sz="4000" b="1" dirty="0" smtClean="0">
                <a:solidFill>
                  <a:srgbClr val="FF0000"/>
                </a:solidFill>
              </a:rPr>
              <a:t>50</a:t>
            </a:r>
            <a:r>
              <a:rPr lang="ru-RU" sz="4000" dirty="0" smtClean="0"/>
              <a:t> дней и ночей длилась Курская битва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8478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2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088740"/>
            <a:ext cx="7920880" cy="7560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оборона Сталинграда длилась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200</a:t>
            </a:r>
            <a:r>
              <a:rPr lang="ru-RU" dirty="0" smtClean="0"/>
              <a:t> дней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880828"/>
            <a:ext cx="4038600" cy="42453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Сталинградская битва – решающее сражение всей Второй мировой войны, в котором советские войска одержали крупнейшую победу. Эта битва ознаменовала начало коренного перелома в ходе Великой Отечественной войны. </a:t>
            </a:r>
            <a:br>
              <a:rPr lang="ru-RU" dirty="0" smtClean="0"/>
            </a:br>
            <a:r>
              <a:rPr lang="ru-RU" dirty="0" smtClean="0"/>
              <a:t>В Сталинградской битве сотни тысяч советских воинов проявили беспримерный героизм и высокое воинское мастерство. Около 100 воинов получили звание Героя Советского Союза. Сталинграду было присвоено звание города-героя.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Picture 7" descr="92080324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4973" y="2492896"/>
            <a:ext cx="448375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657</Words>
  <Application>Microsoft Office PowerPoint</Application>
  <PresentationFormat>Экран (4:3)</PresentationFormat>
  <Paragraphs>78</Paragraphs>
  <Slides>25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Занятие по теме: «Цена Великой Победы в цифрах»</vt:lpstr>
      <vt:lpstr>Слайд 2</vt:lpstr>
      <vt:lpstr>Заполни пропуски</vt:lpstr>
      <vt:lpstr>Слайд 4</vt:lpstr>
      <vt:lpstr>Слайд 5</vt:lpstr>
      <vt:lpstr>(Д) 1. 4,1:0,1=4    (У) 9. 2,8:2=28 (Х) 2. 0,3:3=0,01   (Р) 10. 2,7+0,07=2,77   (Б) 3. 6,3 – 5,8=0,5  (О) 11. 3,8*100=380   (А) 4. 2,25+0,75=3  (Ш) 12. 2,06+0,4=2,1 (Р) 5. 5:0,2=25    (С) 13.0,85-0,77=0,08    (В) 6. 0,32*2=20   (С) 14. 3,5:7=0,5    (Б) 7. 0,19*5=0,95  (В) 15. 6,91 – 0,1=6,9   (А) 8. 0,3*0,7=0,21  (А) 16. 0,2:0,1=2  </vt:lpstr>
      <vt:lpstr>Вычисли удобным способом</vt:lpstr>
      <vt:lpstr>Слайд 8</vt:lpstr>
      <vt:lpstr>оборона Сталинграда длилась  200 дней </vt:lpstr>
      <vt:lpstr>Мамаев курган – «главная высота России».  </vt:lpstr>
      <vt:lpstr>блокада Ленинграда длилась 872 дня</vt:lpstr>
      <vt:lpstr>Слайд 12</vt:lpstr>
      <vt:lpstr>Слайд 13</vt:lpstr>
      <vt:lpstr>Слайд 14</vt:lpstr>
      <vt:lpstr>203 дня длилась битва за Москву</vt:lpstr>
      <vt:lpstr>50 дней и ночей длилась Курская битва</vt:lpstr>
      <vt:lpstr>Слайд 17</vt:lpstr>
      <vt:lpstr>Слайд 18</vt:lpstr>
      <vt:lpstr>Берлинская операция</vt:lpstr>
      <vt:lpstr>Слайд 20</vt:lpstr>
      <vt:lpstr>Около 27 миллионов советских людей погибли в эти страшные годы. Таких данных просто нет. Каждый год 9 мая мы чтим всех погибших минутой молчания.</vt:lpstr>
      <vt:lpstr>Слайд 22</vt:lpstr>
      <vt:lpstr>Слайд 23</vt:lpstr>
      <vt:lpstr>Слайд 24</vt:lpstr>
      <vt:lpstr>С днём Победы!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Admin</cp:lastModifiedBy>
  <cp:revision>46</cp:revision>
  <dcterms:created xsi:type="dcterms:W3CDTF">2015-04-30T16:13:06Z</dcterms:created>
  <dcterms:modified xsi:type="dcterms:W3CDTF">2020-07-07T15:48:29Z</dcterms:modified>
</cp:coreProperties>
</file>