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0" r:id="rId2"/>
    <p:sldId id="282" r:id="rId3"/>
    <p:sldId id="283" r:id="rId4"/>
    <p:sldId id="287" r:id="rId5"/>
    <p:sldId id="286" r:id="rId6"/>
    <p:sldId id="289" r:id="rId7"/>
    <p:sldId id="290" r:id="rId8"/>
    <p:sldId id="297" r:id="rId9"/>
    <p:sldId id="291" r:id="rId10"/>
    <p:sldId id="293" r:id="rId11"/>
    <p:sldId id="294" r:id="rId12"/>
    <p:sldId id="295" r:id="rId13"/>
    <p:sldId id="296" r:id="rId14"/>
    <p:sldId id="29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660066"/>
    <a:srgbClr val="C07326"/>
    <a:srgbClr val="F9E7CF"/>
    <a:srgbClr val="FFB7EC"/>
    <a:srgbClr val="66FF33"/>
    <a:srgbClr val="66FFFF"/>
    <a:srgbClr val="D473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54" autoAdjust="0"/>
  </p:normalViewPr>
  <p:slideViewPr>
    <p:cSldViewPr>
      <p:cViewPr>
        <p:scale>
          <a:sx n="77" d="100"/>
          <a:sy n="77" d="100"/>
        </p:scale>
        <p:origin x="-696" y="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FF54380-D445-4073-BA53-D9749A115739}" type="datetimeFigureOut">
              <a:rPr lang="ru-RU"/>
              <a:pPr>
                <a:defRPr/>
              </a:pPr>
              <a:t>26.07.2015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802391-67AB-4C35-9F5C-4A72C634F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7E4A1-6316-40C9-A734-08664D7434C1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2B00-D6C7-4F48-8E90-4FF730F91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90A3-BD60-4941-9AD6-E57C25B49172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AF40D-FFC8-4DD7-8A0D-6968AFF67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AB540-F5F3-4F3B-84AF-EAD2BECE0B4A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A013A-9240-4EDC-83C7-37C147020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30B79-CFDF-46A1-97D7-86059E81A660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D3BA6-E5A9-47A1-8EF4-72A515B4B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43B1F-3D28-4841-8C31-22ECB1A82ADC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1899B-D081-4608-AC43-A34AF31C2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9381-A3C5-4E6B-990B-42C4CB5197EF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43DAE-3213-4A01-8223-C34CBB67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6EAB-D47A-4064-891D-B9F2A1D4A7D5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B33EE-B5C9-4061-9EE0-40D4DF085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EB2DD-8A5B-41C2-81DF-D59422D798F2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814DA-BF1E-4240-8032-4CB972AFB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62AA1-1C6E-4BC2-9B0F-81BF4FF07EE2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CAED8-D982-4ADB-83B7-718718E7D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CAFE6-6E7B-4078-9156-1638B424F429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E0E0-940F-411E-A093-81CDFC0354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77C7B-5576-42FA-8D64-918049FE6CEA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95D4D-A2D1-48EB-9DFD-4E574AA7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>
                <a:alpha val="10000"/>
              </a:srgbClr>
            </a:gs>
            <a:gs pos="39999">
              <a:srgbClr val="F9E7CF">
                <a:alpha val="98000"/>
              </a:srgbClr>
            </a:gs>
            <a:gs pos="70000">
              <a:schemeClr val="bg1"/>
            </a:gs>
            <a:gs pos="100000">
              <a:srgbClr val="FFB7EC">
                <a:alpha val="66000"/>
              </a:srgb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C2BDB7-40C1-467B-B307-16D8D4562E4E}" type="datetimeFigureOut">
              <a:rPr lang="en-US"/>
              <a:pPr>
                <a:defRPr/>
              </a:pPr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51215F-B8FB-42DF-A6E6-3FF8CE654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irconova33/file/2939433/" TargetMode="External"/><Relationship Id="rId2" Type="http://schemas.openxmlformats.org/officeDocument/2006/relationships/hyperlink" Target="http://www.youtube.com/watch?v=RyPaUk_Ufj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ehovcbs.ru/news/lastnews/386-l--r.html" TargetMode="External"/><Relationship Id="rId5" Type="http://schemas.openxmlformats.org/officeDocument/2006/relationships/hyperlink" Target="http://t-smertina.narod.ru/litphoto/blok/photoalbum-35.html" TargetMode="External"/><Relationship Id="rId4" Type="http://schemas.openxmlformats.org/officeDocument/2006/relationships/hyperlink" Target="http://art-gon.blogspot.ru/2013/05/blog-post_2276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8712968" cy="1143000"/>
          </a:xfrm>
        </p:spPr>
        <p:txBody>
          <a:bodyPr/>
          <a:lstStyle/>
          <a:p>
            <a:r>
              <a:rPr lang="ru-RU" dirty="0" smtClean="0"/>
              <a:t>Урок литературного чтения.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2123728" y="1484312"/>
            <a:ext cx="6408711" cy="4897015"/>
          </a:xfrm>
        </p:spPr>
        <p:txBody>
          <a:bodyPr/>
          <a:lstStyle/>
          <a:p>
            <a:pPr algn="just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  </a:t>
            </a:r>
            <a:r>
              <a:rPr lang="ru-RU" sz="4800" dirty="0" smtClean="0">
                <a:solidFill>
                  <a:srgbClr val="7030A0"/>
                </a:solidFill>
              </a:rPr>
              <a:t>" Настоящий зритель ,                                                                    слушатель -  это  такой  же  творец ,  как  и     композитор , художник , поэт ".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Два  мотива: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03648" y="1535113"/>
            <a:ext cx="3093740" cy="639762"/>
          </a:xfrm>
        </p:spPr>
        <p:txBody>
          <a:bodyPr/>
          <a:lstStyle/>
          <a:p>
            <a:r>
              <a:rPr lang="ru-RU" sz="4400" dirty="0" smtClean="0">
                <a:solidFill>
                  <a:srgbClr val="0070C0"/>
                </a:solidFill>
              </a:rPr>
              <a:t>ещё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/>
              <a:t>Печален вид</a:t>
            </a:r>
          </a:p>
          <a:p>
            <a:r>
              <a:rPr lang="ru-RU" sz="3600" dirty="0" smtClean="0"/>
              <a:t>Мертвый стебель</a:t>
            </a:r>
          </a:p>
          <a:p>
            <a:r>
              <a:rPr lang="ru-RU" sz="3600" dirty="0" smtClean="0"/>
              <a:t>Природа не проснулась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148064" y="1535113"/>
            <a:ext cx="3538736" cy="639762"/>
          </a:xfrm>
        </p:spPr>
        <p:txBody>
          <a:bodyPr/>
          <a:lstStyle/>
          <a:p>
            <a:r>
              <a:rPr lang="ru-RU" sz="4400" dirty="0" smtClean="0"/>
              <a:t>      </a:t>
            </a:r>
            <a:r>
              <a:rPr lang="ru-RU" sz="4400" dirty="0" smtClean="0">
                <a:solidFill>
                  <a:srgbClr val="0070C0"/>
                </a:solidFill>
              </a:rPr>
              <a:t>но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 smtClean="0"/>
              <a:t>Весною дышит</a:t>
            </a:r>
          </a:p>
          <a:p>
            <a:r>
              <a:rPr lang="ru-RU" sz="3200" dirty="0" smtClean="0"/>
              <a:t>Колышет</a:t>
            </a:r>
          </a:p>
          <a:p>
            <a:r>
              <a:rPr lang="ru-RU" sz="3200" dirty="0" smtClean="0"/>
              <a:t>Шелестит</a:t>
            </a:r>
          </a:p>
          <a:p>
            <a:r>
              <a:rPr lang="ru-RU" sz="3200" dirty="0" smtClean="0"/>
              <a:t>Сон редеющий</a:t>
            </a:r>
          </a:p>
          <a:p>
            <a:r>
              <a:rPr lang="ru-RU" sz="3200" dirty="0" smtClean="0"/>
              <a:t>улыбнулась</a:t>
            </a:r>
            <a:endParaRPr lang="ru-RU" sz="3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Блок</a:t>
            </a:r>
            <a:br>
              <a:rPr lang="ru-RU" dirty="0" smtClean="0"/>
            </a:br>
            <a:r>
              <a:rPr lang="ru-RU" dirty="0" smtClean="0"/>
              <a:t> « Ветер принес из далёка…»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772817"/>
            <a:ext cx="3970784" cy="4032448"/>
          </a:xfrm>
        </p:spPr>
        <p:txBody>
          <a:bodyPr/>
          <a:lstStyle/>
          <a:p>
            <a:r>
              <a:rPr lang="ru-RU" dirty="0" err="1" smtClean="0"/>
              <a:t>Алекса́ндр</a:t>
            </a:r>
            <a:r>
              <a:rPr lang="ru-RU" dirty="0" smtClean="0"/>
              <a:t> </a:t>
            </a:r>
            <a:r>
              <a:rPr lang="ru-RU" dirty="0" err="1" smtClean="0"/>
              <a:t>Алекса́ндрович</a:t>
            </a:r>
            <a:r>
              <a:rPr lang="ru-RU" dirty="0" smtClean="0"/>
              <a:t> Блок — русский поэт, классик русской литературы XX столетия, один из величайших поэтов России.</a:t>
            </a:r>
            <a:endParaRPr lang="ru-RU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970784" cy="4531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Каково значение слово «лазурь»? 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5472608" cy="1468760"/>
          </a:xfrm>
        </p:spPr>
        <p:txBody>
          <a:bodyPr/>
          <a:lstStyle/>
          <a:p>
            <a:r>
              <a:rPr lang="ru-RU" u="sng" dirty="0" smtClean="0">
                <a:solidFill>
                  <a:srgbClr val="0070C0"/>
                </a:solidFill>
              </a:rPr>
              <a:t>Лазурный</a:t>
            </a:r>
            <a:r>
              <a:rPr lang="ru-RU" dirty="0" smtClean="0">
                <a:solidFill>
                  <a:srgbClr val="0070C0"/>
                </a:solidFill>
              </a:rPr>
              <a:t> – это нежно-голубой. Весной воздух насыщенно-голубой, горячий. Зимой тоже ярко-голубой, обжигающий.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66124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каком произведении мы видели  осеннюю лазурь?</a:t>
            </a:r>
            <a:endParaRPr lang="ru-RU" sz="3200" dirty="0"/>
          </a:p>
        </p:txBody>
      </p:sp>
      <p:pic>
        <p:nvPicPr>
          <p:cNvPr id="5" name="Picture 2" descr="C:\Users\dv5-1169er\Downloads\88614326 (1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220072" y="908720"/>
            <a:ext cx="3744416" cy="4731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Прочитать выразительно стихотворения, выучить наизусть понравившееся стихотворение .</a:t>
            </a:r>
          </a:p>
          <a:p>
            <a:r>
              <a:rPr lang="ru-RU" dirty="0" smtClean="0"/>
              <a:t>Сделать записи на страничку «Весна» в рабочей тетради.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www.youtube.com/watch?v=RyPaUk_UfjE</a:t>
            </a:r>
            <a:endParaRPr lang="ru-RU" sz="2800" dirty="0" smtClean="0"/>
          </a:p>
          <a:p>
            <a:r>
              <a:rPr lang="en-US" sz="2800" dirty="0" smtClean="0">
                <a:hlinkClick r:id="rId3"/>
              </a:rPr>
              <a:t>http://www.proshkolu.ru/user/irconova33/file/2939433</a:t>
            </a:r>
            <a:r>
              <a:rPr lang="en-US" sz="2800" dirty="0" smtClean="0">
                <a:hlinkClick r:id="rId3"/>
              </a:rPr>
              <a:t>/</a:t>
            </a:r>
            <a:endParaRPr lang="ru-RU" sz="2800" dirty="0" smtClean="0"/>
          </a:p>
          <a:p>
            <a:r>
              <a:rPr lang="en-US" sz="2800" dirty="0" smtClean="0">
                <a:hlinkClick r:id="rId4"/>
              </a:rPr>
              <a:t>http://</a:t>
            </a:r>
            <a:r>
              <a:rPr lang="en-US" sz="2800" dirty="0" smtClean="0">
                <a:hlinkClick r:id="rId4"/>
              </a:rPr>
              <a:t>art-gon.blogspot.ru/2013/05/blog-post_2276.html</a:t>
            </a:r>
            <a:endParaRPr lang="ru-RU" sz="2800" dirty="0" smtClean="0"/>
          </a:p>
          <a:p>
            <a:r>
              <a:rPr lang="en-US" sz="2800" dirty="0" smtClean="0">
                <a:hlinkClick r:id="rId5"/>
              </a:rPr>
              <a:t>http://</a:t>
            </a:r>
            <a:r>
              <a:rPr lang="en-US" sz="2800" dirty="0" smtClean="0">
                <a:hlinkClick r:id="rId5"/>
              </a:rPr>
              <a:t>t-smertina.narod.ru/litphoto/blok/photoalbum-35.html</a:t>
            </a:r>
            <a:endParaRPr lang="ru-RU" sz="2800" dirty="0" smtClean="0"/>
          </a:p>
          <a:p>
            <a:r>
              <a:rPr lang="en-US" sz="2800" dirty="0" smtClean="0">
                <a:hlinkClick r:id="rId6"/>
              </a:rPr>
              <a:t>http://www.chehovcbs.ru/news/lastnews/386-l--</a:t>
            </a:r>
            <a:r>
              <a:rPr lang="en-US" sz="2800" dirty="0" smtClean="0">
                <a:hlinkClick r:id="rId6"/>
              </a:rPr>
              <a:t>r.html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Пришла, улыбнулась – утихли метели,</a:t>
            </a:r>
            <a:endParaRPr lang="ru-RU" sz="3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Позванивать стал колокольчик капели.</a:t>
            </a:r>
            <a:endParaRPr lang="ru-RU" sz="3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Река пробудилась, растаяли льды,</a:t>
            </a:r>
            <a:endParaRPr lang="ru-RU" sz="3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Наряд белоснежный надели сады.</a:t>
            </a:r>
            <a:endParaRPr lang="ru-RU" sz="3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Движения полна. Зовут её…</a:t>
            </a:r>
            <a:r>
              <a:rPr lang="ru-RU" i="1" dirty="0" smtClean="0"/>
              <a:t> </a:t>
            </a:r>
            <a:r>
              <a:rPr lang="ru-RU" sz="8800" dirty="0" smtClean="0">
                <a:solidFill>
                  <a:srgbClr val="00B050"/>
                </a:solidFill>
              </a:rPr>
              <a:t>весна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v5-1169er\Downloads\88614326 (1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16632"/>
            <a:ext cx="4380806" cy="6027737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4860033" y="549275"/>
            <a:ext cx="4032448" cy="5576888"/>
          </a:xfrm>
        </p:spPr>
        <p:txBody>
          <a:bodyPr/>
          <a:lstStyle/>
          <a:p>
            <a:pPr>
              <a:buNone/>
            </a:pPr>
            <a:r>
              <a:rPr lang="ru-RU" sz="4800" i="1" dirty="0" smtClean="0"/>
              <a:t>  </a:t>
            </a:r>
            <a:r>
              <a:rPr lang="ru-RU" sz="5400" i="1" dirty="0" smtClean="0">
                <a:solidFill>
                  <a:srgbClr val="0070C0"/>
                </a:solidFill>
              </a:rPr>
              <a:t>Капель, ледоход, половодье, ручьи,</a:t>
            </a:r>
          </a:p>
          <a:p>
            <a:pPr>
              <a:buNone/>
            </a:pPr>
            <a:r>
              <a:rPr lang="ru-RU" sz="5400" i="1" dirty="0" smtClean="0">
                <a:solidFill>
                  <a:srgbClr val="0070C0"/>
                </a:solidFill>
              </a:rPr>
              <a:t>  грачи, проталины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Тема :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«О ВЕСНА, БЕЗ КОНЦА И БЕЗ КРАЮ…»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4800" i="1" dirty="0" smtClean="0"/>
              <a:t> 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</a:t>
            </a:r>
            <a:endParaRPr lang="ru-RU" dirty="0"/>
          </a:p>
        </p:txBody>
      </p:sp>
      <p:pic>
        <p:nvPicPr>
          <p:cNvPr id="9" name="Picture 2" descr="C:\Users\dv5-1169er\Downloads\88614326 (1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1124744"/>
            <a:ext cx="3744416" cy="4731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923928" y="1700808"/>
            <a:ext cx="50405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Как приходит весна.</a:t>
            </a:r>
          </a:p>
          <a:p>
            <a:endParaRPr lang="ru-RU" sz="3600" b="1" dirty="0" smtClean="0">
              <a:solidFill>
                <a:schemeClr val="tx2"/>
              </a:solidFill>
            </a:endParaRPr>
          </a:p>
          <a:p>
            <a:endParaRPr lang="ru-RU" sz="3600" b="1" dirty="0" smtClean="0">
              <a:solidFill>
                <a:schemeClr val="tx2"/>
              </a:solidFill>
            </a:endParaRPr>
          </a:p>
          <a:p>
            <a:r>
              <a:rPr lang="ru-RU" sz="3600" b="1" dirty="0" smtClean="0">
                <a:solidFill>
                  <a:srgbClr val="00B050"/>
                </a:solidFill>
              </a:rPr>
              <a:t>(стихотворения)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Это мы знаем.</a:t>
            </a:r>
            <a:br>
              <a:rPr lang="ru-RU" dirty="0" smtClean="0"/>
            </a:br>
            <a:r>
              <a:rPr lang="ru-RU" dirty="0" smtClean="0"/>
              <a:t>(литературные приемы).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0" y="1916113"/>
            <a:ext cx="3827463" cy="4210050"/>
          </a:xfrm>
        </p:spPr>
        <p:txBody>
          <a:bodyPr/>
          <a:lstStyle/>
          <a:p>
            <a:pPr>
              <a:buNone/>
            </a:pPr>
            <a:r>
              <a:rPr lang="ru-RU" sz="4800" i="1" dirty="0" smtClean="0"/>
              <a:t> 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sz="half" idx="4294967295"/>
          </p:nvPr>
        </p:nvSpPr>
        <p:spPr>
          <a:xfrm>
            <a:off x="5316538" y="2780927"/>
            <a:ext cx="3827462" cy="33452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b="0" dirty="0" smtClean="0"/>
              <a:t> приписывание свойств и признаков одушевлённых предметов неодушевлённым.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708920"/>
            <a:ext cx="36724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 </a:t>
            </a:r>
            <a:r>
              <a:rPr lang="ru-RU" sz="2800" dirty="0" smtClean="0"/>
              <a:t>– это образное выражение, построенное на сопоставлении двух предметов или состояний, имеющих общий признак.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1772816"/>
            <a:ext cx="2409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Сравнение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1772816"/>
            <a:ext cx="3710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Олицетворение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  <p:bldP spid="7" grpId="0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8568952" cy="1143000"/>
          </a:xfrm>
        </p:spPr>
        <p:txBody>
          <a:bodyPr/>
          <a:lstStyle/>
          <a:p>
            <a:r>
              <a:rPr lang="ru-RU" dirty="0" err="1" smtClean="0"/>
              <a:t>Андре́й</a:t>
            </a:r>
            <a:r>
              <a:rPr lang="ru-RU" dirty="0" smtClean="0"/>
              <a:t> </a:t>
            </a:r>
            <a:r>
              <a:rPr lang="ru-RU" dirty="0" err="1" smtClean="0"/>
              <a:t>Вади́мович</a:t>
            </a:r>
            <a:r>
              <a:rPr lang="ru-RU" dirty="0" smtClean="0"/>
              <a:t> </a:t>
            </a:r>
            <a:r>
              <a:rPr lang="ru-RU" dirty="0" err="1" smtClean="0"/>
              <a:t>Макаре́вич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dirty="0" smtClean="0">
                <a:solidFill>
                  <a:schemeClr val="tx2"/>
                </a:solidFill>
              </a:rPr>
              <a:t>« Снег»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556792"/>
            <a:ext cx="3859088" cy="4968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Советский и российский музыкант, певец, поэт, композитор, художник, продюсер, телеведущий, лидер и единственный бессменный участник рок-группы «Машина времени».</a:t>
            </a:r>
            <a:endParaRPr lang="ru-RU" sz="2800" dirty="0"/>
          </a:p>
        </p:txBody>
      </p:sp>
      <p:pic>
        <p:nvPicPr>
          <p:cNvPr id="2050" name="Picture 2" descr="C:\Users\dv5-1169er\Downloads\images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312368" cy="48879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0"/>
            <a:ext cx="457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Солнце стало пригревать,</a:t>
            </a:r>
          </a:p>
          <a:p>
            <a:r>
              <a:rPr lang="ru-RU" sz="3200" dirty="0" smtClean="0"/>
              <a:t>Стали капельки стучать,</a:t>
            </a:r>
          </a:p>
          <a:p>
            <a:r>
              <a:rPr lang="ru-RU" sz="3200" dirty="0" smtClean="0"/>
              <a:t>Капля раз, капля два,</a:t>
            </a:r>
          </a:p>
          <a:p>
            <a:r>
              <a:rPr lang="ru-RU" sz="3200" dirty="0" smtClean="0"/>
              <a:t>Капли медленно сперва,</a:t>
            </a:r>
          </a:p>
          <a:p>
            <a:r>
              <a:rPr lang="ru-RU" sz="3200" dirty="0" smtClean="0"/>
              <a:t>А потом быстрей, быстрей</a:t>
            </a:r>
          </a:p>
          <a:p>
            <a:r>
              <a:rPr lang="ru-RU" sz="3200" dirty="0" smtClean="0"/>
              <a:t>Побежали ручейки,</a:t>
            </a:r>
          </a:p>
          <a:p>
            <a:r>
              <a:rPr lang="ru-RU" sz="3200" dirty="0" smtClean="0"/>
              <a:t>Их попробуй, догони!</a:t>
            </a:r>
            <a:endParaRPr lang="ru-RU" sz="3200" dirty="0"/>
          </a:p>
        </p:txBody>
      </p:sp>
      <p:pic>
        <p:nvPicPr>
          <p:cNvPr id="3" name="Picture 2" descr="C:\Users\dv5-1169er\Downloads\88614326 (1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692696"/>
            <a:ext cx="4380806" cy="602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070008" cy="458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Ф. И. Тютчев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tx2"/>
                </a:solidFill>
              </a:rPr>
              <a:t>«Ещё земли печален вид…»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788024" y="1916832"/>
            <a:ext cx="3499048" cy="4237931"/>
          </a:xfrm>
        </p:spPr>
        <p:txBody>
          <a:bodyPr/>
          <a:lstStyle/>
          <a:p>
            <a:r>
              <a:rPr lang="ru-RU" dirty="0" smtClean="0"/>
              <a:t>Фёдор </a:t>
            </a:r>
            <a:r>
              <a:rPr lang="ru-RU" dirty="0" err="1" smtClean="0"/>
              <a:t>Ива́нович</a:t>
            </a:r>
            <a:r>
              <a:rPr lang="ru-RU" dirty="0" smtClean="0"/>
              <a:t> </a:t>
            </a:r>
            <a:r>
              <a:rPr lang="ru-RU" dirty="0" err="1" smtClean="0"/>
              <a:t>Тю́тчев</a:t>
            </a:r>
            <a:r>
              <a:rPr lang="ru-RU" dirty="0" smtClean="0"/>
              <a:t> — русский поэт, дипломат, член-корреспондент Петербургской Академии Наук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3216</TotalTime>
  <Words>292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Урок литературного чтения.</vt:lpstr>
      <vt:lpstr>Отгадай загадку.</vt:lpstr>
      <vt:lpstr>Слайд 3</vt:lpstr>
      <vt:lpstr>Тема : «О ВЕСНА, БЕЗ КОНЦА И БЕЗ КРАЮ…» </vt:lpstr>
      <vt:lpstr>Это мы знаем. (литературные приемы).</vt:lpstr>
      <vt:lpstr>Андре́й Вади́мович Макаре́вич      « Снег»</vt:lpstr>
      <vt:lpstr>Слайд 7</vt:lpstr>
      <vt:lpstr>Слайд 8</vt:lpstr>
      <vt:lpstr>Ф. И. Тютчев  «Ещё земли печален вид…»</vt:lpstr>
      <vt:lpstr>Два  мотива:</vt:lpstr>
      <vt:lpstr>Александр Блок  « Ветер принес из далёка…»</vt:lpstr>
      <vt:lpstr>Каково значение слово «лазурь»?  </vt:lpstr>
      <vt:lpstr>Домашнее задание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про глаголы</dc:title>
  <dc:creator>Галкина Н.В.</dc:creator>
  <cp:lastModifiedBy>dv5-1169er</cp:lastModifiedBy>
  <cp:revision>212</cp:revision>
  <dcterms:modified xsi:type="dcterms:W3CDTF">2015-07-26T09:08:05Z</dcterms:modified>
</cp:coreProperties>
</file>