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265" r:id="rId3"/>
    <p:sldId id="283" r:id="rId4"/>
    <p:sldId id="284" r:id="rId5"/>
    <p:sldId id="285" r:id="rId6"/>
    <p:sldId id="302" r:id="rId7"/>
    <p:sldId id="303" r:id="rId8"/>
    <p:sldId id="304" r:id="rId9"/>
    <p:sldId id="305" r:id="rId10"/>
    <p:sldId id="307" r:id="rId11"/>
    <p:sldId id="287" r:id="rId12"/>
    <p:sldId id="306" r:id="rId13"/>
    <p:sldId id="290" r:id="rId14"/>
    <p:sldId id="288" r:id="rId15"/>
    <p:sldId id="298" r:id="rId16"/>
    <p:sldId id="308" r:id="rId17"/>
    <p:sldId id="301" r:id="rId18"/>
    <p:sldId id="310" r:id="rId19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302"/>
            <p14:sldId id="303"/>
            <p14:sldId id="304"/>
            <p14:sldId id="305"/>
            <p14:sldId id="307"/>
            <p14:sldId id="287"/>
            <p14:sldId id="306"/>
            <p14:sldId id="290"/>
            <p14:sldId id="288"/>
            <p14:sldId id="298"/>
            <p14:sldId id="308"/>
            <p14:sldId id="301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73" d="100"/>
          <a:sy n="73" d="100"/>
        </p:scale>
        <p:origin x="576" y="7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07.07.2020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07.07.2020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38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44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88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537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071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932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379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07.07.2020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37828" y="2564904"/>
            <a:ext cx="9865096" cy="172819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b="0" i="0" u="sng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Старшая группа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,</a:t>
            </a:r>
            <a:b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dirty="0"/>
              <a:t> </a:t>
            </a:r>
            <a:r>
              <a:rPr lang="ru-RU" sz="1800" dirty="0"/>
              <a:t>(возраст)</a:t>
            </a:r>
            <a:r>
              <a:rPr lang="ru-RU" sz="1800" b="0" i="0" dirty="0" smtClean="0">
                <a:solidFill>
                  <a:schemeClr val="tx1"/>
                </a:solidFill>
                <a:latin typeface="Cambria"/>
              </a:rPr>
              <a:t> 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/>
            </a:r>
            <a:b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тема образовательного события «</a:t>
            </a:r>
            <a:r>
              <a:rPr lang="ru-RU" sz="3200" dirty="0" smtClean="0"/>
              <a:t>Осенние хлопоты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662364" y="3933056"/>
            <a:ext cx="6143601" cy="2088232"/>
          </a:xfrm>
        </p:spPr>
        <p:txBody>
          <a:bodyPr>
            <a:normAutofit fontScale="62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900" b="1" dirty="0" smtClean="0"/>
              <a:t>Бутко Виктория Александровна</a:t>
            </a:r>
            <a:r>
              <a:rPr lang="ru-RU" sz="2900" b="1" dirty="0" smtClean="0"/>
              <a:t>, </a:t>
            </a:r>
            <a:r>
              <a:rPr lang="ru-RU" sz="2900" b="1" dirty="0" smtClean="0"/>
              <a:t>воспитатель Муниципального бюджетного дошкольного образовательного учреждения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900" b="1" dirty="0" smtClean="0"/>
              <a:t>«Подгоренский детский сад№ 2»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900" b="1" dirty="0" smtClean="0"/>
              <a:t>Подгоренского муниципального района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900" b="1" dirty="0" smtClean="0"/>
              <a:t>Воронежской области </a:t>
            </a:r>
            <a:endParaRPr lang="ru-RU" sz="29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2018-2019 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5780" y="6093296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rgbClr val="FAC6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b="1" dirty="0" smtClean="0">
                <a:solidFill>
                  <a:srgbClr val="FAC6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rgbClr val="FAC6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rgbClr val="FAC6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b="1" dirty="0">
                <a:solidFill>
                  <a:srgbClr val="FAC6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74332" y="6093296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b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  <a:endParaRPr lang="ru-RU" sz="16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 Рабочий сектор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-352475" y="1227226"/>
            <a:ext cx="5638800" cy="3978275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4040013" y="1227227"/>
            <a:ext cx="5638800" cy="3978275"/>
          </a:xfrm>
        </p:spPr>
      </p:pic>
      <p:sp>
        <p:nvSpPr>
          <p:cNvPr id="7" name="Прямоугольник 6"/>
          <p:cNvSpPr/>
          <p:nvPr/>
        </p:nvSpPr>
        <p:spPr>
          <a:xfrm>
            <a:off x="8982665" y="1412776"/>
            <a:ext cx="28803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ИКТ для педагога входят:</a:t>
            </a:r>
          </a:p>
          <a:p>
            <a:r>
              <a:rPr lang="ru-RU" dirty="0"/>
              <a:t> ноутбук, принтер, </a:t>
            </a:r>
            <a:r>
              <a:rPr lang="ru-RU" dirty="0" smtClean="0"/>
              <a:t>телевизор,.</a:t>
            </a:r>
          </a:p>
          <a:p>
            <a:r>
              <a:rPr lang="ru-RU" dirty="0" smtClean="0"/>
              <a:t>Технические </a:t>
            </a:r>
            <a:r>
              <a:rPr lang="ru-RU" dirty="0"/>
              <a:t>средства  расположены в помещении групповой комнаты.  Место для  работы педагога с документацией находится в спальной комнате.</a:t>
            </a:r>
          </a:p>
        </p:txBody>
      </p:sp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3772" y="1196752"/>
            <a:ext cx="7490874" cy="4536504"/>
          </a:xfrm>
          <a:prstGeom prst="rect">
            <a:avLst/>
          </a:prstGeom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76672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7994673" y="764704"/>
            <a:ext cx="3860379" cy="47525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rgbClr val="00CC66"/>
                </a:solidFill>
              </a:rPr>
              <a:t>Активный сектор представлен </a:t>
            </a:r>
            <a:r>
              <a:rPr lang="ru-RU" sz="1800" dirty="0">
                <a:solidFill>
                  <a:srgbClr val="00CC66"/>
                </a:solidFill>
              </a:rPr>
              <a:t>вариативными модулями</a:t>
            </a:r>
            <a:r>
              <a:rPr lang="ru-RU" sz="1800" dirty="0" smtClean="0">
                <a:solidFill>
                  <a:srgbClr val="00CC66"/>
                </a:solidFill>
              </a:rPr>
              <a:t>:</a:t>
            </a:r>
          </a:p>
          <a:p>
            <a:r>
              <a:rPr lang="ru-RU" sz="1800" dirty="0" smtClean="0">
                <a:solidFill>
                  <a:srgbClr val="00CC66"/>
                </a:solidFill>
              </a:rPr>
              <a:t>- физкультура </a:t>
            </a:r>
            <a:r>
              <a:rPr lang="ru-RU" sz="1800" dirty="0">
                <a:solidFill>
                  <a:srgbClr val="00CC66"/>
                </a:solidFill>
              </a:rPr>
              <a:t>и спорт;</a:t>
            </a:r>
          </a:p>
          <a:p>
            <a:r>
              <a:rPr lang="ru-RU" sz="1800" dirty="0" smtClean="0">
                <a:solidFill>
                  <a:srgbClr val="00CC66"/>
                </a:solidFill>
              </a:rPr>
              <a:t>- сюжетно- </a:t>
            </a:r>
            <a:r>
              <a:rPr lang="ru-RU" sz="1800" dirty="0">
                <a:solidFill>
                  <a:srgbClr val="00CC66"/>
                </a:solidFill>
              </a:rPr>
              <a:t>ролевые игры (кухня, </a:t>
            </a:r>
            <a:r>
              <a:rPr lang="ru-RU" sz="1800" dirty="0" smtClean="0">
                <a:solidFill>
                  <a:srgbClr val="00CC66"/>
                </a:solidFill>
              </a:rPr>
              <a:t> </a:t>
            </a:r>
            <a:r>
              <a:rPr lang="ru-RU" sz="1800" dirty="0">
                <a:solidFill>
                  <a:srgbClr val="00CC66"/>
                </a:solidFill>
              </a:rPr>
              <a:t>парикмахерская, магазин, семья, поликлиника, дорожное движение, мастерская и т.д.)</a:t>
            </a:r>
          </a:p>
          <a:p>
            <a:r>
              <a:rPr lang="ru-RU" sz="1800" dirty="0">
                <a:solidFill>
                  <a:srgbClr val="00CC66"/>
                </a:solidFill>
              </a:rPr>
              <a:t>-мир звуков и музыки </a:t>
            </a:r>
          </a:p>
          <a:p>
            <a:r>
              <a:rPr lang="ru-RU" sz="1800" dirty="0">
                <a:solidFill>
                  <a:srgbClr val="00CC66"/>
                </a:solidFill>
              </a:rPr>
              <a:t>( музыкальный центр в непосредственной близости)</a:t>
            </a:r>
          </a:p>
          <a:p>
            <a:r>
              <a:rPr lang="ru-RU" sz="1800" dirty="0">
                <a:solidFill>
                  <a:srgbClr val="00CC66"/>
                </a:solidFill>
              </a:rPr>
              <a:t>- театр</a:t>
            </a:r>
          </a:p>
          <a:p>
            <a:r>
              <a:rPr lang="ru-RU" dirty="0" smtClean="0">
                <a:solidFill>
                  <a:srgbClr val="00CC66"/>
                </a:solidFill>
              </a:rPr>
              <a:t/>
            </a:r>
            <a:br>
              <a:rPr lang="ru-RU" dirty="0" smtClean="0">
                <a:solidFill>
                  <a:srgbClr val="00CC66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10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97687" y="358442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  <a:endParaRPr lang="ru-RU" sz="2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05780" y="5595070"/>
            <a:ext cx="5099785" cy="51765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2.1. «Сюжетно-ролевая игра»</a:t>
            </a:r>
            <a:endParaRPr lang="ru-RU" sz="1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98468" y="559507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Атрибуты для сюжетно-ролевых игр</a:t>
            </a: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54" y="940572"/>
            <a:ext cx="5862184" cy="43966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21" y="940571"/>
            <a:ext cx="5862186" cy="43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65304"/>
            <a:ext cx="3600400" cy="6096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2.2. «Физкультура и спорт»</a:t>
            </a:r>
            <a:b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148129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  <a:endParaRPr lang="ru-RU" sz="2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62306" y="1647278"/>
            <a:ext cx="4992555" cy="3744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29418" y="1659243"/>
            <a:ext cx="5001867" cy="3751401"/>
          </a:xfrm>
          <a:prstGeom prst="rect">
            <a:avLst/>
          </a:prstGeom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7696281" y="6170295"/>
            <a:ext cx="4498357" cy="609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2.4. «Театрализованная деятельность»</a:t>
            </a:r>
            <a:b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53" y="1916832"/>
            <a:ext cx="3899925" cy="2924944"/>
          </a:xfrm>
          <a:prstGeom prst="rect">
            <a:avLst/>
          </a:prstGeo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4180453" y="5013176"/>
            <a:ext cx="3843442" cy="609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2.3. «Мир музыки и звуков»</a:t>
            </a:r>
            <a:b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4006179" y="408102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7" y="1052736"/>
            <a:ext cx="5832649" cy="4465442"/>
          </a:xfrm>
          <a:prstGeom prst="rect">
            <a:avLst/>
          </a:prstGeom>
        </p:spPr>
      </p:pic>
      <p:sp>
        <p:nvSpPr>
          <p:cNvPr id="14" name="Заголовок 2"/>
          <p:cNvSpPr txBox="1">
            <a:spLocks/>
          </p:cNvSpPr>
          <p:nvPr/>
        </p:nvSpPr>
        <p:spPr>
          <a:xfrm>
            <a:off x="1363860" y="58873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3.1. Место для чтения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7160381" y="1275730"/>
            <a:ext cx="4536504" cy="4248472"/>
          </a:xfrm>
          <a:prstGeom prst="rect">
            <a:avLst/>
          </a:prstGeom>
        </p:spPr>
        <p:txBody>
          <a:bodyPr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В данном модуле  представлена художественная литература для детей.  Книги  подобраны с учетом разнообразных жанров и расположены  на полках шкафа в соответствие с возрастом детей.   Справа на полках расположены книги по теме недели. В контейнере хранятся  детские журналы.  Книги, формуляры читателя для сюжетной игры «Библиотека» и материалы для ремонта книг расположены в нижней закрытой секции и доступны  для детей.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4006179" y="437100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253752" y="6021288"/>
            <a:ext cx="4824537" cy="1764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3.2. Модуль продуктивной творческой деятельности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92" y="1196752"/>
            <a:ext cx="5147456" cy="41573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2" y="1196752"/>
            <a:ext cx="5543145" cy="4157359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6694477" y="5668383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3.3. Место для уединения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200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765820" y="5354629"/>
            <a:ext cx="4680519" cy="9546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4.1. Информационный блок (информация о текущей деятельности группы, паутинка детско-родительских инициатив (слева))</a:t>
            </a:r>
          </a:p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2566020" y="260648"/>
            <a:ext cx="6984776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>
                <a:solidFill>
                  <a:srgbClr val="FF9933"/>
                </a:solidFill>
              </a:rPr>
              <a:t>4</a:t>
            </a:r>
            <a:r>
              <a:rPr lang="ru-RU" sz="2200" b="1" dirty="0" smtClean="0">
                <a:solidFill>
                  <a:srgbClr val="FF9933"/>
                </a:solidFill>
              </a:rPr>
              <a:t>. </a:t>
            </a:r>
            <a:r>
              <a:rPr lang="ru-RU" sz="22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2200" b="1" dirty="0">
              <a:solidFill>
                <a:srgbClr val="FF993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959833"/>
            <a:ext cx="5500468" cy="41253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428" y="959833"/>
            <a:ext cx="5518349" cy="4138762"/>
          </a:xfrm>
          <a:prstGeom prst="rect">
            <a:avLst/>
          </a:prstGeo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6657342" y="5354629"/>
            <a:ext cx="4680519" cy="136149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r>
              <a:rPr lang="ru-RU" sz="2200" dirty="0" smtClean="0">
                <a:solidFill>
                  <a:srgbClr val="FF9933"/>
                </a:solidFill>
              </a:rPr>
              <a:t>4.2. Консультационно-практический блок (экран активности детей (слева), почта для родителей (на полке для обуви), место для демонстрации продуктов детской деятельности (справа))</a:t>
            </a:r>
          </a:p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981844" y="5517232"/>
            <a:ext cx="10009112" cy="95469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Зона для приема воспитанников состоит из двух помещений. В первом – организована среда для диалога с родителями. Во-втором – находится мебель для хранения детских вещей и вынесен познавательный модуль ТРИЗ</a:t>
            </a:r>
          </a:p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93" y="980728"/>
            <a:ext cx="5436096" cy="40770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436" y="980728"/>
            <a:ext cx="5446341" cy="408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0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(ранний возраст, 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1675" y="238125"/>
            <a:ext cx="3978275" cy="2743200"/>
          </a:xfrm>
        </p:spPr>
      </p:pic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750" y="3408602"/>
            <a:ext cx="3978275" cy="27432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5780" y="764704"/>
            <a:ext cx="11089935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1. Рабочий сектор</a:t>
            </a:r>
            <a:br>
              <a:rPr lang="ru-RU" sz="2400" b="1" dirty="0" smtClean="0"/>
            </a:br>
            <a:r>
              <a:rPr lang="ru-RU" sz="2400" b="1" dirty="0">
                <a:solidFill>
                  <a:srgbClr val="FAC6C6"/>
                </a:solidFill>
              </a:rPr>
              <a:t>1.1. Модуль «Экспериментирование – исследовательская деятельность»</a:t>
            </a:r>
            <a:br>
              <a:rPr lang="ru-RU" sz="2400" b="1" dirty="0">
                <a:solidFill>
                  <a:srgbClr val="FAC6C6"/>
                </a:solidFill>
              </a:rPr>
            </a:br>
            <a:r>
              <a:rPr lang="ru-RU" sz="2400" b="1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70476" y="1268760"/>
            <a:ext cx="4969255" cy="45091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данном модуле отведено место для ознакомления, исследования объектов живой-неживой природы, экспериментирования с песком и водой, представлены коллекции природных объектов, календарь погоды, сектор вертикального моделирования.</a:t>
            </a:r>
          </a:p>
          <a:p>
            <a:r>
              <a:rPr lang="ru-RU" dirty="0">
                <a:solidFill>
                  <a:srgbClr val="FFFF00"/>
                </a:solidFill>
              </a:rPr>
              <a:t>«Мокрая зона» для игр с </a:t>
            </a:r>
            <a:r>
              <a:rPr lang="ru-RU" dirty="0" smtClean="0">
                <a:solidFill>
                  <a:srgbClr val="FFFF00"/>
                </a:solidFill>
              </a:rPr>
              <a:t>водой и песком </a:t>
            </a:r>
            <a:r>
              <a:rPr lang="ru-RU" dirty="0">
                <a:solidFill>
                  <a:srgbClr val="FFFF00"/>
                </a:solidFill>
              </a:rPr>
              <a:t>находится в непосредственной близости от умывальной комнаты, что облегчает уборку и смену </a:t>
            </a:r>
            <a:r>
              <a:rPr lang="ru-RU" dirty="0" smtClean="0">
                <a:solidFill>
                  <a:srgbClr val="FFFF00"/>
                </a:solidFill>
              </a:rPr>
              <a:t>воды</a:t>
            </a:r>
          </a:p>
          <a:p>
            <a:r>
              <a:rPr lang="ru-RU" dirty="0">
                <a:solidFill>
                  <a:srgbClr val="FFFF00"/>
                </a:solidFill>
              </a:rPr>
              <a:t>Смену табличек в календаре, проведение и фото фиксацию опытов и экспериментов производят </a:t>
            </a:r>
            <a:r>
              <a:rPr lang="ru-RU" dirty="0" smtClean="0">
                <a:solidFill>
                  <a:srgbClr val="FFFF00"/>
                </a:solidFill>
              </a:rPr>
              <a:t>дети самостоятельно</a:t>
            </a:r>
            <a:endParaRPr lang="ru-RU" dirty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4" y="1268760"/>
            <a:ext cx="6012160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7357" y="1268760"/>
            <a:ext cx="3816424" cy="39416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41884" y="303957"/>
            <a:ext cx="99371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2"/>
                </a:solidFill>
              </a:rPr>
              <a:t>1. Рабочий сектор </a:t>
            </a:r>
            <a:br>
              <a:rPr lang="ru-RU" sz="2200" b="1" dirty="0">
                <a:solidFill>
                  <a:schemeClr val="accent2"/>
                </a:solidFill>
              </a:rPr>
            </a:br>
            <a:r>
              <a:rPr lang="ru-RU" sz="2200" b="1" dirty="0" smtClean="0">
                <a:solidFill>
                  <a:srgbClr val="FAC6C6"/>
                </a:solidFill>
              </a:rPr>
              <a:t>1.1. Модуль </a:t>
            </a:r>
            <a:r>
              <a:rPr lang="ru-RU" sz="2200" b="1" dirty="0">
                <a:solidFill>
                  <a:srgbClr val="FAC6C6"/>
                </a:solidFill>
              </a:rPr>
              <a:t>экспериментирование – исследовательская </a:t>
            </a:r>
            <a:r>
              <a:rPr lang="ru-RU" sz="2200" b="1" dirty="0" smtClean="0">
                <a:solidFill>
                  <a:srgbClr val="FAC6C6"/>
                </a:solidFill>
              </a:rPr>
              <a:t>деятельность</a:t>
            </a:r>
            <a:endParaRPr lang="ru-RU" sz="2200" b="1" dirty="0">
              <a:solidFill>
                <a:srgbClr val="FAC6C6"/>
              </a:solidFill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47357" y="5364391"/>
            <a:ext cx="3840709" cy="1136104"/>
          </a:xfrm>
          <a:prstGeom prst="rect">
            <a:avLst/>
          </a:prstGeom>
        </p:spPr>
        <p:txBody>
          <a:bodyPr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Место для экспериментирования с песком и водой, коллекции природных объектов.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093" y="1284954"/>
            <a:ext cx="2949792" cy="3933056"/>
          </a:xfrm>
          <a:prstGeom prst="rect">
            <a:avLst/>
          </a:prstGeom>
        </p:spPr>
      </p:pic>
      <p:sp>
        <p:nvSpPr>
          <p:cNvPr id="13" name="Текст 3"/>
          <p:cNvSpPr txBox="1">
            <a:spLocks/>
          </p:cNvSpPr>
          <p:nvPr/>
        </p:nvSpPr>
        <p:spPr>
          <a:xfrm>
            <a:off x="4438566" y="5393732"/>
            <a:ext cx="2949792" cy="632048"/>
          </a:xfrm>
          <a:prstGeom prst="rect">
            <a:avLst/>
          </a:prstGeom>
        </p:spPr>
        <p:txBody>
          <a:bodyPr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Сектор вертикального моделирования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14197" y="1284954"/>
            <a:ext cx="4333126" cy="3935085"/>
          </a:xfrm>
          <a:prstGeom prst="rect">
            <a:avLst/>
          </a:prstGeom>
        </p:spPr>
      </p:pic>
      <p:sp>
        <p:nvSpPr>
          <p:cNvPr id="15" name="Текст 3"/>
          <p:cNvSpPr txBox="1">
            <a:spLocks/>
          </p:cNvSpPr>
          <p:nvPr/>
        </p:nvSpPr>
        <p:spPr>
          <a:xfrm>
            <a:off x="8199418" y="5393732"/>
            <a:ext cx="2949792" cy="63204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Уголок природы, дневники детских наблюдений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53852" y="11517"/>
            <a:ext cx="10153128" cy="897203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/>
              <a:t>1. Рабочий сектор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FAC6C6"/>
                </a:solidFill>
              </a:rPr>
              <a:t>1.2. Модуль «Освоение родного языка и литература»</a:t>
            </a:r>
            <a:endParaRPr lang="ru-RU" sz="2200" b="1" dirty="0">
              <a:solidFill>
                <a:srgbClr val="FAC6C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780" y="5697252"/>
            <a:ext cx="11161240" cy="10727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данном модуле представлены книги разнообразные по тематике и жанру, дидактические материалы по развитию речи, детские читательские формуляры, детские газеты и т.д.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1196752"/>
            <a:ext cx="5616624" cy="42124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20" y="1218492"/>
            <a:ext cx="5649207" cy="423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4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69876" y="332656"/>
            <a:ext cx="9577064" cy="864096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/>
              <a:t>1. Рабочий сектор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>
                <a:solidFill>
                  <a:srgbClr val="FAC6C6"/>
                </a:solidFill>
              </a:rPr>
              <a:t>1.3. Модуль «Математическое развитие»</a:t>
            </a:r>
            <a:endParaRPr lang="ru-RU" sz="2200" b="1" dirty="0">
              <a:solidFill>
                <a:srgbClr val="FAC6C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58508" y="1556792"/>
            <a:ext cx="4681223" cy="4464496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В </a:t>
            </a:r>
            <a:r>
              <a:rPr lang="ru-RU" dirty="0">
                <a:solidFill>
                  <a:srgbClr val="FFFF00"/>
                </a:solidFill>
              </a:rPr>
              <a:t>данном модуле представлены пособия, игры для счета,  авторские пособия для изучения цифр, решения задач. развития пространственных представлений, изучения формы, цвета, веса, времени и т.д. А также сенсорные </a:t>
            </a:r>
            <a:r>
              <a:rPr lang="ru-RU" dirty="0" smtClean="0">
                <a:solidFill>
                  <a:srgbClr val="FFFF00"/>
                </a:solidFill>
              </a:rPr>
              <a:t>игры: лабиринты, </a:t>
            </a:r>
            <a:r>
              <a:rPr lang="ru-RU" dirty="0" err="1">
                <a:solidFill>
                  <a:srgbClr val="FFFF00"/>
                </a:solidFill>
              </a:rPr>
              <a:t>пазлы</a:t>
            </a:r>
            <a:r>
              <a:rPr lang="ru-RU" dirty="0">
                <a:solidFill>
                  <a:srgbClr val="FFFF00"/>
                </a:solidFill>
              </a:rPr>
              <a:t>, бусы, мозаика.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97" y="1556792"/>
            <a:ext cx="6191672" cy="464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4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9796" y="188640"/>
            <a:ext cx="11089232" cy="792088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/>
              <a:t>1. Рабочий сектор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>
                <a:solidFill>
                  <a:srgbClr val="FAC6C6"/>
                </a:solidFill>
              </a:rPr>
              <a:t>1.4. Модуль «</a:t>
            </a:r>
            <a:r>
              <a:rPr lang="ru-RU" sz="2200" b="1" dirty="0" err="1" smtClean="0">
                <a:solidFill>
                  <a:srgbClr val="FAC6C6"/>
                </a:solidFill>
              </a:rPr>
              <a:t>Сенсорика</a:t>
            </a:r>
            <a:r>
              <a:rPr lang="ru-RU" sz="2200" b="1" dirty="0" smtClean="0">
                <a:solidFill>
                  <a:srgbClr val="FAC6C6"/>
                </a:solidFill>
              </a:rPr>
              <a:t> и конструирование»</a:t>
            </a:r>
            <a:endParaRPr lang="ru-RU" sz="2200" b="1" dirty="0">
              <a:solidFill>
                <a:srgbClr val="FAC6C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14493" y="1556792"/>
            <a:ext cx="5040560" cy="4392488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В данном модуле представлены разнообразные материалы для конструирования (с разными механизмами скрепления, из разных материалов)  и развития мелкой моторики (</a:t>
            </a:r>
            <a:r>
              <a:rPr lang="ru-RU" dirty="0" err="1" smtClean="0">
                <a:solidFill>
                  <a:srgbClr val="FFFF00"/>
                </a:solidFill>
              </a:rPr>
              <a:t>бизиборды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пазлы</a:t>
            </a:r>
            <a:r>
              <a:rPr lang="ru-RU" dirty="0" smtClean="0">
                <a:solidFill>
                  <a:srgbClr val="FFFF00"/>
                </a:solidFill>
              </a:rPr>
              <a:t>, мозаика, бусы и т.д.)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>Для детей </a:t>
            </a:r>
            <a:r>
              <a:rPr lang="ru-RU" dirty="0" smtClean="0">
                <a:solidFill>
                  <a:srgbClr val="FFFF00"/>
                </a:solidFill>
              </a:rPr>
              <a:t>игровой </a:t>
            </a:r>
            <a:r>
              <a:rPr lang="ru-RU" dirty="0">
                <a:solidFill>
                  <a:srgbClr val="FFFF00"/>
                </a:solidFill>
              </a:rPr>
              <a:t>материал расположен на уровне их роста</a:t>
            </a:r>
            <a:r>
              <a:rPr lang="ru-RU" dirty="0" smtClean="0">
                <a:solidFill>
                  <a:srgbClr val="FFFF00"/>
                </a:solidFill>
              </a:rPr>
              <a:t>.. </a:t>
            </a:r>
            <a:r>
              <a:rPr lang="ru-RU" dirty="0">
                <a:solidFill>
                  <a:srgbClr val="FFFF00"/>
                </a:solidFill>
              </a:rPr>
              <a:t>Рядом с  центром конструирования находятся </a:t>
            </a:r>
            <a:r>
              <a:rPr lang="ru-RU" dirty="0" smtClean="0">
                <a:solidFill>
                  <a:srgbClr val="FFFF00"/>
                </a:solidFill>
              </a:rPr>
              <a:t>как ковровое покрытие, так и столы </a:t>
            </a:r>
            <a:r>
              <a:rPr lang="ru-RU" dirty="0">
                <a:solidFill>
                  <a:srgbClr val="FFFF00"/>
                </a:solidFill>
              </a:rPr>
              <a:t>для одновременной игры детей 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endParaRPr lang="ru-RU" dirty="0"/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6" y="1556792"/>
            <a:ext cx="6084168" cy="456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8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29916" y="385152"/>
            <a:ext cx="92890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200" b="1" dirty="0" smtClean="0">
                <a:solidFill>
                  <a:schemeClr val="accent2"/>
                </a:solidFill>
              </a:rPr>
              <a:t>Рабочий сектор </a:t>
            </a:r>
          </a:p>
          <a:p>
            <a:pPr algn="ctr"/>
            <a:r>
              <a:rPr lang="ru-RU" sz="2200" b="1" dirty="0" smtClean="0">
                <a:solidFill>
                  <a:srgbClr val="FAC6C6"/>
                </a:solidFill>
              </a:rPr>
              <a:t>1.5. Демонстрационный модуль</a:t>
            </a:r>
            <a:endParaRPr lang="ru-RU" sz="2200" b="1" dirty="0">
              <a:solidFill>
                <a:srgbClr val="FAC6C6"/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 </a:t>
            </a:r>
            <a:r>
              <a:rPr lang="ru-RU" sz="2000" dirty="0">
                <a:solidFill>
                  <a:schemeClr val="accent2"/>
                </a:solidFill>
              </a:rPr>
              <a:t/>
            </a:r>
            <a:br>
              <a:rPr lang="ru-RU" sz="2000" dirty="0">
                <a:solidFill>
                  <a:schemeClr val="accent2"/>
                </a:solidFill>
              </a:rPr>
            </a:br>
            <a:endParaRPr lang="ru-RU" sz="2000" dirty="0">
              <a:solidFill>
                <a:schemeClr val="accent2"/>
              </a:solidFill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1619760" y="5844251"/>
            <a:ext cx="3840709" cy="653467"/>
          </a:xfrm>
          <a:prstGeom prst="rect">
            <a:avLst/>
          </a:prstGeom>
        </p:spPr>
        <p:txBody>
          <a:bodyPr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800" dirty="0">
              <a:solidFill>
                <a:schemeClr val="accent2"/>
              </a:solidFill>
            </a:endParaRPr>
          </a:p>
        </p:txBody>
      </p:sp>
      <p:sp>
        <p:nvSpPr>
          <p:cNvPr id="15" name="Текст 3"/>
          <p:cNvSpPr txBox="1">
            <a:spLocks/>
          </p:cNvSpPr>
          <p:nvPr/>
        </p:nvSpPr>
        <p:spPr>
          <a:xfrm>
            <a:off x="6886500" y="2828349"/>
            <a:ext cx="4752528" cy="632048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Данный модуль представлен: 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FFFF00"/>
                </a:solidFill>
              </a:rPr>
              <a:t>«Экраном проекта», который заполняется детскими работами по мере реализации образовательного события;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FFFF00"/>
                </a:solidFill>
              </a:rPr>
              <a:t>«Стеной вопросов», которая направлена на развитие речевой активности;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FFFF00"/>
                </a:solidFill>
              </a:rPr>
              <a:t>Автоматизированным рабочим местом педагога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6" y="1227772"/>
            <a:ext cx="6205920" cy="465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7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29916" y="385152"/>
            <a:ext cx="92890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200" b="1" dirty="0" smtClean="0">
                <a:solidFill>
                  <a:schemeClr val="accent2"/>
                </a:solidFill>
              </a:rPr>
              <a:t>Рабочий сектор </a:t>
            </a:r>
          </a:p>
          <a:p>
            <a:pPr algn="ctr"/>
            <a:r>
              <a:rPr lang="ru-RU" sz="2200" b="1" dirty="0" smtClean="0">
                <a:solidFill>
                  <a:srgbClr val="FAC6C6"/>
                </a:solidFill>
              </a:rPr>
              <a:t>1.6. Познавательный модуль ТРИЗ</a:t>
            </a:r>
            <a:endParaRPr lang="ru-RU" sz="2200" b="1" dirty="0">
              <a:solidFill>
                <a:srgbClr val="FAC6C6"/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 </a:t>
            </a:r>
            <a:r>
              <a:rPr lang="ru-RU" sz="2000" dirty="0">
                <a:solidFill>
                  <a:schemeClr val="accent2"/>
                </a:solidFill>
              </a:rPr>
              <a:t/>
            </a:r>
            <a:br>
              <a:rPr lang="ru-RU" sz="2000" dirty="0">
                <a:solidFill>
                  <a:schemeClr val="accent2"/>
                </a:solidFill>
              </a:rPr>
            </a:br>
            <a:endParaRPr lang="ru-RU" sz="2000" dirty="0">
              <a:solidFill>
                <a:schemeClr val="accent2"/>
              </a:solidFill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1619760" y="5844251"/>
            <a:ext cx="3840709" cy="653467"/>
          </a:xfrm>
          <a:prstGeom prst="rect">
            <a:avLst/>
          </a:prstGeom>
        </p:spPr>
        <p:txBody>
          <a:bodyPr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800" dirty="0">
              <a:solidFill>
                <a:schemeClr val="accent2"/>
              </a:solidFill>
            </a:endParaRPr>
          </a:p>
        </p:txBody>
      </p:sp>
      <p:sp>
        <p:nvSpPr>
          <p:cNvPr id="15" name="Текст 3"/>
          <p:cNvSpPr txBox="1">
            <a:spLocks/>
          </p:cNvSpPr>
          <p:nvPr/>
        </p:nvSpPr>
        <p:spPr>
          <a:xfrm>
            <a:off x="692796" y="5844251"/>
            <a:ext cx="11017224" cy="632048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Познавательный модуль вынесен в помещение для приема воспитанников, т.к. позволяет пространство помещения. Там же располагается выставка творческих работ кружка «</a:t>
            </a:r>
            <a:r>
              <a:rPr lang="ru-RU" sz="1800" dirty="0" err="1" smtClean="0">
                <a:solidFill>
                  <a:srgbClr val="FFFF00"/>
                </a:solidFill>
              </a:rPr>
              <a:t>Мастерилка</a:t>
            </a:r>
            <a:r>
              <a:rPr lang="ru-RU" sz="1800" dirty="0" smtClean="0">
                <a:solidFill>
                  <a:srgbClr val="FFFF00"/>
                </a:solidFill>
              </a:rPr>
              <a:t>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1299767"/>
            <a:ext cx="5706900" cy="42801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408" y="1299767"/>
            <a:ext cx="5721500" cy="42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1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810</Words>
  <Application>Microsoft Office PowerPoint</Application>
  <PresentationFormat>Произвольный</PresentationFormat>
  <Paragraphs>94</Paragraphs>
  <Slides>17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Cambria</vt:lpstr>
      <vt:lpstr>Times New Roman</vt:lpstr>
      <vt:lpstr>Wingdings</vt:lpstr>
      <vt:lpstr>GraduationAlbum_16x9</vt:lpstr>
      <vt:lpstr>Старшая группа,  (возраст)  тема образовательного события «Осенние хлопоты» </vt:lpstr>
      <vt:lpstr>Вход в группу, нижняя левая точка</vt:lpstr>
      <vt:lpstr>      1. Рабочий сектор 1.1. Модуль «Экспериментирование – исследовательская деятельность»   </vt:lpstr>
      <vt:lpstr>Презентация PowerPoint</vt:lpstr>
      <vt:lpstr>1. Рабочий сектор  1.2. Модуль «Освоение родного языка и литература»</vt:lpstr>
      <vt:lpstr>1. Рабочий сектор  1.3. Модуль «Математическое развитие»</vt:lpstr>
      <vt:lpstr>1. Рабочий сектор  1.4. Модуль «Сенсорика и конструирование»</vt:lpstr>
      <vt:lpstr>Презентация PowerPoint</vt:lpstr>
      <vt:lpstr>Презентация PowerPoint</vt:lpstr>
      <vt:lpstr>1.6. Рабочий сектор  (методическая литература педагога)</vt:lpstr>
      <vt:lpstr>Презентация PowerPoint</vt:lpstr>
      <vt:lpstr>Презентация PowerPoint</vt:lpstr>
      <vt:lpstr>  2.2. «Физкультура и спорт»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2020-07-07T17:24:29Z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