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atiana Astretsova" initials="TA" lastIdx="1" clrIdx="0">
    <p:extLst>
      <p:ext uri="{19B8F6BF-5375-455C-9EA6-DF929625EA0E}">
        <p15:presenceInfo xmlns:p15="http://schemas.microsoft.com/office/powerpoint/2012/main" xmlns="" userId="e9e12117044bbe2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-30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3556000" y="0"/>
            <a:ext cx="8636000" cy="6858000"/>
          </a:xfrm>
          <a:prstGeom prst="rect">
            <a:avLst/>
          </a:prstGeom>
          <a:blipFill>
            <a:blip r:embed="rId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127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4489157" y="533400"/>
            <a:ext cx="68072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4472589" y="3539864"/>
            <a:ext cx="6819704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7828299" y="6557946"/>
            <a:ext cx="2669952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6475794-AAE2-48F8-BB44-7032C0213041}" type="datetimeFigureOut">
              <a:rPr lang="ru-RU" smtClean="0"/>
              <a:pPr/>
              <a:t>28.07.2018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3759200" y="6557946"/>
            <a:ext cx="3903629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0507845" y="6556248"/>
            <a:ext cx="784448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578B55F-CCAB-4354-B4C3-76ECEF2773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475794-AAE2-48F8-BB44-7032C0213041}" type="datetimeFigureOut">
              <a:rPr lang="ru-RU" smtClean="0"/>
              <a:pPr/>
              <a:t>28.07.2018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78B55F-CCAB-4354-B4C3-76ECEF2773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37600" y="274956"/>
            <a:ext cx="2032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657088" y="6557946"/>
            <a:ext cx="2669952" cy="226902"/>
          </a:xfrm>
        </p:spPr>
        <p:txBody>
          <a:bodyPr/>
          <a:lstStyle>
            <a:extLst/>
          </a:lstStyle>
          <a:p>
            <a:fld id="{36475794-AAE2-48F8-BB44-7032C0213041}" type="datetimeFigureOut">
              <a:rPr lang="ru-RU" smtClean="0"/>
              <a:pPr/>
              <a:t>28.07.2018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9600" y="6556248"/>
            <a:ext cx="48768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39328" y="6553200"/>
            <a:ext cx="784448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578B55F-CCAB-4354-B4C3-76ECEF2773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475794-AAE2-48F8-BB44-7032C0213041}" type="datetimeFigureOut">
              <a:rPr lang="ru-RU" smtClean="0"/>
              <a:pPr/>
              <a:t>28.07.2018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78B55F-CCAB-4354-B4C3-76ECEF2773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2400" y="2821838"/>
            <a:ext cx="8340651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2400" y="1905001"/>
            <a:ext cx="8340651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298984" y="6556810"/>
            <a:ext cx="2669952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6475794-AAE2-48F8-BB44-7032C0213041}" type="datetimeFigureOut">
              <a:rPr lang="ru-RU" smtClean="0"/>
              <a:pPr/>
              <a:t>28.07.2018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13811" y="6556810"/>
            <a:ext cx="38608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978603" y="6555112"/>
            <a:ext cx="784448" cy="228600"/>
          </a:xfrm>
        </p:spPr>
        <p:txBody>
          <a:bodyPr/>
          <a:lstStyle>
            <a:extLst/>
          </a:lstStyle>
          <a:p>
            <a:fld id="{A578B55F-CCAB-4354-B4C3-76ECEF2773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71744" y="1600201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475794-AAE2-48F8-BB44-7032C0213041}" type="datetimeFigureOut">
              <a:rPr lang="ru-RU" smtClean="0"/>
              <a:pPr/>
              <a:t>28.07.2018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78B55F-CCAB-4354-B4C3-76ECEF2773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571744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571744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475794-AAE2-48F8-BB44-7032C0213041}" type="datetimeFigureOut">
              <a:rPr lang="ru-RU" smtClean="0"/>
              <a:pPr/>
              <a:t>28.07.2018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78B55F-CCAB-4354-B4C3-76ECEF2773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475794-AAE2-48F8-BB44-7032C0213041}" type="datetimeFigureOut">
              <a:rPr lang="ru-RU" smtClean="0"/>
              <a:pPr/>
              <a:t>28.07.2018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78B55F-CCAB-4354-B4C3-76ECEF2773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6475794-AAE2-48F8-BB44-7032C0213041}" type="datetimeFigureOut">
              <a:rPr lang="ru-RU" smtClean="0"/>
              <a:pPr/>
              <a:t>28.07.2018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78B55F-CCAB-4354-B4C3-76ECEF2773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86384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497416"/>
            <a:ext cx="786384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600" y="2133600"/>
            <a:ext cx="9652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475794-AAE2-48F8-BB44-7032C0213041}" type="datetimeFigureOut">
              <a:rPr lang="ru-RU" smtClean="0"/>
              <a:pPr/>
              <a:t>28.07.2018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78B55F-CCAB-4354-B4C3-76ECEF2773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797292" y="1004669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795609" y="998817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85464" y="1143000"/>
            <a:ext cx="4572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85464" y="3283634"/>
            <a:ext cx="4572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475794-AAE2-48F8-BB44-7032C0213041}" type="datetimeFigureOut">
              <a:rPr lang="ru-RU" smtClean="0"/>
              <a:pPr/>
              <a:t>28.07.2018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78B55F-CCAB-4354-B4C3-76ECEF2773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884909" y="1041002"/>
            <a:ext cx="560832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10871200" y="0"/>
            <a:ext cx="1320800" cy="6858000"/>
          </a:xfrm>
          <a:prstGeom prst="rect">
            <a:avLst/>
          </a:prstGeom>
          <a:blipFill>
            <a:blip r:embed="rId14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609600" y="1609416"/>
            <a:ext cx="9652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5661248" y="6557946"/>
            <a:ext cx="2669952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6475794-AAE2-48F8-BB44-7032C0213041}" type="datetimeFigureOut">
              <a:rPr lang="ru-RU" smtClean="0"/>
              <a:pPr/>
              <a:t>28.07.2018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609600" y="6557946"/>
            <a:ext cx="48768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8335264" y="6556248"/>
            <a:ext cx="784448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578B55F-CCAB-4354-B4C3-76ECEF2773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ransition spd="slow">
    <p:sndAc>
      <p:stSnd>
        <p:snd r:embed="rId13" name="chimes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9555" y="-1"/>
            <a:ext cx="9118242" cy="4636395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5300" dirty="0" smtClean="0"/>
              <a:t/>
            </a:r>
            <a:br>
              <a:rPr lang="ru-RU" sz="5300" dirty="0" smtClean="0"/>
            </a:br>
            <a:r>
              <a:rPr lang="ru-RU" sz="5300" dirty="0" smtClean="0"/>
              <a:t>Правила написания личного письма</a:t>
            </a:r>
            <a:br>
              <a:rPr lang="ru-RU" sz="5300" dirty="0" smtClean="0"/>
            </a:br>
            <a:r>
              <a:rPr lang="ru-RU" sz="5300" dirty="0" smtClean="0"/>
              <a:t>на английском языке</a:t>
            </a:r>
            <a:br>
              <a:rPr lang="ru-RU" sz="5300" dirty="0" smtClean="0"/>
            </a:br>
            <a:endParaRPr lang="ru-RU" sz="5300" dirty="0"/>
          </a:p>
        </p:txBody>
      </p:sp>
    </p:spTree>
    <p:extLst>
      <p:ext uri="{BB962C8B-B14F-4D97-AF65-F5344CB8AC3E}">
        <p14:creationId xmlns:p14="http://schemas.microsoft.com/office/powerpoint/2010/main" xmlns="" val="2252377260"/>
      </p:ext>
    </p:extLst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6300" y="193183"/>
            <a:ext cx="7976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ОБЪЁМ ПИСЬМА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3300" y="811369"/>
            <a:ext cx="1005965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100-120 </a:t>
            </a:r>
            <a:r>
              <a:rPr lang="ru-RU" sz="2400" b="1" i="1" dirty="0" smtClean="0">
                <a:solidFill>
                  <a:srgbClr val="FF0000"/>
                </a:solidFill>
              </a:rPr>
              <a:t>СЛОВ:</a:t>
            </a:r>
          </a:p>
          <a:p>
            <a:pPr algn="ctr"/>
            <a:endParaRPr lang="ru-RU" b="1" i="1" dirty="0" smtClean="0">
              <a:solidFill>
                <a:srgbClr val="FF0000"/>
              </a:solidFill>
            </a:endParaRP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Считаются ВСЕ слова включая предлоги, артикли, частицы.</a:t>
            </a:r>
            <a:endParaRPr lang="en-US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Адрес, дата и подпись также подлежат подсчету.</a:t>
            </a:r>
            <a:endParaRPr lang="en-US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Как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ОДНО СЛОВО считаются:</a:t>
            </a:r>
            <a:endParaRPr lang="en-US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Краткие формы (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I’ll, don’t)</a:t>
            </a:r>
          </a:p>
          <a:p>
            <a:pPr marL="285750" indent="-285750">
              <a:buFontTx/>
              <a:buChar char="-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Числительные – цифры (5, 27, 2016)</a:t>
            </a:r>
          </a:p>
          <a:p>
            <a:pPr marL="285750" indent="-285750">
              <a:buFontTx/>
              <a:buChar char="-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Числительные – слова (считаются как слова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</a:p>
          <a:p>
            <a:pPr marL="285750" indent="-285750">
              <a:buFontTx/>
              <a:buChar char="-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Сложные слова 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(easy-going, twenty-seven)</a:t>
            </a:r>
          </a:p>
          <a:p>
            <a:pPr marL="285750" indent="-285750">
              <a:buFontTx/>
              <a:buChar char="-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Сокращения 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(USA)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6484961"/>
      </p:ext>
    </p:extLst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16100" y="291548"/>
            <a:ext cx="90374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cs typeface="Aharoni" pitchFamily="2" charset="-79"/>
              </a:rPr>
              <a:t>АДРЕС ОТПРАВИТЕЛЯ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  <a:cs typeface="Aharoni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58901" y="1179442"/>
            <a:ext cx="30479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endParaRPr lang="ru-RU" dirty="0" smtClean="0"/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Адрес отправителя</a:t>
            </a:r>
          </a:p>
          <a:p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в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сегда пишется наверху справа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796709" y="1669143"/>
            <a:ext cx="3670852" cy="216262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US" sz="2000" b="1" i="1" dirty="0" smtClean="0"/>
              <a:t>                                  </a:t>
            </a:r>
            <a:r>
              <a:rPr lang="ru-RU" sz="2000" b="1" i="1" dirty="0" smtClean="0"/>
              <a:t>          </a:t>
            </a:r>
            <a:r>
              <a:rPr lang="en-US" sz="2000" b="1" i="1" dirty="0" smtClean="0"/>
              <a:t>Moscow</a:t>
            </a:r>
          </a:p>
          <a:p>
            <a:pPr algn="ctr"/>
            <a:r>
              <a:rPr lang="en-US" sz="2000" b="1" i="1" dirty="0" smtClean="0"/>
              <a:t>                              Russia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ru-RU" dirty="0"/>
          </a:p>
        </p:txBody>
      </p:sp>
      <p:cxnSp>
        <p:nvCxnSpPr>
          <p:cNvPr id="19" name="Прямая со стрелкой 18"/>
          <p:cNvCxnSpPr/>
          <p:nvPr/>
        </p:nvCxnSpPr>
        <p:spPr>
          <a:xfrm flipV="1">
            <a:off x="8699736" y="2177143"/>
            <a:ext cx="543339" cy="4638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3004457" y="4005943"/>
            <a:ext cx="4194629" cy="251097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US" dirty="0" smtClean="0"/>
              <a:t>                  </a:t>
            </a:r>
            <a:r>
              <a:rPr lang="en-US" sz="2000" b="1" i="1" dirty="0" smtClean="0"/>
              <a:t>Moscow</a:t>
            </a:r>
            <a:r>
              <a:rPr lang="en-US" sz="2800" b="1" i="1" u="sng" dirty="0">
                <a:solidFill>
                  <a:srgbClr val="FF0000"/>
                </a:solidFill>
              </a:rPr>
              <a:t>,</a:t>
            </a:r>
            <a:r>
              <a:rPr lang="en-US" sz="2000" b="1" i="1" dirty="0" smtClean="0"/>
              <a:t> Russia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ru-RU" dirty="0"/>
          </a:p>
        </p:txBody>
      </p:sp>
      <p:cxnSp>
        <p:nvCxnSpPr>
          <p:cNvPr id="24" name="Прямая со стрелкой 23"/>
          <p:cNvCxnSpPr/>
          <p:nvPr/>
        </p:nvCxnSpPr>
        <p:spPr>
          <a:xfrm flipV="1">
            <a:off x="5021626" y="4583674"/>
            <a:ext cx="980661" cy="6891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24138757"/>
      </p:ext>
    </p:extLst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17" grpId="0" animBg="1"/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52800" y="410817"/>
            <a:ext cx="53406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ДАТА НАПИСАНИЯ ПИСЬМА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99861" y="1364975"/>
            <a:ext cx="291547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Дата всегда пишется под адресом, также в правом верхнем углу</a:t>
            </a:r>
          </a:p>
          <a:p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Варианты написания:</a:t>
            </a:r>
          </a:p>
          <a:p>
            <a:r>
              <a:rPr lang="en-US" b="1" i="1" dirty="0" smtClean="0"/>
              <a:t>June 7, 2016 </a:t>
            </a:r>
            <a:r>
              <a:rPr lang="en-US" dirty="0" smtClean="0"/>
              <a:t>(2 </a:t>
            </a:r>
            <a:r>
              <a:rPr lang="ru-RU" dirty="0" smtClean="0"/>
              <a:t>слова)</a:t>
            </a:r>
          </a:p>
          <a:p>
            <a:r>
              <a:rPr lang="ru-RU" b="1" i="1" dirty="0" smtClean="0"/>
              <a:t>7.06.2016</a:t>
            </a:r>
            <a:r>
              <a:rPr lang="ru-RU" dirty="0" smtClean="0"/>
              <a:t>       (1 слово)</a:t>
            </a:r>
          </a:p>
          <a:p>
            <a:r>
              <a:rPr lang="ru-RU" b="1" i="1" dirty="0" smtClean="0"/>
              <a:t>7/06/2016</a:t>
            </a:r>
            <a:r>
              <a:rPr lang="ru-RU" dirty="0" smtClean="0"/>
              <a:t>      (1 слово)   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59679" y="1593575"/>
            <a:ext cx="3710982" cy="490405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US" b="1" i="1" dirty="0" smtClean="0"/>
              <a:t>Moscow</a:t>
            </a:r>
            <a:r>
              <a:rPr lang="en-US" b="1" i="1" dirty="0"/>
              <a:t>, Russia</a:t>
            </a:r>
          </a:p>
          <a:p>
            <a:pPr algn="r"/>
            <a:r>
              <a:rPr lang="en-US" b="1" i="1" dirty="0"/>
              <a:t>            </a:t>
            </a:r>
            <a:r>
              <a:rPr lang="ru-RU" b="1" i="1" dirty="0" smtClean="0"/>
              <a:t>7</a:t>
            </a:r>
            <a:r>
              <a:rPr lang="en-US" b="1" i="1" dirty="0" smtClean="0"/>
              <a:t> </a:t>
            </a:r>
            <a:r>
              <a:rPr lang="en-US" b="1" i="1" dirty="0"/>
              <a:t>June 2016</a:t>
            </a:r>
          </a:p>
          <a:p>
            <a:pPr algn="r"/>
            <a:r>
              <a:rPr lang="ru-RU" i="1" dirty="0" smtClean="0"/>
              <a:t>         </a:t>
            </a:r>
            <a:r>
              <a:rPr lang="en-US" i="1" dirty="0" smtClean="0"/>
              <a:t>(2 </a:t>
            </a:r>
            <a:r>
              <a:rPr lang="ru-RU" i="1" dirty="0" smtClean="0"/>
              <a:t>слова</a:t>
            </a:r>
            <a:r>
              <a:rPr lang="ru-RU" dirty="0" smtClean="0"/>
              <a:t>)</a:t>
            </a:r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V="1">
            <a:off x="8256789" y="2448827"/>
            <a:ext cx="515155" cy="4765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098513085"/>
      </p:ext>
    </p:extLst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9115" y="244699"/>
            <a:ext cx="62720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ОБРАЩЕНИЕ К ДРУГУ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38648" y="1725768"/>
            <a:ext cx="314244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Обращение пишется слева на отдельной строке в неформальном или нейтральном стиле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48401" y="1261593"/>
            <a:ext cx="3606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i="1" dirty="0"/>
              <a:t>Moscow, Russia</a:t>
            </a:r>
          </a:p>
          <a:p>
            <a:pPr algn="r"/>
            <a:r>
              <a:rPr lang="en-US" b="1" i="1" dirty="0"/>
              <a:t>            </a:t>
            </a:r>
            <a:r>
              <a:rPr lang="ru-RU" b="1" i="1" dirty="0"/>
              <a:t>7</a:t>
            </a:r>
            <a:r>
              <a:rPr lang="en-US" b="1" i="1" dirty="0"/>
              <a:t> June </a:t>
            </a:r>
            <a:r>
              <a:rPr lang="en-US" b="1" i="1" dirty="0" smtClean="0"/>
              <a:t>2016</a:t>
            </a:r>
          </a:p>
          <a:p>
            <a:pPr algn="r"/>
            <a:endParaRPr lang="ru-RU" b="1" i="1" dirty="0"/>
          </a:p>
          <a:p>
            <a:r>
              <a:rPr lang="en-US" b="1" i="1" dirty="0" smtClean="0"/>
              <a:t>Dear Tom</a:t>
            </a:r>
            <a:r>
              <a:rPr lang="en-US" b="1" i="1" dirty="0" smtClean="0">
                <a:solidFill>
                  <a:srgbClr val="FF0000"/>
                </a:solidFill>
              </a:rPr>
              <a:t>,</a:t>
            </a:r>
            <a:endParaRPr lang="ru-RU" b="1" i="1" dirty="0" smtClean="0">
              <a:solidFill>
                <a:srgbClr val="FF0000"/>
              </a:solidFill>
            </a:endParaRPr>
          </a:p>
          <a:p>
            <a:pPr algn="r"/>
            <a:endParaRPr lang="en-US" b="1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235879" y="1193801"/>
            <a:ext cx="3657599" cy="47159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 стрелкой 8"/>
          <p:cNvCxnSpPr/>
          <p:nvPr/>
        </p:nvCxnSpPr>
        <p:spPr>
          <a:xfrm flipH="1" flipV="1">
            <a:off x="7219937" y="2527532"/>
            <a:ext cx="631065" cy="8242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379828" y="4302081"/>
            <a:ext cx="337426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Варианты обращения:</a:t>
            </a:r>
            <a:endParaRPr lang="en-US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b="1" i="1" dirty="0" smtClean="0"/>
              <a:t>Hi, Tom,</a:t>
            </a:r>
          </a:p>
          <a:p>
            <a:r>
              <a:rPr lang="en-US" b="1" i="1" dirty="0" smtClean="0"/>
              <a:t>Hello, Tom,</a:t>
            </a:r>
          </a:p>
          <a:p>
            <a:endParaRPr lang="en-US" b="1" i="1" dirty="0"/>
          </a:p>
          <a:p>
            <a:r>
              <a:rPr lang="en-US" b="1" i="1" dirty="0" smtClean="0">
                <a:solidFill>
                  <a:srgbClr val="FF0000"/>
                </a:solidFill>
              </a:rPr>
              <a:t>! </a:t>
            </a:r>
            <a:r>
              <a:rPr lang="ru-RU" b="1" i="1" dirty="0" smtClean="0">
                <a:solidFill>
                  <a:srgbClr val="FF0000"/>
                </a:solidFill>
              </a:rPr>
              <a:t>– не используем</a:t>
            </a:r>
            <a:r>
              <a:rPr lang="en-US" b="1" i="1" dirty="0" smtClean="0">
                <a:solidFill>
                  <a:srgbClr val="FF0000"/>
                </a:solidFill>
              </a:rPr>
              <a:t>. </a:t>
            </a:r>
            <a:r>
              <a:rPr lang="ru-RU" b="1" i="1" dirty="0" smtClean="0">
                <a:solidFill>
                  <a:srgbClr val="FF0000"/>
                </a:solidFill>
              </a:rPr>
              <a:t>После обращения ОБЯЗАТЕЛЬНО ставится ЗАПЯТАЯ</a:t>
            </a:r>
          </a:p>
        </p:txBody>
      </p:sp>
    </p:spTree>
    <p:extLst>
      <p:ext uri="{BB962C8B-B14F-4D97-AF65-F5344CB8AC3E}">
        <p14:creationId xmlns:p14="http://schemas.microsoft.com/office/powerpoint/2010/main" xmlns="" val="2549045944"/>
      </p:ext>
    </p:extLst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7" grpId="0" animBg="1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9104" y="154547"/>
            <a:ext cx="91311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БЛАГОДАРНОСТЬ ЗА ПРЕДЫДУЩЕЕ ПИСЬМО.</a:t>
            </a:r>
          </a:p>
          <a:p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УПОМИНАНИЕ О ПРЕДЫДУЩИХ КОНТАКТАХ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502401" y="1409700"/>
            <a:ext cx="4279900" cy="49524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515101" y="1473200"/>
            <a:ext cx="42291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i="1" dirty="0" smtClean="0"/>
              <a:t> Moscow</a:t>
            </a:r>
            <a:r>
              <a:rPr lang="en-US" b="1" i="1" dirty="0"/>
              <a:t>, Russia</a:t>
            </a:r>
          </a:p>
          <a:p>
            <a:pPr algn="r"/>
            <a:r>
              <a:rPr lang="en-US" b="1" i="1" dirty="0"/>
              <a:t>            </a:t>
            </a:r>
            <a:r>
              <a:rPr lang="ru-RU" b="1" i="1" dirty="0"/>
              <a:t>7</a:t>
            </a:r>
            <a:r>
              <a:rPr lang="en-US" b="1" i="1" dirty="0"/>
              <a:t> June 2016</a:t>
            </a:r>
          </a:p>
          <a:p>
            <a:pPr algn="r"/>
            <a:endParaRPr lang="ru-RU" b="1" i="1" dirty="0"/>
          </a:p>
          <a:p>
            <a:r>
              <a:rPr lang="en-US" b="1" i="1" dirty="0"/>
              <a:t>Dear Tom</a:t>
            </a:r>
            <a:r>
              <a:rPr lang="en-US" b="1" i="1" dirty="0" smtClean="0">
                <a:solidFill>
                  <a:srgbClr val="FF0000"/>
                </a:solidFill>
              </a:rPr>
              <a:t>,</a:t>
            </a:r>
            <a:endParaRPr lang="ru-RU" b="1" i="1" dirty="0" smtClean="0">
              <a:solidFill>
                <a:srgbClr val="FF0000"/>
              </a:solidFill>
            </a:endParaRPr>
          </a:p>
          <a:p>
            <a:r>
              <a:rPr lang="en-US" b="1" i="1" dirty="0" smtClean="0"/>
              <a:t>Thanks (Thank you) for your (recent) letter.</a:t>
            </a:r>
            <a:r>
              <a:rPr lang="ru-RU" b="1" i="1" dirty="0" smtClean="0"/>
              <a:t> </a:t>
            </a:r>
            <a:r>
              <a:rPr lang="en-US" b="1" i="1" dirty="0" smtClean="0"/>
              <a:t>It was great to hear from you again.</a:t>
            </a:r>
            <a:endParaRPr lang="ru-RU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2163651" y="1378039"/>
            <a:ext cx="39538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Благодарность пишется на отдельной строке слева сразу под обращением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8509768" y="2036905"/>
            <a:ext cx="585987" cy="5022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725769" y="3217084"/>
            <a:ext cx="482314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Фразы-клише, говорящие о том, что письмо не является первым, следуют за благодарностью и пишутся на той же строке без отступа.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Варианты:</a:t>
            </a:r>
          </a:p>
          <a:p>
            <a:r>
              <a:rPr lang="en-US" b="1" i="1" dirty="0" smtClean="0"/>
              <a:t>I was very glad to get your letter.</a:t>
            </a:r>
          </a:p>
          <a:p>
            <a:r>
              <a:rPr lang="en-US" b="1" i="1" dirty="0" smtClean="0"/>
              <a:t>Sorry, I haven’t written for so long.</a:t>
            </a:r>
            <a:endParaRPr lang="ru-RU" b="1" i="1" dirty="0"/>
          </a:p>
          <a:p>
            <a:endParaRPr lang="ru-RU" sz="2400" b="1" i="1" dirty="0">
              <a:solidFill>
                <a:schemeClr val="accent3"/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flipV="1">
            <a:off x="8592663" y="3337672"/>
            <a:ext cx="367050" cy="7083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079152653"/>
      </p:ext>
    </p:extLst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  <p:bldP spid="5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86100" y="228600"/>
            <a:ext cx="58082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ОСНОВНАЯ ЧАСТЬ ПИСЬМА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61375" y="1210615"/>
            <a:ext cx="471366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В этой части письма следует ответить на три вопроса друга.</a:t>
            </a:r>
          </a:p>
          <a:p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Варианты начала ответа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:</a:t>
            </a:r>
          </a:p>
          <a:p>
            <a:r>
              <a:rPr lang="en-US" b="1" i="1" dirty="0" smtClean="0"/>
              <a:t>You asked me about…</a:t>
            </a:r>
          </a:p>
          <a:p>
            <a:r>
              <a:rPr lang="en-US" b="1" i="1" dirty="0" smtClean="0"/>
              <a:t>You are interested in…</a:t>
            </a:r>
          </a:p>
          <a:p>
            <a:endParaRPr lang="en-US" b="1" i="1" dirty="0"/>
          </a:p>
          <a:p>
            <a:r>
              <a:rPr lang="ru-RU" sz="2400" dirty="0" smtClean="0">
                <a:solidFill>
                  <a:srgbClr val="FF0000"/>
                </a:solidFill>
              </a:rPr>
              <a:t>Важно: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Ответы на вопросы могут быть написаны в одном абзаце или в трех разных.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25493" y="1102590"/>
            <a:ext cx="4365939" cy="55298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375400" y="1210615"/>
            <a:ext cx="42545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i="1" dirty="0"/>
              <a:t> Moscow, Russia</a:t>
            </a:r>
          </a:p>
          <a:p>
            <a:pPr algn="r"/>
            <a:r>
              <a:rPr lang="en-US" b="1" i="1" dirty="0"/>
              <a:t>            </a:t>
            </a:r>
            <a:r>
              <a:rPr lang="ru-RU" b="1" i="1" dirty="0"/>
              <a:t>7</a:t>
            </a:r>
            <a:r>
              <a:rPr lang="en-US" b="1" i="1" dirty="0"/>
              <a:t> June 2016</a:t>
            </a:r>
          </a:p>
          <a:p>
            <a:pPr algn="r"/>
            <a:endParaRPr lang="ru-RU" b="1" i="1" dirty="0"/>
          </a:p>
          <a:p>
            <a:r>
              <a:rPr lang="en-US" b="1" i="1" dirty="0"/>
              <a:t>Dear Tom</a:t>
            </a:r>
            <a:r>
              <a:rPr lang="en-US" b="1" i="1" dirty="0">
                <a:solidFill>
                  <a:srgbClr val="FF0000"/>
                </a:solidFill>
              </a:rPr>
              <a:t>,</a:t>
            </a:r>
            <a:endParaRPr lang="ru-RU" b="1" i="1" dirty="0">
              <a:solidFill>
                <a:srgbClr val="FF0000"/>
              </a:solidFill>
            </a:endParaRPr>
          </a:p>
          <a:p>
            <a:r>
              <a:rPr lang="en-US" b="1" i="1" dirty="0"/>
              <a:t>Thanks (Thank you) for your (recent) letter.</a:t>
            </a:r>
            <a:r>
              <a:rPr lang="ru-RU" b="1" i="1" dirty="0"/>
              <a:t> </a:t>
            </a:r>
            <a:r>
              <a:rPr lang="en-US" b="1" i="1" dirty="0"/>
              <a:t>It was great to hear from you again</a:t>
            </a:r>
            <a:r>
              <a:rPr lang="en-US" b="1" i="1" dirty="0" smtClean="0"/>
              <a:t>.</a:t>
            </a:r>
            <a:endParaRPr lang="ru-RU" b="1" i="1" dirty="0" smtClean="0"/>
          </a:p>
          <a:p>
            <a:r>
              <a:rPr lang="en-US" b="1" i="1" dirty="0" smtClean="0"/>
              <a:t>You asked me what films I like.  Well, I prefer watching romantic films. My </a:t>
            </a:r>
            <a:r>
              <a:rPr lang="en-US" b="1" i="1" dirty="0" err="1" smtClean="0"/>
              <a:t>favourite</a:t>
            </a:r>
            <a:r>
              <a:rPr lang="en-US" b="1" i="1" dirty="0" smtClean="0"/>
              <a:t> one is “The </a:t>
            </a:r>
            <a:r>
              <a:rPr lang="en-US" b="1" i="1" dirty="0" err="1" smtClean="0"/>
              <a:t>Titanik</a:t>
            </a:r>
            <a:r>
              <a:rPr lang="en-US" b="1" i="1" dirty="0" smtClean="0"/>
              <a:t>”…</a:t>
            </a:r>
            <a:endParaRPr lang="ru-RU" b="1" i="1" dirty="0"/>
          </a:p>
        </p:txBody>
      </p:sp>
      <p:cxnSp>
        <p:nvCxnSpPr>
          <p:cNvPr id="7" name="Прямая со стрелкой 6"/>
          <p:cNvCxnSpPr/>
          <p:nvPr/>
        </p:nvCxnSpPr>
        <p:spPr>
          <a:xfrm flipH="1" flipV="1">
            <a:off x="9272789" y="4203334"/>
            <a:ext cx="708338" cy="5774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774954912"/>
      </p:ext>
    </p:extLst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09800" y="165100"/>
            <a:ext cx="92781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НАДЕЖДА НА БУДУЩИЕ КОНТАКТЫ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06501" y="1519707"/>
            <a:ext cx="32893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Фразы-клише пишутся слева с красной строки, под текстом письма</a:t>
            </a:r>
            <a:endParaRPr lang="en-US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en-US" sz="2400" b="1" i="1" dirty="0">
              <a:solidFill>
                <a:schemeClr val="accent3"/>
              </a:solidFill>
            </a:endParaRPr>
          </a:p>
          <a:p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Варианты:</a:t>
            </a:r>
            <a:endParaRPr lang="en-US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dirty="0" smtClean="0"/>
          </a:p>
          <a:p>
            <a:r>
              <a:rPr lang="en-US" b="1" i="1" dirty="0" smtClean="0"/>
              <a:t>Please, write back. </a:t>
            </a:r>
            <a:endParaRPr lang="ru-RU" b="1" i="1" dirty="0" smtClean="0"/>
          </a:p>
          <a:p>
            <a:r>
              <a:rPr lang="en-US" b="1" i="1" dirty="0" smtClean="0"/>
              <a:t>Keep in touch.</a:t>
            </a:r>
          </a:p>
          <a:p>
            <a:r>
              <a:rPr lang="en-US" b="1" i="1" dirty="0" smtClean="0"/>
              <a:t>Hope to hear from you soon.</a:t>
            </a:r>
          </a:p>
          <a:p>
            <a:r>
              <a:rPr lang="en-US" b="1" i="1" dirty="0" smtClean="0"/>
              <a:t>Drop me a letter when you can.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473700" y="876300"/>
            <a:ext cx="5245101" cy="55631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511800" y="819433"/>
            <a:ext cx="5207001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i="1" dirty="0"/>
              <a:t>Moscow, Russia</a:t>
            </a:r>
          </a:p>
          <a:p>
            <a:pPr algn="r"/>
            <a:r>
              <a:rPr lang="en-US" b="1" i="1" dirty="0"/>
              <a:t>            </a:t>
            </a:r>
            <a:r>
              <a:rPr lang="ru-RU" b="1" i="1" dirty="0"/>
              <a:t>7</a:t>
            </a:r>
            <a:r>
              <a:rPr lang="en-US" b="1" i="1" dirty="0"/>
              <a:t> June 2016</a:t>
            </a:r>
          </a:p>
          <a:p>
            <a:pPr algn="r"/>
            <a:endParaRPr lang="ru-RU" b="1" i="1" dirty="0"/>
          </a:p>
          <a:p>
            <a:r>
              <a:rPr lang="en-US" b="1" i="1" dirty="0"/>
              <a:t>Dear Tom</a:t>
            </a:r>
            <a:r>
              <a:rPr lang="en-US" b="1" i="1" dirty="0">
                <a:solidFill>
                  <a:srgbClr val="FF0000"/>
                </a:solidFill>
              </a:rPr>
              <a:t>,</a:t>
            </a:r>
            <a:endParaRPr lang="ru-RU" b="1" i="1" dirty="0">
              <a:solidFill>
                <a:srgbClr val="FF0000"/>
              </a:solidFill>
            </a:endParaRPr>
          </a:p>
          <a:p>
            <a:r>
              <a:rPr lang="en-US" b="1" i="1" dirty="0"/>
              <a:t>Thanks (Thank you) for your (recent) letter.</a:t>
            </a:r>
            <a:r>
              <a:rPr lang="ru-RU" b="1" i="1" dirty="0"/>
              <a:t> </a:t>
            </a:r>
            <a:r>
              <a:rPr lang="en-US" b="1" i="1" dirty="0"/>
              <a:t>It was great to hear from you again.</a:t>
            </a:r>
            <a:endParaRPr lang="ru-RU" b="1" i="1" dirty="0"/>
          </a:p>
          <a:p>
            <a:r>
              <a:rPr lang="en-US" b="1" i="1" dirty="0"/>
              <a:t>You asked me what films I like.  Well, I prefer watching romantic films. My </a:t>
            </a:r>
            <a:r>
              <a:rPr lang="en-US" b="1" i="1" dirty="0" err="1"/>
              <a:t>favourite</a:t>
            </a:r>
            <a:r>
              <a:rPr lang="en-US" b="1" i="1" dirty="0"/>
              <a:t> one is “The </a:t>
            </a:r>
            <a:r>
              <a:rPr lang="en-US" b="1" i="1" dirty="0" err="1"/>
              <a:t>Titanik</a:t>
            </a:r>
            <a:r>
              <a:rPr lang="en-US" b="1" i="1" dirty="0" smtClean="0"/>
              <a:t>”…</a:t>
            </a:r>
            <a:endParaRPr lang="ru-RU" b="1" i="1" dirty="0" smtClean="0"/>
          </a:p>
          <a:p>
            <a:endParaRPr lang="ru-RU" b="1" i="1" dirty="0"/>
          </a:p>
          <a:p>
            <a:endParaRPr lang="ru-RU" b="1" i="1" dirty="0" smtClean="0"/>
          </a:p>
          <a:p>
            <a:endParaRPr lang="ru-RU" b="1" i="1" dirty="0"/>
          </a:p>
          <a:p>
            <a:r>
              <a:rPr lang="en-US" b="1" i="1" dirty="0" smtClean="0"/>
              <a:t>Write back soon.</a:t>
            </a:r>
            <a:endParaRPr lang="ru-RU" b="1" i="1" dirty="0"/>
          </a:p>
        </p:txBody>
      </p:sp>
      <p:cxnSp>
        <p:nvCxnSpPr>
          <p:cNvPr id="7" name="Прямая со стрелкой 6"/>
          <p:cNvCxnSpPr/>
          <p:nvPr/>
        </p:nvCxnSpPr>
        <p:spPr>
          <a:xfrm flipH="1" flipV="1">
            <a:off x="7521263" y="4512753"/>
            <a:ext cx="553791" cy="5486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36923746"/>
      </p:ext>
    </p:extLst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41701" y="141668"/>
            <a:ext cx="52257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ЗАВЕРШАЮЩАЯ ФРАЗА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0400" y="991673"/>
            <a:ext cx="367029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Фраза-клише пишется в письме слева над подписью, на отдельной строке, и заканчивается запятой.</a:t>
            </a:r>
          </a:p>
          <a:p>
            <a:endParaRPr lang="ru-RU" sz="2400" b="1" i="1" dirty="0">
              <a:solidFill>
                <a:schemeClr val="accent3"/>
              </a:solidFill>
            </a:endParaRPr>
          </a:p>
          <a:p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Варианты:</a:t>
            </a:r>
          </a:p>
          <a:p>
            <a:endParaRPr lang="ru-RU" dirty="0"/>
          </a:p>
          <a:p>
            <a:r>
              <a:rPr lang="en-US" b="1" i="1" dirty="0" smtClean="0"/>
              <a:t>Love,</a:t>
            </a:r>
          </a:p>
          <a:p>
            <a:r>
              <a:rPr lang="en-US" b="1" i="1" dirty="0" smtClean="0"/>
              <a:t>Lots of love,</a:t>
            </a:r>
          </a:p>
          <a:p>
            <a:r>
              <a:rPr lang="en-US" b="1" i="1" dirty="0" smtClean="0"/>
              <a:t>Best wishes,</a:t>
            </a:r>
          </a:p>
          <a:p>
            <a:r>
              <a:rPr lang="en-US" b="1" i="1" dirty="0" smtClean="0"/>
              <a:t>Take care,</a:t>
            </a:r>
            <a:endParaRPr lang="ru-RU" b="1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19599" y="685800"/>
            <a:ext cx="5562601" cy="574075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470401" y="785611"/>
            <a:ext cx="544829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i="1" dirty="0"/>
              <a:t>Moscow, Russia</a:t>
            </a:r>
          </a:p>
          <a:p>
            <a:pPr algn="r"/>
            <a:r>
              <a:rPr lang="en-US" b="1" i="1" dirty="0"/>
              <a:t>            </a:t>
            </a:r>
            <a:r>
              <a:rPr lang="ru-RU" b="1" i="1" dirty="0"/>
              <a:t>7</a:t>
            </a:r>
            <a:r>
              <a:rPr lang="en-US" b="1" i="1" dirty="0"/>
              <a:t> June 2016</a:t>
            </a:r>
          </a:p>
          <a:p>
            <a:pPr algn="r"/>
            <a:endParaRPr lang="ru-RU" b="1" i="1" dirty="0"/>
          </a:p>
          <a:p>
            <a:r>
              <a:rPr lang="en-US" b="1" i="1" dirty="0"/>
              <a:t>Dear Tom</a:t>
            </a:r>
            <a:r>
              <a:rPr lang="en-US" b="1" i="1" dirty="0">
                <a:solidFill>
                  <a:srgbClr val="FF0000"/>
                </a:solidFill>
              </a:rPr>
              <a:t>,</a:t>
            </a:r>
            <a:endParaRPr lang="ru-RU" b="1" i="1" dirty="0">
              <a:solidFill>
                <a:srgbClr val="FF0000"/>
              </a:solidFill>
            </a:endParaRPr>
          </a:p>
          <a:p>
            <a:r>
              <a:rPr lang="en-US" b="1" i="1" dirty="0"/>
              <a:t>Thanks (Thank you) for your (recent) letter.</a:t>
            </a:r>
            <a:r>
              <a:rPr lang="ru-RU" b="1" i="1" dirty="0"/>
              <a:t> </a:t>
            </a:r>
            <a:r>
              <a:rPr lang="en-US" b="1" i="1" dirty="0"/>
              <a:t>It was great to hear from you again.</a:t>
            </a:r>
            <a:endParaRPr lang="ru-RU" b="1" i="1" dirty="0"/>
          </a:p>
          <a:p>
            <a:r>
              <a:rPr lang="en-US" b="1" i="1" dirty="0"/>
              <a:t>You asked me what films I like.  Well, I prefer watching romantic films. My </a:t>
            </a:r>
            <a:r>
              <a:rPr lang="en-US" b="1" i="1" dirty="0" err="1"/>
              <a:t>favourite</a:t>
            </a:r>
            <a:r>
              <a:rPr lang="en-US" b="1" i="1" dirty="0"/>
              <a:t> one is “The </a:t>
            </a:r>
            <a:r>
              <a:rPr lang="en-US" b="1" i="1" dirty="0" err="1"/>
              <a:t>Titanik</a:t>
            </a:r>
            <a:r>
              <a:rPr lang="en-US" b="1" i="1" dirty="0"/>
              <a:t>”…</a:t>
            </a:r>
            <a:endParaRPr lang="ru-RU" b="1" i="1" dirty="0"/>
          </a:p>
          <a:p>
            <a:endParaRPr lang="ru-RU" b="1" i="1" dirty="0"/>
          </a:p>
          <a:p>
            <a:endParaRPr lang="ru-RU" b="1" i="1" dirty="0"/>
          </a:p>
          <a:p>
            <a:endParaRPr lang="ru-RU" b="1" i="1" dirty="0"/>
          </a:p>
          <a:p>
            <a:r>
              <a:rPr lang="en-US" b="1" i="1" dirty="0"/>
              <a:t>Write back soon</a:t>
            </a:r>
            <a:r>
              <a:rPr lang="en-US" b="1" i="1" dirty="0" smtClean="0"/>
              <a:t>.</a:t>
            </a:r>
          </a:p>
          <a:p>
            <a:r>
              <a:rPr lang="en-US" b="1" i="1" dirty="0" smtClean="0"/>
              <a:t>All the best,</a:t>
            </a:r>
            <a:endParaRPr lang="ru-RU" b="1" i="1" dirty="0"/>
          </a:p>
        </p:txBody>
      </p:sp>
      <p:cxnSp>
        <p:nvCxnSpPr>
          <p:cNvPr id="7" name="Прямая со стрелкой 6"/>
          <p:cNvCxnSpPr/>
          <p:nvPr/>
        </p:nvCxnSpPr>
        <p:spPr>
          <a:xfrm flipH="1" flipV="1">
            <a:off x="7212170" y="4662153"/>
            <a:ext cx="605306" cy="6691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118199285"/>
      </p:ext>
    </p:extLst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6600" y="90152"/>
            <a:ext cx="53007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ПОДПИСЬ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67439" y="1803042"/>
            <a:ext cx="37091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На следующей строке под завершающей фразой указывается имя автора (</a:t>
            </a:r>
            <a:r>
              <a:rPr lang="ru-RU" sz="2400" b="1" i="1" dirty="0" smtClean="0">
                <a:solidFill>
                  <a:srgbClr val="C00000"/>
                </a:solidFill>
              </a:rPr>
              <a:t>без фамилии и точки в конце!</a:t>
            </a: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  <a:endParaRPr lang="ru-RU" sz="2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676901" y="850005"/>
            <a:ext cx="4521199" cy="552539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778501" y="812801"/>
            <a:ext cx="43942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i="1" dirty="0"/>
              <a:t>Moscow, Russia</a:t>
            </a:r>
          </a:p>
          <a:p>
            <a:pPr algn="r"/>
            <a:r>
              <a:rPr lang="en-US" b="1" i="1" dirty="0"/>
              <a:t>            </a:t>
            </a:r>
            <a:r>
              <a:rPr lang="ru-RU" b="1" i="1" dirty="0"/>
              <a:t>7</a:t>
            </a:r>
            <a:r>
              <a:rPr lang="en-US" b="1" i="1" dirty="0"/>
              <a:t> June 2016</a:t>
            </a:r>
          </a:p>
          <a:p>
            <a:pPr algn="r"/>
            <a:endParaRPr lang="ru-RU" b="1" i="1" dirty="0"/>
          </a:p>
          <a:p>
            <a:r>
              <a:rPr lang="en-US" b="1" i="1" dirty="0"/>
              <a:t>Dear Tom</a:t>
            </a:r>
            <a:r>
              <a:rPr lang="en-US" b="1" i="1" dirty="0">
                <a:solidFill>
                  <a:srgbClr val="FF0000"/>
                </a:solidFill>
              </a:rPr>
              <a:t>,</a:t>
            </a:r>
            <a:endParaRPr lang="ru-RU" b="1" i="1" dirty="0">
              <a:solidFill>
                <a:srgbClr val="FF0000"/>
              </a:solidFill>
            </a:endParaRPr>
          </a:p>
          <a:p>
            <a:r>
              <a:rPr lang="en-US" b="1" i="1" dirty="0"/>
              <a:t>Thanks (Thank you) for your (recent) letter.</a:t>
            </a:r>
            <a:r>
              <a:rPr lang="ru-RU" b="1" i="1" dirty="0"/>
              <a:t> </a:t>
            </a:r>
            <a:r>
              <a:rPr lang="en-US" b="1" i="1" dirty="0"/>
              <a:t>It was great to hear from you again.</a:t>
            </a:r>
            <a:endParaRPr lang="ru-RU" b="1" i="1" dirty="0"/>
          </a:p>
          <a:p>
            <a:r>
              <a:rPr lang="en-US" b="1" i="1" dirty="0"/>
              <a:t>You asked me what films I like.  Well, I prefer watching romantic films. My </a:t>
            </a:r>
            <a:r>
              <a:rPr lang="en-US" b="1" i="1" dirty="0" err="1"/>
              <a:t>favourite</a:t>
            </a:r>
            <a:r>
              <a:rPr lang="en-US" b="1" i="1" dirty="0"/>
              <a:t> one is “The </a:t>
            </a:r>
            <a:r>
              <a:rPr lang="en-US" b="1" i="1" dirty="0" err="1"/>
              <a:t>Titanik</a:t>
            </a:r>
            <a:r>
              <a:rPr lang="en-US" b="1" i="1" dirty="0"/>
              <a:t>”…</a:t>
            </a:r>
            <a:endParaRPr lang="ru-RU" b="1" i="1" dirty="0"/>
          </a:p>
          <a:p>
            <a:endParaRPr lang="ru-RU" b="1" i="1" dirty="0"/>
          </a:p>
          <a:p>
            <a:endParaRPr lang="ru-RU" b="1" i="1" dirty="0"/>
          </a:p>
          <a:p>
            <a:endParaRPr lang="ru-RU" b="1" i="1" dirty="0"/>
          </a:p>
          <a:p>
            <a:r>
              <a:rPr lang="en-US" b="1" i="1" dirty="0"/>
              <a:t>Write back soon.</a:t>
            </a:r>
          </a:p>
          <a:p>
            <a:r>
              <a:rPr lang="en-US" b="1" i="1" dirty="0"/>
              <a:t>All the best</a:t>
            </a:r>
            <a:r>
              <a:rPr lang="en-US" b="1" i="1" dirty="0" smtClean="0"/>
              <a:t>,</a:t>
            </a:r>
            <a:endParaRPr lang="ru-RU" b="1" i="1" dirty="0" smtClean="0"/>
          </a:p>
          <a:p>
            <a:r>
              <a:rPr lang="en-US" b="1" i="1" dirty="0" err="1" smtClean="0"/>
              <a:t>Sveta</a:t>
            </a:r>
            <a:endParaRPr lang="ru-RU" b="1" i="1" dirty="0"/>
          </a:p>
        </p:txBody>
      </p:sp>
      <p:cxnSp>
        <p:nvCxnSpPr>
          <p:cNvPr id="7" name="Прямая со стрелкой 6"/>
          <p:cNvCxnSpPr/>
          <p:nvPr/>
        </p:nvCxnSpPr>
        <p:spPr>
          <a:xfrm flipH="1" flipV="1">
            <a:off x="7650051" y="5473522"/>
            <a:ext cx="566670" cy="5666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479650191"/>
      </p:ext>
    </p:extLst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249</TotalTime>
  <Words>643</Words>
  <Application>Microsoft Office PowerPoint</Application>
  <PresentationFormat>Произвольный</PresentationFormat>
  <Paragraphs>146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                             Правила написания личного письма на английском языке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ОГЭ ПО АНГЛИЙСКОМУ ЯЗЫКУ РАЗДЕЛ 4 (ЗАДАНИЕ ПО ПИСЬМУ)</dc:title>
  <dc:creator>Tatiana Astretsova</dc:creator>
  <cp:lastModifiedBy>Наталья</cp:lastModifiedBy>
  <cp:revision>43</cp:revision>
  <dcterms:created xsi:type="dcterms:W3CDTF">2015-09-18T17:49:19Z</dcterms:created>
  <dcterms:modified xsi:type="dcterms:W3CDTF">2018-07-28T17:55:25Z</dcterms:modified>
</cp:coreProperties>
</file>