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Lst>
  <p:notesMasterIdLst>
    <p:notesMasterId r:id="rId18"/>
  </p:notesMasterIdLst>
  <p:sldIdLst>
    <p:sldId id="256" r:id="rId2"/>
    <p:sldId id="257" r:id="rId3"/>
    <p:sldId id="259" r:id="rId4"/>
    <p:sldId id="260" r:id="rId5"/>
    <p:sldId id="268" r:id="rId6"/>
    <p:sldId id="261" r:id="rId7"/>
    <p:sldId id="262" r:id="rId8"/>
    <p:sldId id="263" r:id="rId9"/>
    <p:sldId id="264" r:id="rId10"/>
    <p:sldId id="266" r:id="rId11"/>
    <p:sldId id="269" r:id="rId12"/>
    <p:sldId id="270" r:id="rId13"/>
    <p:sldId id="274" r:id="rId14"/>
    <p:sldId id="275" r:id="rId15"/>
    <p:sldId id="276" r:id="rId16"/>
    <p:sldId id="277" r:id="rId17"/>
  </p:sldIdLst>
  <p:sldSz cx="12192000" cy="6858000"/>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90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autoAdjust="0"/>
  </p:normalViewPr>
  <p:slideViewPr>
    <p:cSldViewPr snapToGrid="0">
      <p:cViewPr varScale="1">
        <p:scale>
          <a:sx n="101" d="100"/>
          <a:sy n="101" d="100"/>
        </p:scale>
        <p:origin x="126" y="138"/>
      </p:cViewPr>
      <p:guideLst>
        <p:guide orient="horz" pos="2160"/>
        <p:guide pos="390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84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B518883-4831-40A9-A965-AF75D961783E}" type="datetimeFigureOut">
              <a:rPr lang="ru-RU" smtClean="0"/>
              <a:pPr/>
              <a:t>09.07.2020</a:t>
            </a:fld>
            <a:endParaRPr lang="ru-RU"/>
          </a:p>
        </p:txBody>
      </p:sp>
      <p:sp>
        <p:nvSpPr>
          <p:cNvPr id="4" name="Образ слайда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0E5821D-7ACD-4D2C-9726-6917560CE02B}" type="slidenum">
              <a:rPr lang="ru-RU" smtClean="0"/>
              <a:pPr/>
              <a:t>‹#›</a:t>
            </a:fld>
            <a:endParaRPr lang="ru-RU"/>
          </a:p>
        </p:txBody>
      </p:sp>
    </p:spTree>
    <p:extLst>
      <p:ext uri="{BB962C8B-B14F-4D97-AF65-F5344CB8AC3E}">
        <p14:creationId xmlns:p14="http://schemas.microsoft.com/office/powerpoint/2010/main" val="3146931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C0E5821D-7ACD-4D2C-9726-6917560CE02B}" type="slidenum">
              <a:rPr lang="ru-RU" smtClean="0"/>
              <a:pPr/>
              <a:t>4</a:t>
            </a:fld>
            <a:endParaRPr lang="ru-RU"/>
          </a:p>
        </p:txBody>
      </p:sp>
    </p:spTree>
    <p:extLst>
      <p:ext uri="{BB962C8B-B14F-4D97-AF65-F5344CB8AC3E}">
        <p14:creationId xmlns:p14="http://schemas.microsoft.com/office/powerpoint/2010/main" val="1607919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C0E5821D-7ACD-4D2C-9726-6917560CE02B}" type="slidenum">
              <a:rPr lang="ru-RU" smtClean="0"/>
              <a:pPr/>
              <a:t>5</a:t>
            </a:fld>
            <a:endParaRPr lang="ru-RU"/>
          </a:p>
        </p:txBody>
      </p:sp>
    </p:spTree>
    <p:extLst>
      <p:ext uri="{BB962C8B-B14F-4D97-AF65-F5344CB8AC3E}">
        <p14:creationId xmlns:p14="http://schemas.microsoft.com/office/powerpoint/2010/main" val="815383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C8C7CA-8D2D-41DA-8394-3935EA83F78B}"/>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1A645FC4-8F4B-4B0B-BCA7-0CDE0A110C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82EB9FA4-0880-40D9-9EB4-6F4407912A75}"/>
              </a:ext>
            </a:extLst>
          </p:cNvPr>
          <p:cNvSpPr>
            <a:spLocks noGrp="1"/>
          </p:cNvSpPr>
          <p:nvPr>
            <p:ph type="dt" sz="half" idx="10"/>
          </p:nvPr>
        </p:nvSpPr>
        <p:spPr/>
        <p:txBody>
          <a:bodyPr/>
          <a:lstStyle/>
          <a:p>
            <a:fld id="{EABF3C39-D4E2-4C9D-B19C-6398D2732B9B}" type="datetime1">
              <a:rPr lang="ru-RU" smtClean="0"/>
              <a:pPr/>
              <a:t>09.07.2020</a:t>
            </a:fld>
            <a:endParaRPr lang="ru-RU"/>
          </a:p>
        </p:txBody>
      </p:sp>
      <p:sp>
        <p:nvSpPr>
          <p:cNvPr id="5" name="Нижний колонтитул 4">
            <a:extLst>
              <a:ext uri="{FF2B5EF4-FFF2-40B4-BE49-F238E27FC236}">
                <a16:creationId xmlns:a16="http://schemas.microsoft.com/office/drawing/2014/main" id="{383255B1-5C24-40C2-ACEC-6618C057525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EAD6FBC-097A-4C35-A52F-3B2D043BBED3}"/>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10202905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47E5A8E-CF80-4526-913E-971E710F68C5}"/>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526BC501-5E1E-49F5-8E17-660668F4697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0841E15-D482-46EA-A759-6C1A4F87D16D}"/>
              </a:ext>
            </a:extLst>
          </p:cNvPr>
          <p:cNvSpPr>
            <a:spLocks noGrp="1"/>
          </p:cNvSpPr>
          <p:nvPr>
            <p:ph type="dt" sz="half" idx="10"/>
          </p:nvPr>
        </p:nvSpPr>
        <p:spPr/>
        <p:txBody>
          <a:bodyPr/>
          <a:lstStyle/>
          <a:p>
            <a:fld id="{F6DC88BD-DC2F-4936-9FC7-5241DD43A315}" type="datetime1">
              <a:rPr lang="ru-RU" smtClean="0"/>
              <a:pPr/>
              <a:t>09.07.2020</a:t>
            </a:fld>
            <a:endParaRPr lang="ru-RU"/>
          </a:p>
        </p:txBody>
      </p:sp>
      <p:sp>
        <p:nvSpPr>
          <p:cNvPr id="5" name="Нижний колонтитул 4">
            <a:extLst>
              <a:ext uri="{FF2B5EF4-FFF2-40B4-BE49-F238E27FC236}">
                <a16:creationId xmlns:a16="http://schemas.microsoft.com/office/drawing/2014/main" id="{8C1D0520-8125-4F6E-B7CE-4CDFD2F1E55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A71BBFB-8F01-4CFB-A101-EC8340B1F601}"/>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14472635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54EA261B-36C6-456B-BCB8-2DB35C9FA96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A1C39107-F820-4BB7-A856-A7916DE6B356}"/>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F5B9D6A-139F-4858-8806-82A673FBFABE}"/>
              </a:ext>
            </a:extLst>
          </p:cNvPr>
          <p:cNvSpPr>
            <a:spLocks noGrp="1"/>
          </p:cNvSpPr>
          <p:nvPr>
            <p:ph type="dt" sz="half" idx="10"/>
          </p:nvPr>
        </p:nvSpPr>
        <p:spPr/>
        <p:txBody>
          <a:bodyPr/>
          <a:lstStyle/>
          <a:p>
            <a:fld id="{07E1284B-4CBD-4134-9E71-32CB6F5B0A84}" type="datetime1">
              <a:rPr lang="ru-RU" smtClean="0"/>
              <a:pPr/>
              <a:t>09.07.2020</a:t>
            </a:fld>
            <a:endParaRPr lang="ru-RU"/>
          </a:p>
        </p:txBody>
      </p:sp>
      <p:sp>
        <p:nvSpPr>
          <p:cNvPr id="5" name="Нижний колонтитул 4">
            <a:extLst>
              <a:ext uri="{FF2B5EF4-FFF2-40B4-BE49-F238E27FC236}">
                <a16:creationId xmlns:a16="http://schemas.microsoft.com/office/drawing/2014/main" id="{BE698FB2-1A85-4FAC-B76F-448C01400CC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AFA61DF-E337-4C31-B93F-7FD6EF06EA24}"/>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110722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8D48A9-40A9-4838-B76D-384C8BB25D3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9A6595D-5F3C-4985-820E-A8A52B72B7C9}"/>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EEAFD3C-5543-4232-8BC8-D2C5B8286F3A}"/>
              </a:ext>
            </a:extLst>
          </p:cNvPr>
          <p:cNvSpPr>
            <a:spLocks noGrp="1"/>
          </p:cNvSpPr>
          <p:nvPr>
            <p:ph type="dt" sz="half" idx="10"/>
          </p:nvPr>
        </p:nvSpPr>
        <p:spPr/>
        <p:txBody>
          <a:bodyPr/>
          <a:lstStyle/>
          <a:p>
            <a:fld id="{B5F14294-E600-4FC0-98A9-4BE3D07EB833}" type="datetime1">
              <a:rPr lang="ru-RU" smtClean="0"/>
              <a:pPr/>
              <a:t>09.07.2020</a:t>
            </a:fld>
            <a:endParaRPr lang="ru-RU"/>
          </a:p>
        </p:txBody>
      </p:sp>
      <p:sp>
        <p:nvSpPr>
          <p:cNvPr id="5" name="Нижний колонтитул 4">
            <a:extLst>
              <a:ext uri="{FF2B5EF4-FFF2-40B4-BE49-F238E27FC236}">
                <a16:creationId xmlns:a16="http://schemas.microsoft.com/office/drawing/2014/main" id="{C86F50C9-64E6-4552-85A4-95137A231F2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765785F-0435-470E-AA7D-9399033DD9AE}"/>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25935635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AEA603-7F75-4428-A51F-1D543978A1D5}"/>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644BEA71-09B4-4734-9C91-FB1DD733D6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A3BE7BF0-F0DE-492E-8E49-7BA21DC8DC18}"/>
              </a:ext>
            </a:extLst>
          </p:cNvPr>
          <p:cNvSpPr>
            <a:spLocks noGrp="1"/>
          </p:cNvSpPr>
          <p:nvPr>
            <p:ph type="dt" sz="half" idx="10"/>
          </p:nvPr>
        </p:nvSpPr>
        <p:spPr/>
        <p:txBody>
          <a:bodyPr/>
          <a:lstStyle/>
          <a:p>
            <a:fld id="{687C1920-282E-496B-BA89-E44C58A1B815}" type="datetime1">
              <a:rPr lang="ru-RU" smtClean="0"/>
              <a:pPr/>
              <a:t>09.07.2020</a:t>
            </a:fld>
            <a:endParaRPr lang="ru-RU"/>
          </a:p>
        </p:txBody>
      </p:sp>
      <p:sp>
        <p:nvSpPr>
          <p:cNvPr id="5" name="Нижний колонтитул 4">
            <a:extLst>
              <a:ext uri="{FF2B5EF4-FFF2-40B4-BE49-F238E27FC236}">
                <a16:creationId xmlns:a16="http://schemas.microsoft.com/office/drawing/2014/main" id="{CCEF7D68-2694-4659-84B4-E8E2ED19E53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1074710-0801-44C4-830A-A5F7EC4A98A6}"/>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35182156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19F909-37D7-4A13-BAB0-35774C45D35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A0F93AC-97F5-48F5-840A-F02C36E20BBA}"/>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B7F98D06-E308-4B85-8862-09177266415B}"/>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779818C9-298F-4BC7-B166-EECF2C9DDCD9}"/>
              </a:ext>
            </a:extLst>
          </p:cNvPr>
          <p:cNvSpPr>
            <a:spLocks noGrp="1"/>
          </p:cNvSpPr>
          <p:nvPr>
            <p:ph type="dt" sz="half" idx="10"/>
          </p:nvPr>
        </p:nvSpPr>
        <p:spPr/>
        <p:txBody>
          <a:bodyPr/>
          <a:lstStyle/>
          <a:p>
            <a:fld id="{C470DDB0-9360-4741-A0D7-2C713AD578AB}" type="datetime1">
              <a:rPr lang="ru-RU" smtClean="0"/>
              <a:pPr/>
              <a:t>09.07.2020</a:t>
            </a:fld>
            <a:endParaRPr lang="ru-RU"/>
          </a:p>
        </p:txBody>
      </p:sp>
      <p:sp>
        <p:nvSpPr>
          <p:cNvPr id="6" name="Нижний колонтитул 5">
            <a:extLst>
              <a:ext uri="{FF2B5EF4-FFF2-40B4-BE49-F238E27FC236}">
                <a16:creationId xmlns:a16="http://schemas.microsoft.com/office/drawing/2014/main" id="{81A80D90-2FBC-46B6-96C2-78561F67B67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B9C1148-F426-4C27-980C-527E44ED8C8D}"/>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302908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D8D475-CF78-4441-A7A1-BB36678CCA19}"/>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F6D747D8-8A0E-47AF-A672-275257C7CA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DA0A8150-5903-4B0D-A394-5FF6907EC267}"/>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45CAACF7-98AF-45C6-8BEF-CA0B7965B0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E63BEF3E-FF16-4930-9F5D-04DB819A8F2C}"/>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01F09CBC-8D3C-4FCC-8797-06CB6638E3BF}"/>
              </a:ext>
            </a:extLst>
          </p:cNvPr>
          <p:cNvSpPr>
            <a:spLocks noGrp="1"/>
          </p:cNvSpPr>
          <p:nvPr>
            <p:ph type="dt" sz="half" idx="10"/>
          </p:nvPr>
        </p:nvSpPr>
        <p:spPr/>
        <p:txBody>
          <a:bodyPr/>
          <a:lstStyle/>
          <a:p>
            <a:fld id="{AFFDC919-8013-41D8-B27A-1096CD98DE3B}" type="datetime1">
              <a:rPr lang="ru-RU" smtClean="0"/>
              <a:pPr/>
              <a:t>09.07.2020</a:t>
            </a:fld>
            <a:endParaRPr lang="ru-RU"/>
          </a:p>
        </p:txBody>
      </p:sp>
      <p:sp>
        <p:nvSpPr>
          <p:cNvPr id="8" name="Нижний колонтитул 7">
            <a:extLst>
              <a:ext uri="{FF2B5EF4-FFF2-40B4-BE49-F238E27FC236}">
                <a16:creationId xmlns:a16="http://schemas.microsoft.com/office/drawing/2014/main" id="{94FB6389-0BF7-451B-B3D0-9919C63FBB8D}"/>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932254BB-CD50-4087-A975-AC4FA64511E5}"/>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24456960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DB9A4A-1029-48FD-A09F-BF273452FFF1}"/>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3391AAC6-FD04-4960-A737-802281A432AD}"/>
              </a:ext>
            </a:extLst>
          </p:cNvPr>
          <p:cNvSpPr>
            <a:spLocks noGrp="1"/>
          </p:cNvSpPr>
          <p:nvPr>
            <p:ph type="dt" sz="half" idx="10"/>
          </p:nvPr>
        </p:nvSpPr>
        <p:spPr/>
        <p:txBody>
          <a:bodyPr/>
          <a:lstStyle/>
          <a:p>
            <a:fld id="{5CAE454F-4CAF-49C7-B7EF-2D04488C15A3}" type="datetime1">
              <a:rPr lang="ru-RU" smtClean="0"/>
              <a:pPr/>
              <a:t>09.07.2020</a:t>
            </a:fld>
            <a:endParaRPr lang="ru-RU"/>
          </a:p>
        </p:txBody>
      </p:sp>
      <p:sp>
        <p:nvSpPr>
          <p:cNvPr id="4" name="Нижний колонтитул 3">
            <a:extLst>
              <a:ext uri="{FF2B5EF4-FFF2-40B4-BE49-F238E27FC236}">
                <a16:creationId xmlns:a16="http://schemas.microsoft.com/office/drawing/2014/main" id="{408DB9D7-CFB0-4CE7-BD94-75C7D9B38F47}"/>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491F1B70-03AE-42B3-BB5E-15199FDE7380}"/>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7067791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A0F4FF73-348D-4424-B4F6-CED592168423}"/>
              </a:ext>
            </a:extLst>
          </p:cNvPr>
          <p:cNvSpPr>
            <a:spLocks noGrp="1"/>
          </p:cNvSpPr>
          <p:nvPr>
            <p:ph type="dt" sz="half" idx="10"/>
          </p:nvPr>
        </p:nvSpPr>
        <p:spPr/>
        <p:txBody>
          <a:bodyPr/>
          <a:lstStyle/>
          <a:p>
            <a:fld id="{6A2BF47D-74D1-4E91-BC83-673D0A983EC0}" type="datetime1">
              <a:rPr lang="ru-RU" smtClean="0"/>
              <a:pPr/>
              <a:t>09.07.2020</a:t>
            </a:fld>
            <a:endParaRPr lang="ru-RU"/>
          </a:p>
        </p:txBody>
      </p:sp>
      <p:sp>
        <p:nvSpPr>
          <p:cNvPr id="3" name="Нижний колонтитул 2">
            <a:extLst>
              <a:ext uri="{FF2B5EF4-FFF2-40B4-BE49-F238E27FC236}">
                <a16:creationId xmlns:a16="http://schemas.microsoft.com/office/drawing/2014/main" id="{18DF109F-C8FA-4A06-A66C-0B7978784FF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38E94B3D-8019-474E-BA84-1C621F081711}"/>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15831155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5B3C248-51CC-4B9E-AFC9-C7803DE2213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51D63479-DABA-42F3-94AA-EB5B91F918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D36415F2-5724-4A84-B3AD-8F134FE537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4C29C31D-A3F0-4D24-9C5A-E4E3DF131F51}"/>
              </a:ext>
            </a:extLst>
          </p:cNvPr>
          <p:cNvSpPr>
            <a:spLocks noGrp="1"/>
          </p:cNvSpPr>
          <p:nvPr>
            <p:ph type="dt" sz="half" idx="10"/>
          </p:nvPr>
        </p:nvSpPr>
        <p:spPr/>
        <p:txBody>
          <a:bodyPr/>
          <a:lstStyle/>
          <a:p>
            <a:fld id="{AB8BA831-93E9-47E8-81D1-3B34FA627B03}" type="datetime1">
              <a:rPr lang="ru-RU" smtClean="0"/>
              <a:pPr/>
              <a:t>09.07.2020</a:t>
            </a:fld>
            <a:endParaRPr lang="ru-RU"/>
          </a:p>
        </p:txBody>
      </p:sp>
      <p:sp>
        <p:nvSpPr>
          <p:cNvPr id="6" name="Нижний колонтитул 5">
            <a:extLst>
              <a:ext uri="{FF2B5EF4-FFF2-40B4-BE49-F238E27FC236}">
                <a16:creationId xmlns:a16="http://schemas.microsoft.com/office/drawing/2014/main" id="{C915C670-E830-4A8D-A524-E7D04495351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2907E86-C4DC-41E0-80F2-E0A45F26E321}"/>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20014417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ECDB7A-38AB-434D-A584-D0B9CEC4F62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4342D90C-6A72-47AD-802F-054E4AD35E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C7AAFFF2-197B-41AA-9072-5CA9D8D052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7DDE482-029B-49FE-95DC-6F95F8458234}"/>
              </a:ext>
            </a:extLst>
          </p:cNvPr>
          <p:cNvSpPr>
            <a:spLocks noGrp="1"/>
          </p:cNvSpPr>
          <p:nvPr>
            <p:ph type="dt" sz="half" idx="10"/>
          </p:nvPr>
        </p:nvSpPr>
        <p:spPr/>
        <p:txBody>
          <a:bodyPr/>
          <a:lstStyle/>
          <a:p>
            <a:fld id="{0E042D1F-1321-4CCF-86FC-C907C5F7AE2C}" type="datetime1">
              <a:rPr lang="ru-RU" smtClean="0"/>
              <a:pPr/>
              <a:t>09.07.2020</a:t>
            </a:fld>
            <a:endParaRPr lang="ru-RU"/>
          </a:p>
        </p:txBody>
      </p:sp>
      <p:sp>
        <p:nvSpPr>
          <p:cNvPr id="6" name="Нижний колонтитул 5">
            <a:extLst>
              <a:ext uri="{FF2B5EF4-FFF2-40B4-BE49-F238E27FC236}">
                <a16:creationId xmlns:a16="http://schemas.microsoft.com/office/drawing/2014/main" id="{0D643FB3-7C81-49B1-AB74-34D01A61BAF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8D61308-0062-4386-82E3-25955FAA67C6}"/>
              </a:ext>
            </a:extLst>
          </p:cNvPr>
          <p:cNvSpPr>
            <a:spLocks noGrp="1"/>
          </p:cNvSpPr>
          <p:nvPr>
            <p:ph type="sldNum" sz="quarter" idx="12"/>
          </p:nvPr>
        </p:nvSpPr>
        <p:spPr/>
        <p:txBody>
          <a:bodyPr/>
          <a:lstStyle/>
          <a:p>
            <a:fld id="{9FB1ADD6-9093-4856-B9B6-46007D1B80B7}" type="slidenum">
              <a:rPr lang="ru-RU" smtClean="0"/>
              <a:pPr/>
              <a:t>‹#›</a:t>
            </a:fld>
            <a:endParaRPr lang="ru-RU"/>
          </a:p>
        </p:txBody>
      </p:sp>
    </p:spTree>
    <p:extLst>
      <p:ext uri="{BB962C8B-B14F-4D97-AF65-F5344CB8AC3E}">
        <p14:creationId xmlns:p14="http://schemas.microsoft.com/office/powerpoint/2010/main" val="25413177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FBEAFF-47BF-480D-807D-91FC1714EC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45FF7496-A1EB-4D2F-894F-B115548FDF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6924954-3401-4911-8181-C5F72104D3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D47BC3-5C90-4FE0-9241-49CDB6345CC6}" type="datetime1">
              <a:rPr lang="ru-RU" smtClean="0"/>
              <a:pPr/>
              <a:t>09.07.2020</a:t>
            </a:fld>
            <a:endParaRPr lang="ru-RU"/>
          </a:p>
        </p:txBody>
      </p:sp>
      <p:sp>
        <p:nvSpPr>
          <p:cNvPr id="5" name="Нижний колонтитул 4">
            <a:extLst>
              <a:ext uri="{FF2B5EF4-FFF2-40B4-BE49-F238E27FC236}">
                <a16:creationId xmlns:a16="http://schemas.microsoft.com/office/drawing/2014/main" id="{9E4E3C50-7114-433C-A9DF-BB2198A77F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DD945081-387B-4519-AB05-FD2AD02AC5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B1ADD6-9093-4856-B9B6-46007D1B80B7}" type="slidenum">
              <a:rPr lang="ru-RU" smtClean="0"/>
              <a:pPr/>
              <a:t>‹#›</a:t>
            </a:fld>
            <a:endParaRPr lang="ru-RU"/>
          </a:p>
        </p:txBody>
      </p:sp>
    </p:spTree>
    <p:extLst>
      <p:ext uri="{BB962C8B-B14F-4D97-AF65-F5344CB8AC3E}">
        <p14:creationId xmlns:p14="http://schemas.microsoft.com/office/powerpoint/2010/main" val="144857614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historyrussia.org/" TargetMode="External"/><Relationship Id="rId2" Type="http://schemas.openxmlformats.org/officeDocument/2006/relationships/hyperlink" Target="http://gim2.admsurgut.ru/" TargetMode="External"/><Relationship Id="rId1" Type="http://schemas.openxmlformats.org/officeDocument/2006/relationships/slideLayout" Target="../slideLayouts/slideLayout2.xml"/><Relationship Id="rId4" Type="http://schemas.openxmlformats.org/officeDocument/2006/relationships/hyperlink" Target="http://admsurgut.ru/"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AD975B-D712-4A8E-AB63-0B7F7D8EE00E}"/>
              </a:ext>
            </a:extLst>
          </p:cNvPr>
          <p:cNvSpPr>
            <a:spLocks noGrp="1"/>
          </p:cNvSpPr>
          <p:nvPr>
            <p:ph type="ctrTitle"/>
          </p:nvPr>
        </p:nvSpPr>
        <p:spPr>
          <a:xfrm>
            <a:off x="1524000" y="217714"/>
            <a:ext cx="9144000" cy="816429"/>
          </a:xfrm>
        </p:spPr>
        <p:txBody>
          <a:bodyPr>
            <a:normAutofit/>
          </a:bodyPr>
          <a:lstStyle/>
          <a:p>
            <a:r>
              <a:rPr lang="ru-RU" sz="2800" b="1" i="1" dirty="0">
                <a:latin typeface="Segoe Script" panose="030B0504020000000003" pitchFamily="66" charset="0"/>
                <a:cs typeface="Times New Roman" pitchFamily="18" charset="0"/>
              </a:rPr>
              <a:t>30 ЛЕТ ВЕЛИКИХ ПОБЕД</a:t>
            </a:r>
          </a:p>
        </p:txBody>
      </p:sp>
      <p:pic>
        <p:nvPicPr>
          <p:cNvPr id="8" name="Picture 2" descr="N:\фото\20160901_094248.jpg">
            <a:extLst>
              <a:ext uri="{FF2B5EF4-FFF2-40B4-BE49-F238E27FC236}">
                <a16:creationId xmlns:a16="http://schemas.microsoft.com/office/drawing/2014/main" id="{D29C56A0-3198-4A7D-9AA8-FB5705E5B3F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0" y="995426"/>
            <a:ext cx="8984860" cy="5053983"/>
          </a:xfrm>
          <a:prstGeom prst="rect">
            <a:avLst/>
          </a:prstGeom>
          <a:noFill/>
        </p:spPr>
      </p:pic>
      <p:sp>
        <p:nvSpPr>
          <p:cNvPr id="7" name="TextBox 6">
            <a:extLst>
              <a:ext uri="{FF2B5EF4-FFF2-40B4-BE49-F238E27FC236}">
                <a16:creationId xmlns:a16="http://schemas.microsoft.com/office/drawing/2014/main" id="{1AF5B1CB-DAF0-4994-9AE5-D0814292F232}"/>
              </a:ext>
            </a:extLst>
          </p:cNvPr>
          <p:cNvSpPr txBox="1"/>
          <p:nvPr/>
        </p:nvSpPr>
        <p:spPr>
          <a:xfrm>
            <a:off x="7671335" y="6211669"/>
            <a:ext cx="4331368" cy="523220"/>
          </a:xfrm>
          <a:prstGeom prst="rect">
            <a:avLst/>
          </a:prstGeom>
          <a:noFill/>
        </p:spPr>
        <p:txBody>
          <a:bodyPr wrap="square" rtlCol="0">
            <a:spAutoFit/>
          </a:bodyPr>
          <a:lstStyle/>
          <a:p>
            <a:r>
              <a:rPr lang="ru-RU" sz="1400" b="1" i="1" dirty="0">
                <a:latin typeface="Segoe Script" panose="030B0504020000000003" pitchFamily="66" charset="0"/>
                <a:ea typeface="+mj-ea"/>
                <a:cs typeface="Times New Roman" pitchFamily="18" charset="0"/>
              </a:rPr>
              <a:t>Гимназия №2, 5 Г класс</a:t>
            </a:r>
          </a:p>
          <a:p>
            <a:r>
              <a:rPr lang="ru-RU" sz="1400" b="1" i="1" dirty="0">
                <a:latin typeface="Segoe Script" panose="030B0504020000000003" pitchFamily="66" charset="0"/>
                <a:ea typeface="+mj-ea"/>
                <a:cs typeface="Times New Roman" pitchFamily="18" charset="0"/>
              </a:rPr>
              <a:t>Сургут, 2018</a:t>
            </a:r>
          </a:p>
        </p:txBody>
      </p:sp>
    </p:spTree>
    <p:extLst>
      <p:ext uri="{BB962C8B-B14F-4D97-AF65-F5344CB8AC3E}">
        <p14:creationId xmlns:p14="http://schemas.microsoft.com/office/powerpoint/2010/main" val="1746032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a:extLst>
              <a:ext uri="{FF2B5EF4-FFF2-40B4-BE49-F238E27FC236}">
                <a16:creationId xmlns:a16="http://schemas.microsoft.com/office/drawing/2014/main" id="{1A13B5CF-6A5A-4B49-A043-7482C60034F5}"/>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10</a:t>
            </a:fld>
            <a:endParaRPr lang="ru-RU">
              <a:latin typeface="Segoe Script" panose="030B0504020000000003" pitchFamily="66"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685800" y="1432459"/>
            <a:ext cx="5410200" cy="1938992"/>
          </a:xfrm>
          <a:prstGeom prst="rect">
            <a:avLst/>
          </a:prstGeom>
          <a:ln>
            <a:noFill/>
          </a:ln>
        </p:spPr>
        <p:txBody>
          <a:bodyPr wrap="square">
            <a:spAutoFit/>
          </a:bodyPr>
          <a:lstStyle/>
          <a:p>
            <a:pPr algn="just"/>
            <a:r>
              <a:rPr lang="ru-RU" sz="1200" i="1" dirty="0">
                <a:latin typeface="Segoe Script" panose="030B0504020000000003" pitchFamily="66" charset="0"/>
                <a:cs typeface="Arial" panose="020B0604020202020204" pitchFamily="34" charset="0"/>
              </a:rPr>
              <a:t>В 2017 году преподаватель истории Билль Ирина Александровна завоевала </a:t>
            </a:r>
            <a:r>
              <a:rPr lang="ru-RU" sz="1200" b="1" i="1" dirty="0">
                <a:latin typeface="Segoe Script" panose="030B0504020000000003" pitchFamily="66" charset="0"/>
                <a:cs typeface="Arial" panose="020B0604020202020204" pitchFamily="34" charset="0"/>
              </a:rPr>
              <a:t>Диплом I степени во всероссийском очном конкурсе педагогического мастерства «История в школе: традиции и инновации» </a:t>
            </a:r>
            <a:r>
              <a:rPr lang="ru-RU" sz="1200" i="1" dirty="0">
                <a:latin typeface="Segoe Script" panose="030B0504020000000003" pitchFamily="66" charset="0"/>
                <a:cs typeface="Arial" panose="020B0604020202020204" pitchFamily="34" charset="0"/>
              </a:rPr>
              <a:t>и была награждена Грамотой Российского исторического общества. </a:t>
            </a:r>
          </a:p>
          <a:p>
            <a:pPr algn="just"/>
            <a:r>
              <a:rPr lang="ru-RU" sz="1200" i="1" dirty="0">
                <a:latin typeface="Segoe Script" panose="030B0504020000000003" pitchFamily="66" charset="0"/>
                <a:cs typeface="Arial" panose="020B0604020202020204" pitchFamily="34" charset="0"/>
              </a:rPr>
              <a:t>Сегодня она учит истории нас, учит мыслить самостоятельно, формировать фундамент, без которого невозможно грамотно построить будущее, свое, своего города, страны. </a:t>
            </a:r>
          </a:p>
        </p:txBody>
      </p:sp>
      <p:sp>
        <p:nvSpPr>
          <p:cNvPr id="4" name="Прямоугольник 3">
            <a:extLst>
              <a:ext uri="{FF2B5EF4-FFF2-40B4-BE49-F238E27FC236}">
                <a16:creationId xmlns:a16="http://schemas.microsoft.com/office/drawing/2014/main" id="{30FF7DD9-F0CE-4762-ABF7-FA22542176E5}"/>
              </a:ext>
            </a:extLst>
          </p:cNvPr>
          <p:cNvSpPr/>
          <p:nvPr/>
        </p:nvSpPr>
        <p:spPr>
          <a:xfrm>
            <a:off x="685798" y="4194710"/>
            <a:ext cx="5435602" cy="1754326"/>
          </a:xfrm>
          <a:prstGeom prst="rect">
            <a:avLst/>
          </a:prstGeom>
          <a:ln>
            <a:noFill/>
          </a:ln>
        </p:spPr>
        <p:txBody>
          <a:bodyPr wrap="square">
            <a:spAutoFit/>
          </a:bodyPr>
          <a:lstStyle/>
          <a:p>
            <a:pPr algn="just"/>
            <a:r>
              <a:rPr lang="ru-RU" sz="1200" i="1" dirty="0">
                <a:latin typeface="Segoe Script" panose="030B0504020000000003" pitchFamily="66" charset="0"/>
                <a:ea typeface="Calibri" panose="020F0502020204030204" pitchFamily="34" charset="0"/>
                <a:cs typeface="Arial" panose="020B0604020202020204" pitchFamily="34" charset="0"/>
              </a:rPr>
              <a:t>В октябре 2017 года педагоги гимназии приняли очное участие в </a:t>
            </a:r>
            <a:r>
              <a:rPr lang="ru-RU" sz="1200" b="1" i="1" dirty="0">
                <a:latin typeface="Segoe Script" panose="030B0504020000000003" pitchFamily="66" charset="0"/>
                <a:ea typeface="Calibri" panose="020F0502020204030204" pitchFamily="34" charset="0"/>
                <a:cs typeface="Arial" panose="020B0604020202020204" pitchFamily="34" charset="0"/>
              </a:rPr>
              <a:t>IV Международном интеллектуальном форуме «Чтение на евразийском перекрестке», проходившем в городе Челябинске. </a:t>
            </a:r>
            <a:endParaRPr lang="ru-RU" sz="1200" b="1" i="1" dirty="0">
              <a:effectLst/>
              <a:latin typeface="Segoe Script" panose="030B0504020000000003" pitchFamily="66" charset="0"/>
              <a:ea typeface="Times New Roman" panose="02020603050405020304" pitchFamily="18" charset="0"/>
              <a:cs typeface="Arial" panose="020B0604020202020204" pitchFamily="34" charset="0"/>
            </a:endParaRPr>
          </a:p>
          <a:p>
            <a:pPr algn="just"/>
            <a:r>
              <a:rPr lang="ru-RU" sz="1200" i="1" dirty="0">
                <a:latin typeface="Segoe Script" panose="030B0504020000000003" pitchFamily="66" charset="0"/>
                <a:cs typeface="Arial" panose="020B0604020202020204" pitchFamily="34" charset="0"/>
              </a:rPr>
              <a:t>Полученный опыт по популяризации чтения был реализован на практике.  На муниципальном круглом столе «Шаги навстречу книге» прошли лекции по данной тематике.</a:t>
            </a:r>
          </a:p>
          <a:p>
            <a:pPr algn="just"/>
            <a:endParaRPr lang="ru-RU" sz="1200" dirty="0">
              <a:effectLst/>
              <a:latin typeface="Segoe Script" panose="030B0504020000000003" pitchFamily="66" charset="0"/>
              <a:ea typeface="Times New Roman" panose="02020603050405020304" pitchFamily="18" charset="0"/>
              <a:cs typeface="Arial" panose="020B0604020202020204" pitchFamily="34" charset="0"/>
            </a:endParaRPr>
          </a:p>
        </p:txBody>
      </p:sp>
      <p:sp>
        <p:nvSpPr>
          <p:cNvPr id="8" name="TextBox 7">
            <a:extLst>
              <a:ext uri="{FF2B5EF4-FFF2-40B4-BE49-F238E27FC236}">
                <a16:creationId xmlns:a16="http://schemas.microsoft.com/office/drawing/2014/main" id="{DA03EB6C-E168-4D05-8655-E6D707B7AEF8}"/>
              </a:ext>
            </a:extLst>
          </p:cNvPr>
          <p:cNvSpPr txBox="1"/>
          <p:nvPr/>
        </p:nvSpPr>
        <p:spPr>
          <a:xfrm>
            <a:off x="5629753" y="6517193"/>
            <a:ext cx="1853882" cy="276999"/>
          </a:xfrm>
          <a:prstGeom prst="rect">
            <a:avLst/>
          </a:prstGeom>
          <a:noFill/>
        </p:spPr>
        <p:txBody>
          <a:bodyPr wrap="square" rtlCol="0">
            <a:spAutoFit/>
          </a:bodyPr>
          <a:lstStyle/>
          <a:p>
            <a:r>
              <a:rPr lang="ru-RU" sz="1200" dirty="0">
                <a:latin typeface="Segoe Script" panose="030B0504020000000003" pitchFamily="66" charset="0"/>
                <a:cs typeface="Arial" panose="020B0604020202020204" pitchFamily="34" charset="0"/>
              </a:rPr>
              <a:t>2017 год</a:t>
            </a:r>
          </a:p>
        </p:txBody>
      </p:sp>
      <p:pic>
        <p:nvPicPr>
          <p:cNvPr id="8196" name="Picture 4" descr="C:\Users\Арсенал\Desktop\31164748.160836.8184.jpg"/>
          <p:cNvPicPr>
            <a:picLocks noChangeAspect="1" noChangeArrowheads="1"/>
          </p:cNvPicPr>
          <p:nvPr/>
        </p:nvPicPr>
        <p:blipFill>
          <a:blip r:embed="rId2" cstate="print"/>
          <a:srcRect/>
          <a:stretch>
            <a:fillRect/>
          </a:stretch>
        </p:blipFill>
        <p:spPr bwMode="auto">
          <a:xfrm>
            <a:off x="6556694" y="1726767"/>
            <a:ext cx="5234367" cy="3404466"/>
          </a:xfrm>
          <a:prstGeom prst="rect">
            <a:avLst/>
          </a:prstGeom>
          <a:noFill/>
        </p:spPr>
      </p:pic>
      <p:sp>
        <p:nvSpPr>
          <p:cNvPr id="10" name="Прямоугольник 9"/>
          <p:cNvSpPr/>
          <p:nvPr/>
        </p:nvSpPr>
        <p:spPr>
          <a:xfrm>
            <a:off x="685798" y="3491003"/>
            <a:ext cx="5410201" cy="685188"/>
          </a:xfrm>
          <a:prstGeom prst="rect">
            <a:avLst/>
          </a:prstGeom>
          <a:ln>
            <a:noFill/>
          </a:ln>
        </p:spPr>
        <p:txBody>
          <a:bodyPr wrap="square">
            <a:spAutoFit/>
          </a:bodyPr>
          <a:lstStyle/>
          <a:p>
            <a:pPr algn="just">
              <a:lnSpc>
                <a:spcPct val="107000"/>
              </a:lnSpc>
              <a:spcAft>
                <a:spcPts val="800"/>
              </a:spcAft>
            </a:pPr>
            <a:r>
              <a:rPr lang="ru-RU" sz="1200" i="1" dirty="0">
                <a:latin typeface="Segoe Script" panose="030B0504020000000003" pitchFamily="66" charset="0"/>
                <a:ea typeface="Calibri" panose="020F0502020204030204" pitchFamily="34" charset="0"/>
                <a:cs typeface="Arial" panose="020B0604020202020204" pitchFamily="34" charset="0"/>
              </a:rPr>
              <a:t>Гимназия продолжила </a:t>
            </a:r>
            <a:r>
              <a:rPr lang="ru-RU" sz="1200" b="1" i="1" dirty="0">
                <a:latin typeface="Segoe Script" panose="030B0504020000000003" pitchFamily="66" charset="0"/>
                <a:ea typeface="Calibri" panose="020F0502020204030204" pitchFamily="34" charset="0"/>
                <a:cs typeface="Arial" panose="020B0604020202020204" pitchFamily="34" charset="0"/>
              </a:rPr>
              <a:t>юбилейный сборник «Читаю слово - читаю мир» (вышел Выпуск 3) </a:t>
            </a:r>
            <a:r>
              <a:rPr lang="ru-RU" sz="1200" i="1" dirty="0">
                <a:latin typeface="Segoe Script" panose="030B0504020000000003" pitchFamily="66" charset="0"/>
                <a:ea typeface="Calibri" panose="020F0502020204030204" pitchFamily="34" charset="0"/>
                <a:cs typeface="Arial" panose="020B0604020202020204" pitchFamily="34" charset="0"/>
              </a:rPr>
              <a:t>под редакцией президента Русской Ассоциации чтения  Н.Н. </a:t>
            </a:r>
            <a:r>
              <a:rPr lang="ru-RU" sz="1200" i="1" dirty="0" err="1">
                <a:latin typeface="Segoe Script" panose="030B0504020000000003" pitchFamily="66" charset="0"/>
                <a:ea typeface="Calibri" panose="020F0502020204030204" pitchFamily="34" charset="0"/>
                <a:cs typeface="Arial" panose="020B0604020202020204" pitchFamily="34" charset="0"/>
              </a:rPr>
              <a:t>Сметанниковой</a:t>
            </a:r>
            <a:r>
              <a:rPr lang="ru-RU" sz="1200" i="1" dirty="0">
                <a:latin typeface="Segoe Script" panose="030B0504020000000003" pitchFamily="66" charset="0"/>
                <a:ea typeface="Calibri" panose="020F0502020204030204" pitchFamily="34" charset="0"/>
                <a:cs typeface="Arial" panose="020B0604020202020204" pitchFamily="34" charset="0"/>
              </a:rPr>
              <a:t>. </a:t>
            </a:r>
          </a:p>
        </p:txBody>
      </p:sp>
      <p:sp>
        <p:nvSpPr>
          <p:cNvPr id="9" name="Заголовок 1">
            <a:extLst>
              <a:ext uri="{FF2B5EF4-FFF2-40B4-BE49-F238E27FC236}">
                <a16:creationId xmlns:a16="http://schemas.microsoft.com/office/drawing/2014/main" id="{F97AA1DE-B13F-452E-9910-29D7C4449DB0}"/>
              </a:ext>
            </a:extLst>
          </p:cNvPr>
          <p:cNvSpPr txBox="1">
            <a:spLocks/>
          </p:cNvSpPr>
          <p:nvPr/>
        </p:nvSpPr>
        <p:spPr>
          <a:xfrm>
            <a:off x="6928908" y="219614"/>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2564884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a:extLst>
              <a:ext uri="{FF2B5EF4-FFF2-40B4-BE49-F238E27FC236}">
                <a16:creationId xmlns:a16="http://schemas.microsoft.com/office/drawing/2014/main" id="{1A13B5CF-6A5A-4B49-A043-7482C60034F5}"/>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11</a:t>
            </a:fld>
            <a:endParaRPr lang="ru-RU" dirty="0">
              <a:latin typeface="Segoe Script" panose="030B0504020000000003" pitchFamily="66"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703579" y="1397675"/>
            <a:ext cx="5486401" cy="1169551"/>
          </a:xfrm>
          <a:prstGeom prst="rect">
            <a:avLst/>
          </a:prstGeom>
          <a:ln>
            <a:noFill/>
          </a:ln>
        </p:spPr>
        <p:txBody>
          <a:bodyPr wrap="square">
            <a:spAutoFit/>
          </a:bodyPr>
          <a:lstStyle/>
          <a:p>
            <a:pPr algn="just"/>
            <a:r>
              <a:rPr lang="ru-RU" sz="1400" i="1" dirty="0">
                <a:latin typeface="Segoe Script" panose="030B0504020000000003" pitchFamily="66" charset="0"/>
                <a:cs typeface="Arial" panose="020B0604020202020204" pitchFamily="34" charset="0"/>
              </a:rPr>
              <a:t>Наша гимназия стала организатором проведения ряда мероприятий муниципального уровня:</a:t>
            </a:r>
          </a:p>
          <a:p>
            <a:pPr lvl="0" algn="just"/>
            <a:r>
              <a:rPr lang="ru-RU" sz="1400" b="1" i="1" dirty="0">
                <a:latin typeface="Segoe Script" panose="030B0504020000000003" pitchFamily="66" charset="0"/>
                <a:cs typeface="Arial" panose="020B0604020202020204" pitchFamily="34" charset="0"/>
              </a:rPr>
              <a:t>Конференции «Революция 1917 года: звено в исторической преемственности и платформа примирения</a:t>
            </a:r>
            <a:r>
              <a:rPr lang="ru-RU" sz="1400" b="1" i="1" dirty="0" smtClean="0">
                <a:latin typeface="Segoe Script" panose="030B0504020000000003" pitchFamily="66" charset="0"/>
                <a:cs typeface="Arial" panose="020B0604020202020204" pitchFamily="34" charset="0"/>
              </a:rPr>
              <a:t>»;</a:t>
            </a:r>
            <a:endParaRPr lang="ru-RU" sz="1400" b="1" i="1" dirty="0">
              <a:latin typeface="Segoe Script" panose="030B0504020000000003" pitchFamily="66" charset="0"/>
              <a:cs typeface="Arial" panose="020B0604020202020204" pitchFamily="34" charset="0"/>
            </a:endParaRPr>
          </a:p>
        </p:txBody>
      </p:sp>
      <p:sp>
        <p:nvSpPr>
          <p:cNvPr id="4" name="Прямоугольник 3">
            <a:extLst>
              <a:ext uri="{FF2B5EF4-FFF2-40B4-BE49-F238E27FC236}">
                <a16:creationId xmlns:a16="http://schemas.microsoft.com/office/drawing/2014/main" id="{30FF7DD9-F0CE-4762-ABF7-FA22542176E5}"/>
              </a:ext>
            </a:extLst>
          </p:cNvPr>
          <p:cNvSpPr/>
          <p:nvPr/>
        </p:nvSpPr>
        <p:spPr>
          <a:xfrm>
            <a:off x="773023" y="4341945"/>
            <a:ext cx="5347512" cy="1600438"/>
          </a:xfrm>
          <a:prstGeom prst="rect">
            <a:avLst/>
          </a:prstGeom>
          <a:ln>
            <a:noFill/>
          </a:ln>
        </p:spPr>
        <p:txBody>
          <a:bodyPr wrap="square">
            <a:spAutoFit/>
          </a:bodyPr>
          <a:lstStyle/>
          <a:p>
            <a:pPr algn="just"/>
            <a:r>
              <a:rPr lang="ru-RU" sz="1400" i="1" dirty="0">
                <a:latin typeface="Segoe Script" panose="030B0504020000000003" pitchFamily="66" charset="0"/>
                <a:cs typeface="Arial" panose="020B0604020202020204" pitchFamily="34" charset="0"/>
              </a:rPr>
              <a:t>В рамках инновационных мероприятий в гимназии был </a:t>
            </a:r>
            <a:r>
              <a:rPr lang="ru-RU" sz="1400" b="1" i="1" dirty="0">
                <a:latin typeface="Segoe Script" panose="030B0504020000000003" pitchFamily="66" charset="0"/>
                <a:cs typeface="Arial" panose="020B0604020202020204" pitchFamily="34" charset="0"/>
              </a:rPr>
              <a:t>реализован</a:t>
            </a:r>
            <a:r>
              <a:rPr lang="ru-RU" sz="1400" i="1" dirty="0">
                <a:latin typeface="Segoe Script" panose="030B0504020000000003" pitchFamily="66" charset="0"/>
                <a:cs typeface="Arial" panose="020B0604020202020204" pitchFamily="34" charset="0"/>
              </a:rPr>
              <a:t> </a:t>
            </a:r>
            <a:r>
              <a:rPr lang="ru-RU" sz="1400" b="1" i="1" dirty="0">
                <a:latin typeface="Segoe Script" panose="030B0504020000000003" pitchFamily="66" charset="0"/>
                <a:cs typeface="Arial" panose="020B0604020202020204" pitchFamily="34" charset="0"/>
              </a:rPr>
              <a:t>двуязычный проект «Ради жизни на Земле»</a:t>
            </a:r>
            <a:r>
              <a:rPr lang="ru-RU" sz="1400" i="1" dirty="0">
                <a:latin typeface="Segoe Script" panose="030B0504020000000003" pitchFamily="66" charset="0"/>
                <a:cs typeface="Arial" panose="020B0604020202020204" pitchFamily="34" charset="0"/>
              </a:rPr>
              <a:t>, который представил в творческой форме уникальность, своеобразие жизни и обучения детей в разных уголках планеты Земля.</a:t>
            </a:r>
          </a:p>
          <a:p>
            <a:pPr algn="just"/>
            <a:endParaRPr lang="ru-RU" sz="1400" dirty="0">
              <a:effectLst/>
              <a:latin typeface="Segoe Script" panose="030B0504020000000003" pitchFamily="66" charset="0"/>
              <a:ea typeface="Times New Roman" panose="02020603050405020304" pitchFamily="18" charset="0"/>
              <a:cs typeface="Arial" panose="020B0604020202020204" pitchFamily="34" charset="0"/>
            </a:endParaRPr>
          </a:p>
        </p:txBody>
      </p:sp>
      <p:sp>
        <p:nvSpPr>
          <p:cNvPr id="8" name="TextBox 7">
            <a:extLst>
              <a:ext uri="{FF2B5EF4-FFF2-40B4-BE49-F238E27FC236}">
                <a16:creationId xmlns:a16="http://schemas.microsoft.com/office/drawing/2014/main" id="{DA03EB6C-E168-4D05-8655-E6D707B7AEF8}"/>
              </a:ext>
            </a:extLst>
          </p:cNvPr>
          <p:cNvSpPr txBox="1"/>
          <p:nvPr/>
        </p:nvSpPr>
        <p:spPr>
          <a:xfrm>
            <a:off x="5629753" y="6517193"/>
            <a:ext cx="1853882" cy="276999"/>
          </a:xfrm>
          <a:prstGeom prst="rect">
            <a:avLst/>
          </a:prstGeom>
          <a:noFill/>
        </p:spPr>
        <p:txBody>
          <a:bodyPr wrap="square" rtlCol="0">
            <a:spAutoFit/>
          </a:bodyPr>
          <a:lstStyle/>
          <a:p>
            <a:r>
              <a:rPr lang="ru-RU" sz="1200" dirty="0">
                <a:latin typeface="Segoe Script" panose="030B0504020000000003" pitchFamily="66" charset="0"/>
                <a:cs typeface="Arial" panose="020B0604020202020204" pitchFamily="34" charset="0"/>
              </a:rPr>
              <a:t>2017 год</a:t>
            </a:r>
          </a:p>
        </p:txBody>
      </p:sp>
      <p:pic>
        <p:nvPicPr>
          <p:cNvPr id="4098" name="Picture 2" descr="G:\2015-2017\фото 60 параллель\Рисунок5.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19415" y="1535600"/>
            <a:ext cx="5496404" cy="3606564"/>
          </a:xfrm>
          <a:prstGeom prst="rect">
            <a:avLst/>
          </a:prstGeom>
          <a:noFill/>
        </p:spPr>
      </p:pic>
      <p:sp>
        <p:nvSpPr>
          <p:cNvPr id="9" name="Прямоугольник 8"/>
          <p:cNvSpPr/>
          <p:nvPr/>
        </p:nvSpPr>
        <p:spPr>
          <a:xfrm>
            <a:off x="675005" y="3040083"/>
            <a:ext cx="5528945" cy="738664"/>
          </a:xfrm>
          <a:prstGeom prst="rect">
            <a:avLst/>
          </a:prstGeom>
          <a:ln>
            <a:noFill/>
          </a:ln>
        </p:spPr>
        <p:txBody>
          <a:bodyPr wrap="square">
            <a:spAutoFit/>
          </a:bodyPr>
          <a:lstStyle/>
          <a:p>
            <a:pPr algn="just"/>
            <a:r>
              <a:rPr lang="ru-RU" sz="1400" i="1" dirty="0">
                <a:latin typeface="Segoe Script" panose="030B0504020000000003" pitchFamily="66" charset="0"/>
                <a:cs typeface="Arial" panose="020B0604020202020204" pitchFamily="34" charset="0"/>
              </a:rPr>
              <a:t>И, конечно, как и во всей России, и в нашей гимназии основой планов и реализованных проектов были идеи Года Экологии 2017.</a:t>
            </a:r>
          </a:p>
        </p:txBody>
      </p:sp>
      <p:sp>
        <p:nvSpPr>
          <p:cNvPr id="10" name="Заголовок 1">
            <a:extLst>
              <a:ext uri="{FF2B5EF4-FFF2-40B4-BE49-F238E27FC236}">
                <a16:creationId xmlns:a16="http://schemas.microsoft.com/office/drawing/2014/main" id="{2F17482D-5530-4E74-94E9-AA3D4C44F4E8}"/>
              </a:ext>
            </a:extLst>
          </p:cNvPr>
          <p:cNvSpPr txBox="1">
            <a:spLocks/>
          </p:cNvSpPr>
          <p:nvPr/>
        </p:nvSpPr>
        <p:spPr>
          <a:xfrm>
            <a:off x="6928908" y="219614"/>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39698652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a:extLst>
              <a:ext uri="{FF2B5EF4-FFF2-40B4-BE49-F238E27FC236}">
                <a16:creationId xmlns:a16="http://schemas.microsoft.com/office/drawing/2014/main" id="{1A13B5CF-6A5A-4B49-A043-7482C60034F5}"/>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12</a:t>
            </a:fld>
            <a:endParaRPr lang="ru-RU" dirty="0">
              <a:latin typeface="Segoe Script" panose="030B0504020000000003" pitchFamily="66"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685800" y="1176593"/>
            <a:ext cx="5410200" cy="1169551"/>
          </a:xfrm>
          <a:prstGeom prst="rect">
            <a:avLst/>
          </a:prstGeom>
          <a:ln>
            <a:noFill/>
          </a:ln>
        </p:spPr>
        <p:txBody>
          <a:bodyPr wrap="square">
            <a:spAutoFit/>
          </a:bodyPr>
          <a:lstStyle/>
          <a:p>
            <a:pPr algn="just"/>
            <a:r>
              <a:rPr lang="ru-RU" sz="1400" i="1" dirty="0">
                <a:latin typeface="Segoe Script" panose="030B0504020000000003" pitchFamily="66" charset="0"/>
                <a:cs typeface="Arial" panose="020B0604020202020204" pitchFamily="34" charset="0"/>
              </a:rPr>
              <a:t>Традиционно в гимназии прошёл </a:t>
            </a:r>
            <a:r>
              <a:rPr lang="ru-RU" sz="1400" b="1" i="1" dirty="0">
                <a:latin typeface="Segoe Script" panose="030B0504020000000003" pitchFamily="66" charset="0"/>
                <a:cs typeface="Arial" panose="020B0604020202020204" pitchFamily="34" charset="0"/>
              </a:rPr>
              <a:t>конкурс «Ученик года».</a:t>
            </a:r>
            <a:r>
              <a:rPr lang="ru-RU" sz="1400" i="1" dirty="0">
                <a:latin typeface="Segoe Script" panose="030B0504020000000003" pitchFamily="66" charset="0"/>
                <a:cs typeface="Arial" panose="020B0604020202020204" pitchFamily="34" charset="0"/>
              </a:rPr>
              <a:t> 60 участников прошли три тура конкурса. В полуфинал вышли 26 гимназистов, а победителю конкурса присвоено звание «Ученик года-2017»</a:t>
            </a:r>
          </a:p>
        </p:txBody>
      </p:sp>
      <p:sp>
        <p:nvSpPr>
          <p:cNvPr id="3" name="Прямоугольник 2">
            <a:extLst>
              <a:ext uri="{FF2B5EF4-FFF2-40B4-BE49-F238E27FC236}">
                <a16:creationId xmlns:a16="http://schemas.microsoft.com/office/drawing/2014/main" id="{26926AB3-5926-4E89-ADB2-6A7CC4839A35}"/>
              </a:ext>
            </a:extLst>
          </p:cNvPr>
          <p:cNvSpPr/>
          <p:nvPr/>
        </p:nvSpPr>
        <p:spPr>
          <a:xfrm>
            <a:off x="685800" y="2491782"/>
            <a:ext cx="5410200" cy="1600438"/>
          </a:xfrm>
          <a:prstGeom prst="rect">
            <a:avLst/>
          </a:prstGeom>
          <a:ln>
            <a:noFill/>
          </a:ln>
        </p:spPr>
        <p:txBody>
          <a:bodyPr wrap="square">
            <a:spAutoFit/>
          </a:bodyPr>
          <a:lstStyle/>
          <a:p>
            <a:pPr algn="just"/>
            <a:r>
              <a:rPr lang="ru-RU" sz="1400" b="1" i="1" dirty="0">
                <a:latin typeface="Segoe Script" panose="030B0504020000000003" pitchFamily="66" charset="0"/>
                <a:cs typeface="Arial" panose="020B0604020202020204" pitchFamily="34" charset="0"/>
              </a:rPr>
              <a:t>Приоритетное направление гимназии - гражданско-патриотическое воспитание. </a:t>
            </a:r>
            <a:r>
              <a:rPr lang="ru-RU" sz="1400" i="1" dirty="0">
                <a:latin typeface="Segoe Script" panose="030B0504020000000003" pitchFamily="66" charset="0"/>
                <a:cs typeface="Arial" panose="020B0604020202020204" pitchFamily="34" charset="0"/>
              </a:rPr>
              <a:t>В рамках данных мероприятий проходил комплекс классных часов и проектов: </a:t>
            </a:r>
            <a:r>
              <a:rPr lang="ru-RU" sz="1400" b="1" i="1" dirty="0">
                <a:latin typeface="Segoe Script" panose="030B0504020000000003" pitchFamily="66" charset="0"/>
                <a:cs typeface="Arial" panose="020B0604020202020204" pitchFamily="34" charset="0"/>
              </a:rPr>
              <a:t>Вахта памяти, Уроки мужества, коллективные творческие дела, встречи с участниками Великой Отечественной войны, с ветеранами труда. </a:t>
            </a:r>
          </a:p>
        </p:txBody>
      </p:sp>
      <p:sp>
        <p:nvSpPr>
          <p:cNvPr id="4" name="Прямоугольник 3">
            <a:extLst>
              <a:ext uri="{FF2B5EF4-FFF2-40B4-BE49-F238E27FC236}">
                <a16:creationId xmlns:a16="http://schemas.microsoft.com/office/drawing/2014/main" id="{30FF7DD9-F0CE-4762-ABF7-FA22542176E5}"/>
              </a:ext>
            </a:extLst>
          </p:cNvPr>
          <p:cNvSpPr/>
          <p:nvPr/>
        </p:nvSpPr>
        <p:spPr>
          <a:xfrm>
            <a:off x="685800" y="4237859"/>
            <a:ext cx="5410200" cy="2031325"/>
          </a:xfrm>
          <a:prstGeom prst="rect">
            <a:avLst/>
          </a:prstGeom>
          <a:ln>
            <a:noFill/>
          </a:ln>
        </p:spPr>
        <p:txBody>
          <a:bodyPr wrap="square">
            <a:spAutoFit/>
          </a:bodyPr>
          <a:lstStyle/>
          <a:p>
            <a:pPr algn="just"/>
            <a:r>
              <a:rPr lang="ru-RU" sz="1400" b="1" i="1" dirty="0">
                <a:latin typeface="Segoe Script" panose="030B0504020000000003" pitchFamily="66" charset="0"/>
                <a:cs typeface="Arial" panose="020B0604020202020204" pitchFamily="34" charset="0"/>
              </a:rPr>
              <a:t>Правила дорожного движения в теории и на практике. </a:t>
            </a:r>
            <a:r>
              <a:rPr lang="ru-RU" sz="1400" i="1" dirty="0">
                <a:latin typeface="Segoe Script" panose="030B0504020000000003" pitchFamily="66" charset="0"/>
                <a:cs typeface="Arial" panose="020B0604020202020204" pitchFamily="34" charset="0"/>
              </a:rPr>
              <a:t>Именно с этой целью  отряд юных инспекторов движения «Жезл», реализовал комплекс мероприятий, таких как раздача листовок по безопасности дорожного движения для родителей и учащихся, радиолинейки: «Жилая зона, смотри в оба!» и прочие актуальные темы.</a:t>
            </a:r>
            <a:endParaRPr lang="ru-RU" sz="1400" dirty="0">
              <a:latin typeface="Segoe Script" panose="030B0504020000000003" pitchFamily="66" charset="0"/>
              <a:cs typeface="Arial" panose="020B0604020202020204" pitchFamily="34" charset="0"/>
            </a:endParaRPr>
          </a:p>
          <a:p>
            <a:pPr algn="just"/>
            <a:endParaRPr lang="ru-RU" sz="1400" dirty="0">
              <a:effectLst/>
              <a:latin typeface="Segoe Script" panose="030B0504020000000003" pitchFamily="66" charset="0"/>
              <a:ea typeface="Times New Roman" panose="02020603050405020304" pitchFamily="18" charset="0"/>
              <a:cs typeface="Arial" panose="020B0604020202020204" pitchFamily="34" charset="0"/>
            </a:endParaRPr>
          </a:p>
        </p:txBody>
      </p:sp>
      <p:sp>
        <p:nvSpPr>
          <p:cNvPr id="8" name="TextBox 7">
            <a:extLst>
              <a:ext uri="{FF2B5EF4-FFF2-40B4-BE49-F238E27FC236}">
                <a16:creationId xmlns:a16="http://schemas.microsoft.com/office/drawing/2014/main" id="{DA03EB6C-E168-4D05-8655-E6D707B7AEF8}"/>
              </a:ext>
            </a:extLst>
          </p:cNvPr>
          <p:cNvSpPr txBox="1"/>
          <p:nvPr/>
        </p:nvSpPr>
        <p:spPr>
          <a:xfrm>
            <a:off x="5629753" y="6517193"/>
            <a:ext cx="1853882" cy="276999"/>
          </a:xfrm>
          <a:prstGeom prst="rect">
            <a:avLst/>
          </a:prstGeom>
          <a:noFill/>
        </p:spPr>
        <p:txBody>
          <a:bodyPr wrap="square" rtlCol="0">
            <a:spAutoFit/>
          </a:bodyPr>
          <a:lstStyle/>
          <a:p>
            <a:r>
              <a:rPr lang="ru-RU" sz="1200" dirty="0">
                <a:latin typeface="Arial" panose="020B0604020202020204" pitchFamily="34" charset="0"/>
                <a:cs typeface="Arial" panose="020B0604020202020204" pitchFamily="34" charset="0"/>
              </a:rPr>
              <a:t>2017 </a:t>
            </a:r>
            <a:r>
              <a:rPr lang="ru-RU" sz="1200" dirty="0">
                <a:latin typeface="Segoe Script" panose="030B0504020000000003" pitchFamily="66" charset="0"/>
                <a:cs typeface="Arial" panose="020B0604020202020204" pitchFamily="34" charset="0"/>
              </a:rPr>
              <a:t>год</a:t>
            </a:r>
          </a:p>
        </p:txBody>
      </p:sp>
      <p:sp>
        <p:nvSpPr>
          <p:cNvPr id="11" name="Заголовок 1">
            <a:extLst>
              <a:ext uri="{FF2B5EF4-FFF2-40B4-BE49-F238E27FC236}">
                <a16:creationId xmlns:a16="http://schemas.microsoft.com/office/drawing/2014/main" id="{D08DFB41-DD24-451B-8F47-EE211C2AA7C4}"/>
              </a:ext>
            </a:extLst>
          </p:cNvPr>
          <p:cNvSpPr txBox="1">
            <a:spLocks/>
          </p:cNvSpPr>
          <p:nvPr/>
        </p:nvSpPr>
        <p:spPr>
          <a:xfrm>
            <a:off x="6928908" y="219614"/>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pic>
        <p:nvPicPr>
          <p:cNvPr id="12" name="Рисунок 11">
            <a:extLst>
              <a:ext uri="{FF2B5EF4-FFF2-40B4-BE49-F238E27FC236}">
                <a16:creationId xmlns:a16="http://schemas.microsoft.com/office/drawing/2014/main" id="{035C2837-D240-4C77-91EE-CDB05DAF9CC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16612" y="1080340"/>
            <a:ext cx="5060962" cy="5060962"/>
          </a:xfrm>
          <a:prstGeom prst="rect">
            <a:avLst/>
          </a:prstGeom>
        </p:spPr>
      </p:pic>
    </p:spTree>
    <p:extLst>
      <p:ext uri="{BB962C8B-B14F-4D97-AF65-F5344CB8AC3E}">
        <p14:creationId xmlns:p14="http://schemas.microsoft.com/office/powerpoint/2010/main" val="41552943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a:extLst>
              <a:ext uri="{FF2B5EF4-FFF2-40B4-BE49-F238E27FC236}">
                <a16:creationId xmlns:a16="http://schemas.microsoft.com/office/drawing/2014/main" id="{4962A735-E0CD-4FF3-93E5-81863C556266}"/>
              </a:ext>
            </a:extLst>
          </p:cNvPr>
          <p:cNvSpPr txBox="1">
            <a:spLocks/>
          </p:cNvSpPr>
          <p:nvPr/>
        </p:nvSpPr>
        <p:spPr>
          <a:xfrm>
            <a:off x="6928908" y="283422"/>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
        <p:nvSpPr>
          <p:cNvPr id="6" name="Номер слайда 5">
            <a:extLst>
              <a:ext uri="{FF2B5EF4-FFF2-40B4-BE49-F238E27FC236}">
                <a16:creationId xmlns:a16="http://schemas.microsoft.com/office/drawing/2014/main" id="{1A13B5CF-6A5A-4B49-A043-7482C60034F5}"/>
              </a:ext>
            </a:extLst>
          </p:cNvPr>
          <p:cNvSpPr>
            <a:spLocks noGrp="1"/>
          </p:cNvSpPr>
          <p:nvPr>
            <p:ph type="sldNum" sz="quarter" idx="12"/>
          </p:nvPr>
        </p:nvSpPr>
        <p:spPr>
          <a:xfrm>
            <a:off x="8610600" y="6420158"/>
            <a:ext cx="2743200" cy="365125"/>
          </a:xfrm>
        </p:spPr>
        <p:txBody>
          <a:bodyPr/>
          <a:lstStyle/>
          <a:p>
            <a:fld id="{9FB1ADD6-9093-4856-B9B6-46007D1B80B7}" type="slidenum">
              <a:rPr lang="ru-RU" smtClean="0">
                <a:latin typeface="Segoe Script" panose="030B0504020000000003" pitchFamily="66" charset="0"/>
              </a:rPr>
              <a:pPr/>
              <a:t>13</a:t>
            </a:fld>
            <a:endParaRPr lang="ru-RU">
              <a:latin typeface="Segoe Script" panose="030B0504020000000003" pitchFamily="66"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559190" y="1226645"/>
            <a:ext cx="5410200" cy="1569660"/>
          </a:xfrm>
          <a:prstGeom prst="rect">
            <a:avLst/>
          </a:prstGeom>
          <a:ln>
            <a:noFill/>
          </a:ln>
        </p:spPr>
        <p:txBody>
          <a:bodyPr wrap="square">
            <a:spAutoFit/>
          </a:bodyPr>
          <a:lstStyle/>
          <a:p>
            <a:pPr algn="just"/>
            <a:r>
              <a:rPr lang="ru-RU" sz="1200" i="1" dirty="0">
                <a:latin typeface="Segoe Script" panose="030B0504020000000003" pitchFamily="66" charset="0"/>
                <a:cs typeface="Arial" panose="020B0604020202020204" pitchFamily="34" charset="0"/>
              </a:rPr>
              <a:t>В гимназии есть все условия для занятий физической культурой и спортом. </a:t>
            </a:r>
            <a:r>
              <a:rPr lang="ru-RU" sz="1200" b="1" i="1" dirty="0">
                <a:latin typeface="Segoe Script" panose="030B0504020000000003" pitchFamily="66" charset="0"/>
                <a:cs typeface="Arial" panose="020B0604020202020204" pitchFamily="34" charset="0"/>
              </a:rPr>
              <a:t>Ежегодно проводятся туристский слёт, кросс Нации, внеклассные гимназические мероприятия, </a:t>
            </a:r>
            <a:r>
              <a:rPr lang="ru-RU" sz="1200" b="1" i="1" dirty="0" err="1">
                <a:latin typeface="Segoe Script" panose="030B0504020000000003" pitchFamily="66" charset="0"/>
                <a:cs typeface="Arial" panose="020B0604020202020204" pitchFamily="34" charset="0"/>
              </a:rPr>
              <a:t>cдача</a:t>
            </a:r>
            <a:r>
              <a:rPr lang="ru-RU" sz="1200" b="1" i="1" dirty="0">
                <a:latin typeface="Segoe Script" panose="030B0504020000000003" pitchFamily="66" charset="0"/>
                <a:cs typeface="Arial" panose="020B0604020202020204" pitchFamily="34" charset="0"/>
              </a:rPr>
              <a:t> норм ГТО, «Президентские спортивные игры», «Президентские состязания», Лыжня России, смотр «Строя и песни», Эстафета 9 Мая. </a:t>
            </a:r>
            <a:r>
              <a:rPr lang="ru-RU" sz="1200" i="1" dirty="0">
                <a:latin typeface="Segoe Script" panose="030B0504020000000003" pitchFamily="66" charset="0"/>
                <a:cs typeface="Arial" panose="020B0604020202020204" pitchFamily="34" charset="0"/>
              </a:rPr>
              <a:t>Учащиеся гимназии ежегодно являются участниками и призерами городских соревнований.</a:t>
            </a:r>
          </a:p>
        </p:txBody>
      </p:sp>
      <p:sp>
        <p:nvSpPr>
          <p:cNvPr id="3" name="Прямоугольник 2">
            <a:extLst>
              <a:ext uri="{FF2B5EF4-FFF2-40B4-BE49-F238E27FC236}">
                <a16:creationId xmlns:a16="http://schemas.microsoft.com/office/drawing/2014/main" id="{26926AB3-5926-4E89-ADB2-6A7CC4839A35}"/>
              </a:ext>
            </a:extLst>
          </p:cNvPr>
          <p:cNvSpPr/>
          <p:nvPr/>
        </p:nvSpPr>
        <p:spPr>
          <a:xfrm>
            <a:off x="559190" y="3041570"/>
            <a:ext cx="5410200" cy="1015663"/>
          </a:xfrm>
          <a:prstGeom prst="rect">
            <a:avLst/>
          </a:prstGeom>
          <a:ln>
            <a:noFill/>
          </a:ln>
        </p:spPr>
        <p:txBody>
          <a:bodyPr wrap="square">
            <a:spAutoFit/>
          </a:bodyPr>
          <a:lstStyle/>
          <a:p>
            <a:pPr algn="just"/>
            <a:r>
              <a:rPr lang="ru-RU" sz="1200" i="1" dirty="0">
                <a:latin typeface="Segoe Script" panose="030B0504020000000003" pitchFamily="66" charset="0"/>
                <a:cs typeface="Arial" panose="020B0604020202020204" pitchFamily="34" charset="0"/>
              </a:rPr>
              <a:t>В 2017-2018 учебном году 11 учащихся приняли </a:t>
            </a:r>
            <a:r>
              <a:rPr lang="ru-RU" sz="1200" b="1" i="1" dirty="0">
                <a:latin typeface="Segoe Script" panose="030B0504020000000003" pitchFamily="66" charset="0"/>
                <a:cs typeface="Arial" panose="020B0604020202020204" pitchFamily="34" charset="0"/>
              </a:rPr>
              <a:t>участие  во всероссийской олимпиаде школьнико</a:t>
            </a:r>
            <a:r>
              <a:rPr lang="ru-RU" sz="1200" i="1" dirty="0">
                <a:latin typeface="Segoe Script" panose="030B0504020000000003" pitchFamily="66" charset="0"/>
                <a:cs typeface="Arial" panose="020B0604020202020204" pitchFamily="34" charset="0"/>
              </a:rPr>
              <a:t>в, из них 2 стали обладателями первых мест, а 9 человек  вошли в число призеров. На региональном уровне  под руководством Дзюбиной Н.И. наш гимназист занял III место по физике. </a:t>
            </a:r>
          </a:p>
        </p:txBody>
      </p:sp>
      <p:sp>
        <p:nvSpPr>
          <p:cNvPr id="8" name="TextBox 7">
            <a:extLst>
              <a:ext uri="{FF2B5EF4-FFF2-40B4-BE49-F238E27FC236}">
                <a16:creationId xmlns:a16="http://schemas.microsoft.com/office/drawing/2014/main" id="{DA03EB6C-E168-4D05-8655-E6D707B7AEF8}"/>
              </a:ext>
            </a:extLst>
          </p:cNvPr>
          <p:cNvSpPr txBox="1"/>
          <p:nvPr/>
        </p:nvSpPr>
        <p:spPr>
          <a:xfrm>
            <a:off x="5629753" y="6581001"/>
            <a:ext cx="1853882" cy="276999"/>
          </a:xfrm>
          <a:prstGeom prst="rect">
            <a:avLst/>
          </a:prstGeom>
          <a:noFill/>
        </p:spPr>
        <p:txBody>
          <a:bodyPr wrap="square" rtlCol="0">
            <a:spAutoFit/>
          </a:bodyPr>
          <a:lstStyle/>
          <a:p>
            <a:r>
              <a:rPr lang="ru-RU" sz="1200" dirty="0">
                <a:latin typeface="Segoe Script" panose="030B0504020000000003" pitchFamily="66" charset="0"/>
                <a:cs typeface="Arial" panose="020B0604020202020204" pitchFamily="34" charset="0"/>
              </a:rPr>
              <a:t>2017 год</a:t>
            </a:r>
          </a:p>
        </p:txBody>
      </p:sp>
      <p:sp>
        <p:nvSpPr>
          <p:cNvPr id="16" name="Прямоугольник 15">
            <a:extLst>
              <a:ext uri="{FF2B5EF4-FFF2-40B4-BE49-F238E27FC236}">
                <a16:creationId xmlns:a16="http://schemas.microsoft.com/office/drawing/2014/main" id="{D90133EB-74D1-4C4A-B9D4-5B714A9CB47B}"/>
              </a:ext>
            </a:extLst>
          </p:cNvPr>
          <p:cNvSpPr/>
          <p:nvPr/>
        </p:nvSpPr>
        <p:spPr>
          <a:xfrm>
            <a:off x="559190" y="4302498"/>
            <a:ext cx="5410200" cy="1938992"/>
          </a:xfrm>
          <a:prstGeom prst="rect">
            <a:avLst/>
          </a:prstGeom>
          <a:ln>
            <a:noFill/>
          </a:ln>
        </p:spPr>
        <p:txBody>
          <a:bodyPr wrap="square">
            <a:spAutoFit/>
          </a:bodyPr>
          <a:lstStyle/>
          <a:p>
            <a:pPr algn="just"/>
            <a:r>
              <a:rPr lang="ru-RU" sz="1200" i="1" dirty="0">
                <a:latin typeface="Segoe Script" panose="030B0504020000000003" pitchFamily="66" charset="0"/>
                <a:cs typeface="Arial" panose="020B0604020202020204" pitchFamily="34" charset="0"/>
              </a:rPr>
              <a:t>Всероссийская олимпиада школьников по 3D технологиям в 2017 учебном году - 2 призера</a:t>
            </a:r>
          </a:p>
          <a:p>
            <a:pPr algn="just"/>
            <a:r>
              <a:rPr lang="ru-RU" sz="1200" i="1" dirty="0">
                <a:latin typeface="Segoe Script" panose="030B0504020000000003" pitchFamily="66" charset="0"/>
                <a:cs typeface="Arial" panose="020B0604020202020204" pitchFamily="34" charset="0"/>
              </a:rPr>
              <a:t>Компетентностные соревнования - 2 призера</a:t>
            </a:r>
          </a:p>
          <a:p>
            <a:pPr algn="just"/>
            <a:r>
              <a:rPr lang="ru-RU" sz="1200" i="1" dirty="0">
                <a:latin typeface="Segoe Script" panose="030B0504020000000003" pitchFamily="66" charset="0"/>
                <a:cs typeface="Arial" panose="020B0604020202020204" pitchFamily="34" charset="0"/>
              </a:rPr>
              <a:t>муниципальный этап «Интеллектуального марафона школьников» - 2 призера</a:t>
            </a:r>
          </a:p>
          <a:p>
            <a:pPr algn="just"/>
            <a:r>
              <a:rPr lang="ru-RU" sz="1200" i="1" dirty="0">
                <a:latin typeface="Segoe Script" panose="030B0504020000000003" pitchFamily="66" charset="0"/>
                <a:cs typeface="Arial" panose="020B0604020202020204" pitchFamily="34" charset="0"/>
              </a:rPr>
              <a:t>Конкурса «История Российского парламентаризма»</a:t>
            </a:r>
          </a:p>
          <a:p>
            <a:pPr algn="just"/>
            <a:r>
              <a:rPr lang="ru-RU" sz="1200" i="1" dirty="0">
                <a:latin typeface="Segoe Script" panose="030B0504020000000003" pitchFamily="66" charset="0"/>
                <a:cs typeface="Arial" panose="020B0604020202020204" pitchFamily="34" charset="0"/>
              </a:rPr>
              <a:t>Всероссийского конкурс детского и юношеского литературно-художественного творчества «Шедевры из чернильницы»</a:t>
            </a:r>
          </a:p>
          <a:p>
            <a:pPr algn="just"/>
            <a:endParaRPr lang="ru-RU" sz="1200" dirty="0">
              <a:effectLst/>
              <a:latin typeface="Segoe Script" panose="030B0504020000000003" pitchFamily="66" charset="0"/>
              <a:ea typeface="Times New Roman" panose="02020603050405020304" pitchFamily="18" charset="0"/>
              <a:cs typeface="Arial" panose="020B0604020202020204" pitchFamily="34" charset="0"/>
            </a:endParaRPr>
          </a:p>
        </p:txBody>
      </p:sp>
      <p:pic>
        <p:nvPicPr>
          <p:cNvPr id="12" name="Рисунок 11">
            <a:extLst>
              <a:ext uri="{FF2B5EF4-FFF2-40B4-BE49-F238E27FC236}">
                <a16:creationId xmlns:a16="http://schemas.microsoft.com/office/drawing/2014/main" id="{8E648665-EE3E-4D20-9CC4-74A267AA51E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05322" y="1169156"/>
            <a:ext cx="4789144" cy="4789144"/>
          </a:xfrm>
          <a:prstGeom prst="rect">
            <a:avLst/>
          </a:prstGeom>
        </p:spPr>
      </p:pic>
    </p:spTree>
    <p:extLst>
      <p:ext uri="{BB962C8B-B14F-4D97-AF65-F5344CB8AC3E}">
        <p14:creationId xmlns:p14="http://schemas.microsoft.com/office/powerpoint/2010/main" val="36635726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a:extLst>
              <a:ext uri="{FF2B5EF4-FFF2-40B4-BE49-F238E27FC236}">
                <a16:creationId xmlns:a16="http://schemas.microsoft.com/office/drawing/2014/main" id="{1A13B5CF-6A5A-4B49-A043-7482C60034F5}"/>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14</a:t>
            </a:fld>
            <a:endParaRPr lang="ru-RU" dirty="0">
              <a:latin typeface="Segoe Script" panose="030B0504020000000003" pitchFamily="66"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685800" y="939271"/>
            <a:ext cx="5410200" cy="4216539"/>
          </a:xfrm>
          <a:prstGeom prst="rect">
            <a:avLst/>
          </a:prstGeom>
          <a:ln>
            <a:noFill/>
          </a:ln>
        </p:spPr>
        <p:txBody>
          <a:bodyPr wrap="square">
            <a:spAutoFit/>
          </a:bodyPr>
          <a:lstStyle/>
          <a:p>
            <a:pPr marL="361950" indent="-276225">
              <a:spcAft>
                <a:spcPts val="600"/>
              </a:spcAft>
              <a:buFont typeface="Wingdings" panose="05000000000000000000" pitchFamily="2" charset="2"/>
              <a:buChar char="ü"/>
            </a:pPr>
            <a:r>
              <a:rPr lang="ru-RU" sz="1200" b="1" i="1" dirty="0">
                <a:latin typeface="Segoe Script" panose="030B0504020000000003" pitchFamily="66" charset="0"/>
                <a:cs typeface="Arial" panose="020B0604020202020204" pitchFamily="34" charset="0"/>
              </a:rPr>
              <a:t>Региональный фестиваль национальных культур «Танец души - 2017» - Студия «Энергия танца» - лауреаты II степени в двух возрастных категориях. </a:t>
            </a:r>
          </a:p>
          <a:p>
            <a:pPr marL="361950" indent="-276225">
              <a:spcAft>
                <a:spcPts val="600"/>
              </a:spcAft>
              <a:buFont typeface="Wingdings" panose="05000000000000000000" pitchFamily="2" charset="2"/>
              <a:buChar char="ü"/>
            </a:pPr>
            <a:r>
              <a:rPr lang="ru-RU" sz="1200" b="1" i="1" dirty="0">
                <a:latin typeface="Segoe Script" panose="030B0504020000000003" pitchFamily="66" charset="0"/>
                <a:cs typeface="Arial" panose="020B0604020202020204" pitchFamily="34" charset="0"/>
              </a:rPr>
              <a:t>Всероссийская дистанционная олимпиада по предметам «Изобразительное искусство» - дипломы 1 и 2 места</a:t>
            </a:r>
          </a:p>
          <a:p>
            <a:pPr marL="361950" indent="-276225">
              <a:spcAft>
                <a:spcPts val="600"/>
              </a:spcAft>
              <a:buFont typeface="Wingdings" panose="05000000000000000000" pitchFamily="2" charset="2"/>
              <a:buChar char="ü"/>
            </a:pPr>
            <a:r>
              <a:rPr lang="ru-RU" sz="1200" b="1" i="1" dirty="0">
                <a:latin typeface="Segoe Script" panose="030B0504020000000003" pitchFamily="66" charset="0"/>
                <a:cs typeface="Arial" panose="020B0604020202020204" pitchFamily="34" charset="0"/>
              </a:rPr>
              <a:t>Олимпиада «Вопросы Мастера-Фломастера. 3 класс» - дипломы победителя I и II степени</a:t>
            </a:r>
          </a:p>
          <a:p>
            <a:pPr marL="361950" indent="-276225">
              <a:spcAft>
                <a:spcPts val="600"/>
              </a:spcAft>
              <a:buFont typeface="Wingdings" panose="05000000000000000000" pitchFamily="2" charset="2"/>
              <a:buChar char="ü"/>
            </a:pPr>
            <a:r>
              <a:rPr lang="ru-RU" sz="1200" b="1" i="1" dirty="0">
                <a:latin typeface="Segoe Script" panose="030B0504020000000003" pitchFamily="66" charset="0"/>
                <a:cs typeface="Arial" panose="020B0604020202020204" pitchFamily="34" charset="0"/>
              </a:rPr>
              <a:t>Всероссийский конкурс «ГОРДОСТЬ РОССИИ» - дипломы I и II степени</a:t>
            </a:r>
          </a:p>
          <a:p>
            <a:pPr marL="361950" indent="-276225">
              <a:spcAft>
                <a:spcPts val="600"/>
              </a:spcAft>
              <a:buFont typeface="Wingdings" panose="05000000000000000000" pitchFamily="2" charset="2"/>
              <a:buChar char="ü"/>
            </a:pPr>
            <a:r>
              <a:rPr lang="ru-RU" sz="1200" b="1" i="1" dirty="0">
                <a:latin typeface="Segoe Script" panose="030B0504020000000003" pitchFamily="66" charset="0"/>
                <a:cs typeface="Arial" panose="020B0604020202020204" pitchFamily="34" charset="0"/>
              </a:rPr>
              <a:t>Всероссийский конкурс «Осень золотая» - 1 и 2 места</a:t>
            </a:r>
          </a:p>
          <a:p>
            <a:pPr marL="361950" indent="-276225">
              <a:spcAft>
                <a:spcPts val="600"/>
              </a:spcAft>
              <a:buFont typeface="Wingdings" panose="05000000000000000000" pitchFamily="2" charset="2"/>
              <a:buChar char="ü"/>
            </a:pPr>
            <a:r>
              <a:rPr lang="ru-RU" sz="1200" b="1" i="1" dirty="0">
                <a:latin typeface="Segoe Script" panose="030B0504020000000003" pitchFamily="66" charset="0"/>
                <a:cs typeface="Arial" panose="020B0604020202020204" pitchFamily="34" charset="0"/>
              </a:rPr>
              <a:t>Региональный конкурс «Маска», «Весенняя премьера» - театральная студия Маска лауреаты I степени</a:t>
            </a:r>
          </a:p>
          <a:p>
            <a:pPr marL="361950" indent="-276225">
              <a:spcAft>
                <a:spcPts val="600"/>
              </a:spcAft>
              <a:buFont typeface="Wingdings" panose="05000000000000000000" pitchFamily="2" charset="2"/>
              <a:buChar char="ü"/>
            </a:pPr>
            <a:r>
              <a:rPr lang="ru-RU" sz="1200" b="1" i="1" dirty="0">
                <a:latin typeface="Segoe Script" panose="030B0504020000000003" pitchFamily="66" charset="0"/>
                <a:cs typeface="Arial" panose="020B0604020202020204" pitchFamily="34" charset="0"/>
              </a:rPr>
              <a:t>Международный дистанционный конкурс «СТАРТ»  - диплом победителя II и III степени</a:t>
            </a:r>
          </a:p>
          <a:p>
            <a:pPr marL="361950" indent="-276225">
              <a:spcAft>
                <a:spcPts val="600"/>
              </a:spcAft>
              <a:buFont typeface="Wingdings" panose="05000000000000000000" pitchFamily="2" charset="2"/>
              <a:buChar char="ü"/>
            </a:pPr>
            <a:r>
              <a:rPr lang="ru-RU" sz="1200" b="1" i="1" dirty="0">
                <a:latin typeface="Segoe Script" panose="030B0504020000000003" pitchFamily="66" charset="0"/>
                <a:cs typeface="Arial" panose="020B0604020202020204" pitchFamily="34" charset="0"/>
              </a:rPr>
              <a:t>ВСК ГТО – золотые, серебряные и бронзовые знаки отличия</a:t>
            </a:r>
          </a:p>
          <a:p>
            <a:pPr marL="361950" indent="-276225">
              <a:spcAft>
                <a:spcPts val="600"/>
              </a:spcAft>
              <a:buFont typeface="Wingdings" panose="05000000000000000000" pitchFamily="2" charset="2"/>
              <a:buChar char="ü"/>
            </a:pPr>
            <a:r>
              <a:rPr lang="ru-RU" sz="1200" b="1" i="1" dirty="0">
                <a:latin typeface="Segoe Script" panose="030B0504020000000003" pitchFamily="66" charset="0"/>
                <a:cs typeface="Arial" panose="020B0604020202020204" pitchFamily="34" charset="0"/>
              </a:rPr>
              <a:t>Городской фестиваль детского и юношеского творчества «Радуга детства» лауреаты I степени</a:t>
            </a:r>
          </a:p>
        </p:txBody>
      </p:sp>
      <p:sp>
        <p:nvSpPr>
          <p:cNvPr id="4" name="Прямоугольник 3">
            <a:extLst>
              <a:ext uri="{FF2B5EF4-FFF2-40B4-BE49-F238E27FC236}">
                <a16:creationId xmlns:a16="http://schemas.microsoft.com/office/drawing/2014/main" id="{30FF7DD9-F0CE-4762-ABF7-FA22542176E5}"/>
              </a:ext>
            </a:extLst>
          </p:cNvPr>
          <p:cNvSpPr/>
          <p:nvPr/>
        </p:nvSpPr>
        <p:spPr>
          <a:xfrm>
            <a:off x="600075" y="5254437"/>
            <a:ext cx="11163300" cy="1200329"/>
          </a:xfrm>
          <a:prstGeom prst="rect">
            <a:avLst/>
          </a:prstGeom>
          <a:ln>
            <a:noFill/>
          </a:ln>
        </p:spPr>
        <p:txBody>
          <a:bodyPr wrap="square">
            <a:spAutoFit/>
          </a:bodyPr>
          <a:lstStyle/>
          <a:p>
            <a:pPr algn="just"/>
            <a:r>
              <a:rPr lang="ru-RU" sz="1200" i="1" dirty="0">
                <a:latin typeface="Segoe Script" panose="030B0504020000000003" pitchFamily="66" charset="0"/>
                <a:cs typeface="Arial" panose="020B0604020202020204" pitchFamily="34" charset="0"/>
              </a:rPr>
              <a:t>В 2017 году гимназию окончили 68 выпускников 11-х классов, 66  поступили в различные вузы страны :"</a:t>
            </a:r>
            <a:r>
              <a:rPr lang="ru-RU" sz="1200" i="1" dirty="0" err="1">
                <a:latin typeface="Segoe Script" panose="030B0504020000000003" pitchFamily="66" charset="0"/>
                <a:cs typeface="Arial" panose="020B0604020202020204" pitchFamily="34" charset="0"/>
              </a:rPr>
              <a:t>Сургутский</a:t>
            </a:r>
            <a:r>
              <a:rPr lang="ru-RU" sz="1200" i="1" dirty="0">
                <a:latin typeface="Segoe Script" panose="030B0504020000000003" pitchFamily="66" charset="0"/>
                <a:cs typeface="Arial" panose="020B0604020202020204" pitchFamily="34" charset="0"/>
              </a:rPr>
              <a:t> государственный университет",  "Сургутский государственный педагогический университет", МГУ имени Ломоносова, Национальный исследовательский университет "Высшая школа экономики" (г. Москва), МГТУ имени Баумана (г. Москва), Российский университет дружбы народов (г. Москва), НГУ (г. Новосибирск), ТУСУР (г. Томск), Уральский государственный юридический университет (г. Екатеринбург).</a:t>
            </a:r>
          </a:p>
          <a:p>
            <a:pPr algn="just"/>
            <a:endParaRPr lang="ru-RU" sz="1200" i="1" dirty="0">
              <a:effectLst/>
              <a:latin typeface="Segoe Script" panose="030B0504020000000003" pitchFamily="66" charset="0"/>
              <a:ea typeface="Times New Roman" panose="02020603050405020304" pitchFamily="18" charset="0"/>
              <a:cs typeface="Arial" panose="020B0604020202020204" pitchFamily="34" charset="0"/>
            </a:endParaRPr>
          </a:p>
        </p:txBody>
      </p:sp>
      <p:sp>
        <p:nvSpPr>
          <p:cNvPr id="8" name="TextBox 7">
            <a:extLst>
              <a:ext uri="{FF2B5EF4-FFF2-40B4-BE49-F238E27FC236}">
                <a16:creationId xmlns:a16="http://schemas.microsoft.com/office/drawing/2014/main" id="{DA03EB6C-E168-4D05-8655-E6D707B7AEF8}"/>
              </a:ext>
            </a:extLst>
          </p:cNvPr>
          <p:cNvSpPr txBox="1"/>
          <p:nvPr/>
        </p:nvSpPr>
        <p:spPr>
          <a:xfrm>
            <a:off x="5629753" y="6517193"/>
            <a:ext cx="1853882" cy="276999"/>
          </a:xfrm>
          <a:prstGeom prst="rect">
            <a:avLst/>
          </a:prstGeom>
          <a:noFill/>
        </p:spPr>
        <p:txBody>
          <a:bodyPr wrap="square" rtlCol="0">
            <a:spAutoFit/>
          </a:bodyPr>
          <a:lstStyle/>
          <a:p>
            <a:r>
              <a:rPr lang="ru-RU" sz="1200" dirty="0">
                <a:latin typeface="Segoe Script" panose="030B0504020000000003" pitchFamily="66" charset="0"/>
                <a:cs typeface="Arial" panose="020B0604020202020204" pitchFamily="34" charset="0"/>
              </a:rPr>
              <a:t>2017 год</a:t>
            </a:r>
          </a:p>
        </p:txBody>
      </p:sp>
      <p:pic>
        <p:nvPicPr>
          <p:cNvPr id="7170" name="Picture 2" descr="G:\2015-2017\2017\IMG_4862-25-05-17-02-3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76814" y="1038579"/>
            <a:ext cx="5148776" cy="3861582"/>
          </a:xfrm>
          <a:prstGeom prst="rect">
            <a:avLst/>
          </a:prstGeom>
          <a:noFill/>
        </p:spPr>
      </p:pic>
      <p:sp>
        <p:nvSpPr>
          <p:cNvPr id="9" name="Заголовок 1">
            <a:extLst>
              <a:ext uri="{FF2B5EF4-FFF2-40B4-BE49-F238E27FC236}">
                <a16:creationId xmlns:a16="http://schemas.microsoft.com/office/drawing/2014/main" id="{4D0AABF3-84B6-4934-8095-28A75AA7DF30}"/>
              </a:ext>
            </a:extLst>
          </p:cNvPr>
          <p:cNvSpPr txBox="1">
            <a:spLocks/>
          </p:cNvSpPr>
          <p:nvPr/>
        </p:nvSpPr>
        <p:spPr>
          <a:xfrm>
            <a:off x="6928908" y="219614"/>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9958749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a:extLst>
              <a:ext uri="{FF2B5EF4-FFF2-40B4-BE49-F238E27FC236}">
                <a16:creationId xmlns:a16="http://schemas.microsoft.com/office/drawing/2014/main" id="{1A13B5CF-6A5A-4B49-A043-7482C60034F5}"/>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15</a:t>
            </a:fld>
            <a:endParaRPr lang="ru-RU">
              <a:latin typeface="Segoe Script" panose="030B0504020000000003" pitchFamily="66"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685800" y="1216786"/>
            <a:ext cx="5410200" cy="1169551"/>
          </a:xfrm>
          <a:prstGeom prst="rect">
            <a:avLst/>
          </a:prstGeom>
          <a:ln>
            <a:noFill/>
          </a:ln>
        </p:spPr>
        <p:txBody>
          <a:bodyPr wrap="square">
            <a:spAutoFit/>
          </a:bodyPr>
          <a:lstStyle/>
          <a:p>
            <a:pPr algn="just"/>
            <a:r>
              <a:rPr lang="ru-RU" sz="1400" i="1" dirty="0">
                <a:latin typeface="Segoe Script" panose="030B0504020000000003" pitchFamily="66" charset="0"/>
                <a:cs typeface="Arial" panose="020B0604020202020204" pitchFamily="34" charset="0"/>
              </a:rPr>
              <a:t>В нашей гимназии есть еще много-много интересного. Самое главное , что все это направлено на выявление и развитие интеллектуальных и творческих возможностей всех участников – как педагогов, так и учеников! </a:t>
            </a:r>
          </a:p>
        </p:txBody>
      </p:sp>
      <p:sp>
        <p:nvSpPr>
          <p:cNvPr id="3" name="Прямоугольник 2">
            <a:extLst>
              <a:ext uri="{FF2B5EF4-FFF2-40B4-BE49-F238E27FC236}">
                <a16:creationId xmlns:a16="http://schemas.microsoft.com/office/drawing/2014/main" id="{6221CA72-997A-4884-B75D-CBFE62518E5B}"/>
              </a:ext>
            </a:extLst>
          </p:cNvPr>
          <p:cNvSpPr/>
          <p:nvPr/>
        </p:nvSpPr>
        <p:spPr>
          <a:xfrm>
            <a:off x="685800" y="3239904"/>
            <a:ext cx="5410200" cy="2500043"/>
          </a:xfrm>
          <a:prstGeom prst="rect">
            <a:avLst/>
          </a:prstGeom>
          <a:ln>
            <a:noFill/>
          </a:ln>
        </p:spPr>
        <p:txBody>
          <a:bodyPr wrap="square">
            <a:spAutoFit/>
          </a:bodyPr>
          <a:lstStyle/>
          <a:p>
            <a:pPr algn="just">
              <a:lnSpc>
                <a:spcPct val="107000"/>
              </a:lnSpc>
              <a:spcAft>
                <a:spcPts val="800"/>
              </a:spcAft>
            </a:pPr>
            <a:r>
              <a:rPr lang="ru-RU" sz="1400" b="1" i="1" dirty="0">
                <a:latin typeface="Segoe Script" panose="030B0504020000000003" pitchFamily="66" charset="0"/>
                <a:ea typeface="Calibri" panose="020F0502020204030204" pitchFamily="34" charset="0"/>
                <a:cs typeface="Arial" panose="020B0604020202020204" pitchFamily="34" charset="0"/>
              </a:rPr>
              <a:t>Каково наше будущее</a:t>
            </a:r>
            <a:r>
              <a:rPr lang="ru-RU" sz="1400" i="1" dirty="0">
                <a:latin typeface="Segoe Script" panose="030B0504020000000003" pitchFamily="66" charset="0"/>
                <a:ea typeface="Calibri" panose="020F0502020204030204" pitchFamily="34" charset="0"/>
                <a:cs typeface="Arial" panose="020B0604020202020204" pitchFamily="34" charset="0"/>
              </a:rPr>
              <a:t>?  какие победы будут у нас, сегодняшних пятиклассников? </a:t>
            </a:r>
          </a:p>
          <a:p>
            <a:pPr algn="just">
              <a:lnSpc>
                <a:spcPct val="107000"/>
              </a:lnSpc>
              <a:spcAft>
                <a:spcPts val="800"/>
              </a:spcAft>
            </a:pPr>
            <a:r>
              <a:rPr lang="ru-RU" sz="1400" i="1" dirty="0">
                <a:latin typeface="Segoe Script" panose="030B0504020000000003" pitchFamily="66" charset="0"/>
                <a:ea typeface="Calibri" panose="020F0502020204030204" pitchFamily="34" charset="0"/>
                <a:cs typeface="Arial" panose="020B0604020202020204" pitchFamily="34" charset="0"/>
              </a:rPr>
              <a:t>Все мы талантливы, каждый по-своему. Обязательно среди нас будут великие открытия, разработки, изобретения.  А вы, наши наставники, наши дорогие учителя, поможете нам реализовать себя и добиться впечатляющих результатов, которые войдут не только в копилку Гимназии №2, но и нашей великой страны России. </a:t>
            </a:r>
          </a:p>
        </p:txBody>
      </p:sp>
      <p:sp>
        <p:nvSpPr>
          <p:cNvPr id="7" name="Заголовок 1">
            <a:extLst>
              <a:ext uri="{FF2B5EF4-FFF2-40B4-BE49-F238E27FC236}">
                <a16:creationId xmlns:a16="http://schemas.microsoft.com/office/drawing/2014/main" id="{DC4BDBE7-FA94-4F9D-AE5F-D4365CB5BFBE}"/>
              </a:ext>
            </a:extLst>
          </p:cNvPr>
          <p:cNvSpPr txBox="1">
            <a:spLocks/>
          </p:cNvSpPr>
          <p:nvPr/>
        </p:nvSpPr>
        <p:spPr>
          <a:xfrm>
            <a:off x="6928908" y="219614"/>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pic>
        <p:nvPicPr>
          <p:cNvPr id="12" name="Рисунок 11">
            <a:extLst>
              <a:ext uri="{FF2B5EF4-FFF2-40B4-BE49-F238E27FC236}">
                <a16:creationId xmlns:a16="http://schemas.microsoft.com/office/drawing/2014/main" id="{6E00AF9F-EFC8-48C9-81D1-A7E02B3222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21304" y="1050548"/>
            <a:ext cx="5077402" cy="5077402"/>
          </a:xfrm>
          <a:prstGeom prst="rect">
            <a:avLst/>
          </a:prstGeom>
        </p:spPr>
      </p:pic>
    </p:spTree>
    <p:extLst>
      <p:ext uri="{BB962C8B-B14F-4D97-AF65-F5344CB8AC3E}">
        <p14:creationId xmlns:p14="http://schemas.microsoft.com/office/powerpoint/2010/main" val="21965058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99243DEF-D69B-4B33-B585-466E7D027E72}"/>
              </a:ext>
            </a:extLst>
          </p:cNvPr>
          <p:cNvSpPr>
            <a:spLocks noGrp="1"/>
          </p:cNvSpPr>
          <p:nvPr>
            <p:ph idx="1"/>
          </p:nvPr>
        </p:nvSpPr>
        <p:spPr>
          <a:xfrm>
            <a:off x="1232836" y="1026727"/>
            <a:ext cx="10515600" cy="5210443"/>
          </a:xfrm>
        </p:spPr>
        <p:txBody>
          <a:bodyPr>
            <a:normAutofit lnSpcReduction="10000"/>
          </a:bodyPr>
          <a:lstStyle/>
          <a:p>
            <a:pPr marL="0" indent="0" algn="ctr">
              <a:buNone/>
            </a:pPr>
            <a:r>
              <a:rPr lang="ru-RU" sz="1400" b="1" i="1" dirty="0">
                <a:latin typeface="Segoe Script" panose="030B0504020000000003" pitchFamily="66" charset="0"/>
              </a:rPr>
              <a:t>При создании книги использовались материалы со следующих источников:</a:t>
            </a:r>
          </a:p>
          <a:p>
            <a:pPr algn="ctr"/>
            <a:endParaRPr lang="ru-RU" sz="1400" b="1" i="1" dirty="0">
              <a:latin typeface="Segoe Script" panose="030B0504020000000003" pitchFamily="66" charset="0"/>
            </a:endParaRPr>
          </a:p>
          <a:p>
            <a:pPr algn="ctr"/>
            <a:r>
              <a:rPr lang="ru-RU" sz="1400" i="1" dirty="0">
                <a:latin typeface="Segoe Script" panose="030B0504020000000003" pitchFamily="66" charset="0"/>
              </a:rPr>
              <a:t>Сайт Гимназии №2 </a:t>
            </a:r>
            <a:r>
              <a:rPr lang="en-US" sz="1400" i="1" dirty="0">
                <a:latin typeface="Segoe Script" panose="030B0504020000000003" pitchFamily="66" charset="0"/>
                <a:hlinkClick r:id="rId2"/>
              </a:rPr>
              <a:t>http://gim2.admsurgut.ru/</a:t>
            </a:r>
            <a:r>
              <a:rPr lang="ru-RU" sz="1400" i="1" dirty="0">
                <a:latin typeface="Segoe Script" panose="030B0504020000000003" pitchFamily="66" charset="0"/>
              </a:rPr>
              <a:t> раздел документы, публичные доклады </a:t>
            </a:r>
          </a:p>
          <a:p>
            <a:pPr marL="0" indent="0" algn="ctr">
              <a:buNone/>
            </a:pPr>
            <a:r>
              <a:rPr lang="ru-RU" sz="1400" i="1" dirty="0">
                <a:latin typeface="Segoe Script" panose="030B0504020000000003" pitchFamily="66" charset="0"/>
              </a:rPr>
              <a:t>за 2015-2017 </a:t>
            </a:r>
            <a:r>
              <a:rPr lang="ru-RU" sz="1400" i="1" dirty="0" err="1">
                <a:latin typeface="Segoe Script" panose="030B0504020000000003" pitchFamily="66" charset="0"/>
              </a:rPr>
              <a:t>г.г</a:t>
            </a:r>
            <a:r>
              <a:rPr lang="ru-RU" sz="1400" i="1" dirty="0">
                <a:latin typeface="Segoe Script" panose="030B0504020000000003" pitchFamily="66" charset="0"/>
              </a:rPr>
              <a:t>.</a:t>
            </a:r>
          </a:p>
          <a:p>
            <a:pPr algn="ctr"/>
            <a:r>
              <a:rPr lang="ru-RU" sz="1400" i="1" dirty="0">
                <a:latin typeface="Segoe Script" panose="030B0504020000000003" pitchFamily="66" charset="0"/>
              </a:rPr>
              <a:t>Сайт российского исторического общества </a:t>
            </a:r>
            <a:r>
              <a:rPr lang="en-US" sz="1400" i="1" dirty="0">
                <a:latin typeface="Segoe Script" panose="030B0504020000000003" pitchFamily="66" charset="0"/>
                <a:hlinkClick r:id="rId3"/>
              </a:rPr>
              <a:t>https://historyrussia.org/</a:t>
            </a:r>
            <a:endParaRPr lang="ru-RU" sz="1400" i="1" dirty="0">
              <a:latin typeface="Segoe Script" panose="030B0504020000000003" pitchFamily="66" charset="0"/>
            </a:endParaRPr>
          </a:p>
          <a:p>
            <a:pPr algn="ctr"/>
            <a:r>
              <a:rPr lang="ru-RU" sz="1400" i="1" dirty="0">
                <a:latin typeface="Segoe Script" panose="030B0504020000000003" pitchFamily="66" charset="0"/>
              </a:rPr>
              <a:t>Сайт Администрации города Сургута </a:t>
            </a:r>
            <a:r>
              <a:rPr lang="en-US" sz="1400" i="1" dirty="0">
                <a:latin typeface="Segoe Script" panose="030B0504020000000003" pitchFamily="66" charset="0"/>
                <a:hlinkClick r:id="rId4"/>
              </a:rPr>
              <a:t>http://admsurgut.ru/</a:t>
            </a:r>
            <a:endParaRPr lang="ru-RU" sz="1400" i="1" dirty="0">
              <a:latin typeface="Segoe Script" panose="030B0504020000000003" pitchFamily="66" charset="0"/>
            </a:endParaRPr>
          </a:p>
          <a:p>
            <a:pPr algn="ctr"/>
            <a:r>
              <a:rPr lang="ru-RU" sz="1400" i="1" dirty="0">
                <a:latin typeface="Segoe Script" panose="030B0504020000000003" pitchFamily="66" charset="0"/>
              </a:rPr>
              <a:t>Официальная группа Гимназия №2 </a:t>
            </a:r>
            <a:r>
              <a:rPr lang="en-US" sz="1400" i="1" dirty="0">
                <a:latin typeface="Segoe Script" panose="030B0504020000000003" pitchFamily="66" charset="0"/>
              </a:rPr>
              <a:t>Instagram</a:t>
            </a:r>
            <a:endParaRPr lang="ru-RU" sz="1400" i="1" dirty="0">
              <a:latin typeface="Segoe Script" panose="030B0504020000000003" pitchFamily="66" charset="0"/>
            </a:endParaRPr>
          </a:p>
          <a:p>
            <a:pPr algn="ctr"/>
            <a:endParaRPr lang="ru-RU" sz="1400" i="1" dirty="0">
              <a:latin typeface="Segoe Script" panose="030B0504020000000003" pitchFamily="66" charset="0"/>
            </a:endParaRPr>
          </a:p>
          <a:p>
            <a:pPr marL="0" indent="0" algn="ctr">
              <a:buNone/>
            </a:pPr>
            <a:endParaRPr lang="ru-RU" sz="1400" i="1" dirty="0">
              <a:latin typeface="Segoe Script" panose="030B0504020000000003" pitchFamily="66" charset="0"/>
            </a:endParaRPr>
          </a:p>
          <a:p>
            <a:pPr marL="0" indent="0" algn="ctr">
              <a:lnSpc>
                <a:spcPct val="150000"/>
              </a:lnSpc>
              <a:buNone/>
            </a:pPr>
            <a:r>
              <a:rPr lang="ru-RU" sz="1400" b="1" i="1" dirty="0">
                <a:latin typeface="Segoe Script" panose="030B0504020000000003" pitchFamily="66" charset="0"/>
              </a:rPr>
              <a:t>Над изданием работали:</a:t>
            </a:r>
          </a:p>
          <a:p>
            <a:pPr marL="0" indent="0" algn="ctr">
              <a:lnSpc>
                <a:spcPct val="150000"/>
              </a:lnSpc>
              <a:buNone/>
            </a:pPr>
            <a:r>
              <a:rPr lang="ru-RU" sz="1400" i="1" dirty="0">
                <a:latin typeface="Segoe Script" panose="030B0504020000000003" pitchFamily="66" charset="0"/>
              </a:rPr>
              <a:t>Руководитель проекта: Короткая Светлана Александровна</a:t>
            </a:r>
          </a:p>
          <a:p>
            <a:pPr marL="0" indent="0" algn="ctr">
              <a:lnSpc>
                <a:spcPct val="150000"/>
              </a:lnSpc>
              <a:buNone/>
            </a:pPr>
            <a:r>
              <a:rPr lang="ru-RU" sz="1400" i="1" dirty="0">
                <a:latin typeface="Segoe Script" panose="030B0504020000000003" pitchFamily="66" charset="0"/>
              </a:rPr>
              <a:t>Выпускающий редактор: </a:t>
            </a:r>
            <a:r>
              <a:rPr lang="ru-RU" sz="1400" i="1" dirty="0" err="1">
                <a:latin typeface="Segoe Script" panose="030B0504020000000003" pitchFamily="66" charset="0"/>
              </a:rPr>
              <a:t>Гладун</a:t>
            </a:r>
            <a:r>
              <a:rPr lang="ru-RU" sz="1400" i="1" dirty="0">
                <a:latin typeface="Segoe Script" panose="030B0504020000000003" pitchFamily="66" charset="0"/>
              </a:rPr>
              <a:t> Наталья</a:t>
            </a:r>
          </a:p>
          <a:p>
            <a:pPr marL="0" indent="0" algn="ctr">
              <a:lnSpc>
                <a:spcPct val="150000"/>
              </a:lnSpc>
              <a:buNone/>
            </a:pPr>
            <a:r>
              <a:rPr lang="ru-RU" sz="1400" i="1" dirty="0">
                <a:latin typeface="Segoe Script" panose="030B0504020000000003" pitchFamily="66" charset="0"/>
              </a:rPr>
              <a:t>Главный редактор: </a:t>
            </a:r>
            <a:r>
              <a:rPr lang="ru-RU" sz="1400" i="1" dirty="0" err="1">
                <a:latin typeface="Segoe Script" panose="030B0504020000000003" pitchFamily="66" charset="0"/>
              </a:rPr>
              <a:t>Фарфанюк</a:t>
            </a:r>
            <a:r>
              <a:rPr lang="ru-RU" sz="1400" i="1" dirty="0">
                <a:latin typeface="Segoe Script" panose="030B0504020000000003" pitchFamily="66" charset="0"/>
              </a:rPr>
              <a:t> Елена</a:t>
            </a:r>
          </a:p>
          <a:p>
            <a:pPr marL="0" indent="0" algn="ctr">
              <a:lnSpc>
                <a:spcPct val="150000"/>
              </a:lnSpc>
              <a:buNone/>
            </a:pPr>
            <a:r>
              <a:rPr lang="ru-RU" sz="1400" i="1" dirty="0">
                <a:latin typeface="Segoe Script" panose="030B0504020000000003" pitchFamily="66" charset="0"/>
              </a:rPr>
              <a:t>Дизайн: Бондарь Людмила</a:t>
            </a:r>
          </a:p>
          <a:p>
            <a:pPr marL="0" indent="0" algn="ctr">
              <a:lnSpc>
                <a:spcPct val="150000"/>
              </a:lnSpc>
              <a:buNone/>
            </a:pPr>
            <a:r>
              <a:rPr lang="ru-RU" sz="1400" i="1" dirty="0">
                <a:latin typeface="Segoe Script" panose="030B0504020000000003" pitchFamily="66" charset="0"/>
              </a:rPr>
              <a:t>Авторы текстов: Все учащиеся 5г класса</a:t>
            </a:r>
          </a:p>
          <a:p>
            <a:pPr marL="0" indent="0" algn="ctr">
              <a:buNone/>
            </a:pPr>
            <a:endParaRPr lang="ru-RU" sz="1400" i="1" dirty="0">
              <a:latin typeface="Segoe Script" panose="030B0504020000000003" pitchFamily="66" charset="0"/>
            </a:endParaRPr>
          </a:p>
          <a:p>
            <a:pPr marL="0" indent="0" algn="ctr">
              <a:buNone/>
            </a:pPr>
            <a:endParaRPr lang="en-US" sz="1400" i="1" dirty="0">
              <a:latin typeface="Segoe Script" panose="030B0504020000000003" pitchFamily="66" charset="0"/>
            </a:endParaRPr>
          </a:p>
          <a:p>
            <a:pPr marL="0" indent="0" algn="ctr">
              <a:buNone/>
            </a:pPr>
            <a:endParaRPr lang="en-US" sz="1400" i="1" dirty="0">
              <a:latin typeface="Segoe Script" panose="030B0504020000000003" pitchFamily="66" charset="0"/>
            </a:endParaRPr>
          </a:p>
          <a:p>
            <a:pPr marL="0" indent="0" algn="ctr">
              <a:buNone/>
            </a:pPr>
            <a:endParaRPr lang="ru-RU" sz="1400" i="1" dirty="0">
              <a:latin typeface="Segoe Script" panose="030B0504020000000003" pitchFamily="66" charset="0"/>
            </a:endParaRPr>
          </a:p>
        </p:txBody>
      </p:sp>
      <p:sp>
        <p:nvSpPr>
          <p:cNvPr id="4" name="Номер слайда 3">
            <a:extLst>
              <a:ext uri="{FF2B5EF4-FFF2-40B4-BE49-F238E27FC236}">
                <a16:creationId xmlns:a16="http://schemas.microsoft.com/office/drawing/2014/main" id="{82B0EBDA-90C9-44E8-966C-B54135E60CF2}"/>
              </a:ext>
            </a:extLst>
          </p:cNvPr>
          <p:cNvSpPr>
            <a:spLocks noGrp="1"/>
          </p:cNvSpPr>
          <p:nvPr>
            <p:ph type="sldNum" sz="quarter" idx="12"/>
          </p:nvPr>
        </p:nvSpPr>
        <p:spPr/>
        <p:txBody>
          <a:bodyPr/>
          <a:lstStyle/>
          <a:p>
            <a:fld id="{9FB1ADD6-9093-4856-B9B6-46007D1B80B7}" type="slidenum">
              <a:rPr lang="ru-RU" smtClean="0"/>
              <a:pPr/>
              <a:t>16</a:t>
            </a:fld>
            <a:endParaRPr lang="ru-RU"/>
          </a:p>
        </p:txBody>
      </p:sp>
    </p:spTree>
    <p:extLst>
      <p:ext uri="{BB962C8B-B14F-4D97-AF65-F5344CB8AC3E}">
        <p14:creationId xmlns:p14="http://schemas.microsoft.com/office/powerpoint/2010/main" val="16169263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0AFA780-9353-48A6-AFB5-779C8EC1599C}"/>
              </a:ext>
            </a:extLst>
          </p:cNvPr>
          <p:cNvSpPr>
            <a:spLocks noGrp="1"/>
          </p:cNvSpPr>
          <p:nvPr>
            <p:ph type="title"/>
          </p:nvPr>
        </p:nvSpPr>
        <p:spPr>
          <a:xfrm>
            <a:off x="6928908" y="219614"/>
            <a:ext cx="5060963" cy="756538"/>
          </a:xfrm>
        </p:spPr>
        <p:txBody>
          <a:bodyPr>
            <a:noAutofit/>
          </a:body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
        <p:nvSpPr>
          <p:cNvPr id="5" name="Номер слайда 4">
            <a:extLst>
              <a:ext uri="{FF2B5EF4-FFF2-40B4-BE49-F238E27FC236}">
                <a16:creationId xmlns:a16="http://schemas.microsoft.com/office/drawing/2014/main" id="{DA60CBB4-CF3D-4D7A-BCC4-88B42144BEC1}"/>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2</a:t>
            </a:fld>
            <a:endParaRPr lang="ru-RU" dirty="0">
              <a:latin typeface="Segoe Script" panose="030B0504020000000003" pitchFamily="66" charset="0"/>
            </a:endParaRPr>
          </a:p>
        </p:txBody>
      </p:sp>
      <p:sp>
        <p:nvSpPr>
          <p:cNvPr id="4" name="Прямоугольник 3">
            <a:extLst>
              <a:ext uri="{FF2B5EF4-FFF2-40B4-BE49-F238E27FC236}">
                <a16:creationId xmlns:a16="http://schemas.microsoft.com/office/drawing/2014/main" id="{2EBE94AD-068F-4201-B696-2BD133423CB9}"/>
              </a:ext>
            </a:extLst>
          </p:cNvPr>
          <p:cNvSpPr/>
          <p:nvPr/>
        </p:nvSpPr>
        <p:spPr>
          <a:xfrm>
            <a:off x="666751" y="977446"/>
            <a:ext cx="5817238" cy="5323252"/>
          </a:xfrm>
          <a:prstGeom prst="rect">
            <a:avLst/>
          </a:prstGeom>
          <a:ln>
            <a:noFill/>
          </a:ln>
        </p:spPr>
        <p:txBody>
          <a:bodyPr wrap="square">
            <a:spAutoFit/>
          </a:bodyPr>
          <a:lstStyle/>
          <a:p>
            <a:pPr algn="just">
              <a:lnSpc>
                <a:spcPct val="150000"/>
              </a:lnSpc>
              <a:spcAft>
                <a:spcPts val="800"/>
              </a:spcAft>
            </a:pPr>
            <a:r>
              <a:rPr lang="ru-RU" sz="1400" b="1" i="1" dirty="0">
                <a:latin typeface="Segoe Script" panose="030B0504020000000003" pitchFamily="66" charset="0"/>
                <a:cs typeface="Arial" panose="020B0604020202020204" pitchFamily="34" charset="0"/>
              </a:rPr>
              <a:t>Первого сентября 2018 года </a:t>
            </a:r>
            <a:r>
              <a:rPr lang="ru-RU" sz="1400" i="1" dirty="0">
                <a:latin typeface="Segoe Script" panose="030B0504020000000003" pitchFamily="66" charset="0"/>
                <a:cs typeface="Arial" panose="020B0604020202020204" pitchFamily="34" charset="0"/>
              </a:rPr>
              <a:t>наш 5Г класс начал свое обучение в Гимназии №2. </a:t>
            </a:r>
          </a:p>
          <a:p>
            <a:pPr algn="just">
              <a:lnSpc>
                <a:spcPct val="150000"/>
              </a:lnSpc>
              <a:spcAft>
                <a:spcPts val="800"/>
              </a:spcAft>
            </a:pPr>
            <a:r>
              <a:rPr lang="ru-RU" sz="1400" b="1" i="1" dirty="0">
                <a:latin typeface="Segoe Script" panose="030B0504020000000003" pitchFamily="66" charset="0"/>
                <a:cs typeface="Arial" panose="020B0604020202020204" pitchFamily="34" charset="0"/>
              </a:rPr>
              <a:t>Уже</a:t>
            </a:r>
            <a:r>
              <a:rPr lang="ru-RU" sz="1400" i="1" dirty="0">
                <a:latin typeface="Segoe Script" panose="030B0504020000000003" pitchFamily="66" charset="0"/>
                <a:cs typeface="Arial" panose="020B0604020202020204" pitchFamily="34" charset="0"/>
              </a:rPr>
              <a:t> были позади эмоции и волнения от вступительных экзаменов, </a:t>
            </a:r>
          </a:p>
          <a:p>
            <a:pPr algn="just">
              <a:lnSpc>
                <a:spcPct val="150000"/>
              </a:lnSpc>
              <a:spcAft>
                <a:spcPts val="800"/>
              </a:spcAft>
            </a:pPr>
            <a:r>
              <a:rPr lang="ru-RU" sz="1400" b="1" i="1" dirty="0">
                <a:latin typeface="Segoe Script" panose="030B0504020000000003" pitchFamily="66" charset="0"/>
                <a:cs typeface="Arial" panose="020B0604020202020204" pitchFamily="34" charset="0"/>
              </a:rPr>
              <a:t>Вместе</a:t>
            </a:r>
            <a:r>
              <a:rPr lang="ru-RU" sz="1400" i="1" dirty="0">
                <a:latin typeface="Segoe Script" panose="030B0504020000000003" pitchFamily="66" charset="0"/>
                <a:cs typeface="Arial" panose="020B0604020202020204" pitchFamily="34" charset="0"/>
              </a:rPr>
              <a:t> с родителями мы пришли на школьную линейку, не знакомые друг с другом, еще плохо ориентирующиеся в школьных стенах. </a:t>
            </a:r>
          </a:p>
          <a:p>
            <a:pPr algn="just">
              <a:lnSpc>
                <a:spcPct val="150000"/>
              </a:lnSpc>
              <a:spcAft>
                <a:spcPts val="800"/>
              </a:spcAft>
            </a:pPr>
            <a:r>
              <a:rPr lang="ru-RU" sz="1400" i="1" dirty="0">
                <a:latin typeface="Segoe Script" panose="030B0504020000000003" pitchFamily="66" charset="0"/>
                <a:cs typeface="Arial" panose="020B0604020202020204" pitchFamily="34" charset="0"/>
              </a:rPr>
              <a:t>Прошла первая четверть, мы подружились, получили звание гимназистов, познакомились с новыми предметами, учителями, расписанием уроков и звонков!</a:t>
            </a:r>
          </a:p>
          <a:p>
            <a:pPr algn="just">
              <a:lnSpc>
                <a:spcPct val="150000"/>
              </a:lnSpc>
              <a:spcAft>
                <a:spcPts val="800"/>
              </a:spcAft>
            </a:pPr>
            <a:r>
              <a:rPr lang="ru-RU" sz="1400" i="1" dirty="0">
                <a:latin typeface="Segoe Script" panose="030B0504020000000003" pitchFamily="66" charset="0"/>
                <a:cs typeface="Arial" panose="020B0604020202020204" pitchFamily="34" charset="0"/>
              </a:rPr>
              <a:t>Сейчас мы – сильная команда, готовая идти вперед и наши стремления поддерживают педагоги гимназии, </a:t>
            </a:r>
            <a:r>
              <a:rPr lang="ru-RU" sz="1400" b="1" i="1" dirty="0">
                <a:latin typeface="Segoe Script" panose="030B0504020000000003" pitchFamily="66" charset="0"/>
                <a:cs typeface="Arial" panose="020B0604020202020204" pitchFamily="34" charset="0"/>
              </a:rPr>
              <a:t>о достижениях </a:t>
            </a:r>
            <a:r>
              <a:rPr lang="ru-RU" sz="1400" i="1" dirty="0">
                <a:latin typeface="Segoe Script" panose="030B0504020000000003" pitchFamily="66" charset="0"/>
                <a:cs typeface="Arial" panose="020B0604020202020204" pitchFamily="34" charset="0"/>
              </a:rPr>
              <a:t>которых в лице своих </a:t>
            </a:r>
            <a:r>
              <a:rPr lang="ru-RU" sz="1400" b="1" i="1" dirty="0">
                <a:latin typeface="Segoe Script" panose="030B0504020000000003" pitchFamily="66" charset="0"/>
                <a:cs typeface="Arial" panose="020B0604020202020204" pitchFamily="34" charset="0"/>
              </a:rPr>
              <a:t>учеников за 2015-2017 годы</a:t>
            </a:r>
            <a:r>
              <a:rPr lang="ru-RU" sz="1400" i="1" dirty="0">
                <a:latin typeface="Segoe Script" panose="030B0504020000000003" pitchFamily="66" charset="0"/>
                <a:cs typeface="Arial" panose="020B0604020202020204" pitchFamily="34" charset="0"/>
              </a:rPr>
              <a:t> мы и расскажем.  </a:t>
            </a:r>
          </a:p>
        </p:txBody>
      </p:sp>
      <p:pic>
        <p:nvPicPr>
          <p:cNvPr id="8" name="Рисунок 7">
            <a:extLst>
              <a:ext uri="{FF2B5EF4-FFF2-40B4-BE49-F238E27FC236}">
                <a16:creationId xmlns:a16="http://schemas.microsoft.com/office/drawing/2014/main" id="{0ED4C707-3B99-4694-AB6B-6EE1C9B4A5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47618" y="1028461"/>
            <a:ext cx="5060963" cy="5060963"/>
          </a:xfrm>
          <a:prstGeom prst="rect">
            <a:avLst/>
          </a:prstGeom>
        </p:spPr>
      </p:pic>
    </p:spTree>
    <p:extLst>
      <p:ext uri="{BB962C8B-B14F-4D97-AF65-F5344CB8AC3E}">
        <p14:creationId xmlns:p14="http://schemas.microsoft.com/office/powerpoint/2010/main" val="14400750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a:extLst>
              <a:ext uri="{FF2B5EF4-FFF2-40B4-BE49-F238E27FC236}">
                <a16:creationId xmlns:a16="http://schemas.microsoft.com/office/drawing/2014/main" id="{3E8630FE-93BE-478A-B142-E67B2F79CFF6}"/>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3</a:t>
            </a:fld>
            <a:endParaRPr lang="ru-RU" dirty="0">
              <a:latin typeface="Segoe Script" panose="030B0504020000000003" pitchFamily="66" charset="0"/>
            </a:endParaRPr>
          </a:p>
        </p:txBody>
      </p:sp>
      <p:sp>
        <p:nvSpPr>
          <p:cNvPr id="4" name="Прямоугольник 3">
            <a:extLst>
              <a:ext uri="{FF2B5EF4-FFF2-40B4-BE49-F238E27FC236}">
                <a16:creationId xmlns:a16="http://schemas.microsoft.com/office/drawing/2014/main" id="{2EBE94AD-068F-4201-B696-2BD133423CB9}"/>
              </a:ext>
            </a:extLst>
          </p:cNvPr>
          <p:cNvSpPr/>
          <p:nvPr/>
        </p:nvSpPr>
        <p:spPr>
          <a:xfrm>
            <a:off x="498200" y="1622098"/>
            <a:ext cx="5597800" cy="4139595"/>
          </a:xfrm>
          <a:prstGeom prst="rect">
            <a:avLst/>
          </a:prstGeom>
          <a:ln>
            <a:noFill/>
          </a:ln>
        </p:spPr>
        <p:txBody>
          <a:bodyPr wrap="square">
            <a:spAutoFit/>
          </a:bodyPr>
          <a:lstStyle/>
          <a:p>
            <a:pPr algn="just">
              <a:lnSpc>
                <a:spcPct val="150000"/>
              </a:lnSpc>
            </a:pPr>
            <a:endParaRPr lang="ru-RU" sz="1200" b="1" dirty="0">
              <a:latin typeface="Arial" panose="020B0604020202020204" pitchFamily="34" charset="0"/>
              <a:cs typeface="Arial" panose="020B0604020202020204" pitchFamily="34" charset="0"/>
            </a:endParaRPr>
          </a:p>
          <a:p>
            <a:pPr algn="just">
              <a:lnSpc>
                <a:spcPct val="150000"/>
              </a:lnSpc>
            </a:pPr>
            <a:r>
              <a:rPr lang="ru-RU" sz="1400" b="1" i="1" dirty="0">
                <a:latin typeface="Segoe Script" panose="030B0504020000000003" pitchFamily="66" charset="0"/>
                <a:cs typeface="Arial" panose="020B0604020202020204" pitchFamily="34" charset="0"/>
              </a:rPr>
              <a:t>Немного из истории:</a:t>
            </a:r>
          </a:p>
          <a:p>
            <a:pPr algn="just">
              <a:lnSpc>
                <a:spcPct val="150000"/>
              </a:lnSpc>
            </a:pPr>
            <a:endParaRPr lang="ru-RU" sz="1400" i="1" dirty="0">
              <a:latin typeface="Segoe Script" panose="030B0504020000000003" pitchFamily="66" charset="0"/>
              <a:cs typeface="Arial" panose="020B0604020202020204" pitchFamily="34" charset="0"/>
            </a:endParaRPr>
          </a:p>
          <a:p>
            <a:pPr algn="just">
              <a:lnSpc>
                <a:spcPct val="150000"/>
              </a:lnSpc>
            </a:pPr>
            <a:r>
              <a:rPr lang="ru-RU" sz="1400" i="1" dirty="0">
                <a:latin typeface="Segoe Script" panose="030B0504020000000003" pitchFamily="66" charset="0"/>
                <a:cs typeface="Arial" panose="020B0604020202020204" pitchFamily="34" charset="0"/>
              </a:rPr>
              <a:t>Муниципальное бюджетное образовательное учреждение гимназия №2 города Сургута была образована 19 мая 1988 года. </a:t>
            </a:r>
          </a:p>
          <a:p>
            <a:pPr algn="just">
              <a:lnSpc>
                <a:spcPct val="150000"/>
              </a:lnSpc>
            </a:pPr>
            <a:endParaRPr lang="ru-RU" sz="1400" i="1" dirty="0">
              <a:latin typeface="Segoe Script" panose="030B0504020000000003" pitchFamily="66" charset="0"/>
              <a:cs typeface="Arial" panose="020B0604020202020204" pitchFamily="34" charset="0"/>
            </a:endParaRPr>
          </a:p>
          <a:p>
            <a:pPr algn="just">
              <a:lnSpc>
                <a:spcPct val="150000"/>
              </a:lnSpc>
            </a:pPr>
            <a:r>
              <a:rPr lang="ru-RU" sz="1400" b="1" i="1" dirty="0">
                <a:latin typeface="Segoe Script" panose="030B0504020000000003" pitchFamily="66" charset="0"/>
                <a:cs typeface="Arial" panose="020B0604020202020204" pitchFamily="34" charset="0"/>
              </a:rPr>
              <a:t>На протяжении 30 лет </a:t>
            </a:r>
            <a:r>
              <a:rPr lang="ru-RU" sz="1400" i="1" dirty="0">
                <a:latin typeface="Segoe Script" panose="030B0504020000000003" pitchFamily="66" charset="0"/>
                <a:cs typeface="Arial" panose="020B0604020202020204" pitchFamily="34" charset="0"/>
              </a:rPr>
              <a:t>это современное образовательное учреждение, которое  раскрывает возможности учеников, </a:t>
            </a:r>
            <a:r>
              <a:rPr lang="ru-RU" sz="1400" b="1" i="1" dirty="0">
                <a:latin typeface="Segoe Script" panose="030B0504020000000003" pitchFamily="66" charset="0"/>
                <a:cs typeface="Arial" panose="020B0604020202020204" pitchFamily="34" charset="0"/>
              </a:rPr>
              <a:t>готовит нас  новым открытиям и просто учит нас быть хорошими людьми.</a:t>
            </a:r>
          </a:p>
          <a:p>
            <a:pPr algn="just"/>
            <a:endParaRPr lang="ru-RU" sz="1400" i="1" dirty="0">
              <a:solidFill>
                <a:srgbClr val="FF0000"/>
              </a:solidFill>
              <a:latin typeface="Arial" panose="020B0604020202020204" pitchFamily="34" charset="0"/>
              <a:cs typeface="Arial" panose="020B0604020202020204" pitchFamily="34" charset="0"/>
            </a:endParaRPr>
          </a:p>
        </p:txBody>
      </p:sp>
      <p:pic>
        <p:nvPicPr>
          <p:cNvPr id="2050" name="Picture 2" descr="N:\фото\tR5pa2akJiM.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24431" y="1622098"/>
            <a:ext cx="5429189" cy="3613804"/>
          </a:xfrm>
          <a:prstGeom prst="rect">
            <a:avLst/>
          </a:prstGeom>
          <a:noFill/>
        </p:spPr>
      </p:pic>
      <p:sp>
        <p:nvSpPr>
          <p:cNvPr id="7" name="Заголовок 1">
            <a:extLst>
              <a:ext uri="{FF2B5EF4-FFF2-40B4-BE49-F238E27FC236}">
                <a16:creationId xmlns:a16="http://schemas.microsoft.com/office/drawing/2014/main" id="{9EDBCED4-3F44-438F-A81B-B4978E691C46}"/>
              </a:ext>
            </a:extLst>
          </p:cNvPr>
          <p:cNvSpPr txBox="1">
            <a:spLocks/>
          </p:cNvSpPr>
          <p:nvPr/>
        </p:nvSpPr>
        <p:spPr>
          <a:xfrm>
            <a:off x="6928908" y="219614"/>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2772194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7">
            <a:extLst>
              <a:ext uri="{FF2B5EF4-FFF2-40B4-BE49-F238E27FC236}">
                <a16:creationId xmlns:a16="http://schemas.microsoft.com/office/drawing/2014/main" id="{6C12E561-891D-44C8-9786-FA0843524D12}"/>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4</a:t>
            </a:fld>
            <a:endParaRPr lang="ru-RU" dirty="0">
              <a:latin typeface="Segoe Script" panose="030B0504020000000003" pitchFamily="66" charset="0"/>
            </a:endParaRPr>
          </a:p>
        </p:txBody>
      </p:sp>
      <p:sp>
        <p:nvSpPr>
          <p:cNvPr id="4" name="Прямоугольник 3">
            <a:extLst>
              <a:ext uri="{FF2B5EF4-FFF2-40B4-BE49-F238E27FC236}">
                <a16:creationId xmlns:a16="http://schemas.microsoft.com/office/drawing/2014/main" id="{2EBE94AD-068F-4201-B696-2BD133423CB9}"/>
              </a:ext>
            </a:extLst>
          </p:cNvPr>
          <p:cNvSpPr/>
          <p:nvPr/>
        </p:nvSpPr>
        <p:spPr>
          <a:xfrm>
            <a:off x="666751" y="1130368"/>
            <a:ext cx="5817238" cy="3431709"/>
          </a:xfrm>
          <a:prstGeom prst="rect">
            <a:avLst/>
          </a:prstGeom>
          <a:ln>
            <a:noFill/>
          </a:ln>
        </p:spPr>
        <p:txBody>
          <a:bodyPr wrap="square">
            <a:spAutoFit/>
          </a:bodyPr>
          <a:lstStyle/>
          <a:p>
            <a:pPr algn="just">
              <a:lnSpc>
                <a:spcPct val="150000"/>
              </a:lnSpc>
            </a:pPr>
            <a:r>
              <a:rPr lang="ru-RU" sz="1400" i="1" dirty="0">
                <a:latin typeface="Segoe Script" panose="030B0504020000000003" pitchFamily="66" charset="0"/>
                <a:cs typeface="Arial" panose="020B0604020202020204" pitchFamily="34" charset="0"/>
              </a:rPr>
              <a:t>С учетом тематики </a:t>
            </a:r>
            <a:r>
              <a:rPr lang="ru-RU" sz="1400" b="1" i="1" dirty="0">
                <a:latin typeface="Segoe Script" panose="030B0504020000000003" pitchFamily="66" charset="0"/>
                <a:cs typeface="Arial" panose="020B0604020202020204" pitchFamily="34" charset="0"/>
              </a:rPr>
              <a:t>Года литературы </a:t>
            </a:r>
            <a:r>
              <a:rPr lang="ru-RU" sz="1400" i="1" dirty="0">
                <a:latin typeface="Segoe Script" panose="030B0504020000000003" pitchFamily="66" charset="0"/>
                <a:cs typeface="Arial" panose="020B0604020202020204" pitchFamily="34" charset="0"/>
              </a:rPr>
              <a:t>были проведены </a:t>
            </a:r>
            <a:r>
              <a:rPr lang="ru-RU" sz="1400" b="1" i="1" dirty="0">
                <a:latin typeface="Segoe Script" panose="030B0504020000000003" pitchFamily="66" charset="0"/>
                <a:cs typeface="Arial" panose="020B0604020202020204" pitchFamily="34" charset="0"/>
              </a:rPr>
              <a:t>встречи с людьми творческих профессий </a:t>
            </a:r>
            <a:r>
              <a:rPr lang="ru-RU" sz="1400" i="1" dirty="0">
                <a:latin typeface="Segoe Script" panose="030B0504020000000003" pitchFamily="66" charset="0"/>
                <a:cs typeface="Arial" panose="020B0604020202020204" pitchFamily="34" charset="0"/>
              </a:rPr>
              <a:t>города: </a:t>
            </a:r>
          </a:p>
          <a:p>
            <a:pPr algn="just"/>
            <a:r>
              <a:rPr lang="ru-RU" sz="1400" i="1" dirty="0">
                <a:latin typeface="Segoe Script" panose="030B0504020000000003" pitchFamily="66" charset="0"/>
                <a:cs typeface="Arial" panose="020B0604020202020204" pitchFamily="34" charset="0"/>
              </a:rPr>
              <a:t>актером Е. Пинаевым, </a:t>
            </a:r>
          </a:p>
          <a:p>
            <a:pPr algn="just"/>
            <a:r>
              <a:rPr lang="ru-RU" sz="1400" i="1" dirty="0">
                <a:latin typeface="Segoe Script" panose="030B0504020000000003" pitchFamily="66" charset="0"/>
                <a:cs typeface="Arial" panose="020B0604020202020204" pitchFamily="34" charset="0"/>
              </a:rPr>
              <a:t>режиссером-этнографом О. Корниенко, </a:t>
            </a:r>
          </a:p>
          <a:p>
            <a:pPr algn="just"/>
            <a:r>
              <a:rPr lang="ru-RU" sz="1400" i="1" dirty="0">
                <a:latin typeface="Segoe Script" panose="030B0504020000000003" pitchFamily="66" charset="0"/>
                <a:cs typeface="Arial" panose="020B0604020202020204" pitchFamily="34" charset="0"/>
              </a:rPr>
              <a:t>членом Союза писателей Д. Сергеевым</a:t>
            </a:r>
            <a:r>
              <a:rPr lang="ru-RU" sz="1400" i="1" dirty="0" smtClean="0">
                <a:latin typeface="Segoe Script" panose="030B0504020000000003" pitchFamily="66" charset="0"/>
                <a:cs typeface="Arial" panose="020B0604020202020204" pitchFamily="34" charset="0"/>
              </a:rPr>
              <a:t>,</a:t>
            </a:r>
          </a:p>
          <a:p>
            <a:pPr algn="just"/>
            <a:r>
              <a:rPr lang="ru-RU" sz="1400" i="1" dirty="0" smtClean="0">
                <a:latin typeface="Segoe Script" panose="030B0504020000000003" pitchFamily="66" charset="0"/>
                <a:cs typeface="Arial" panose="020B0604020202020204" pitchFamily="34" charset="0"/>
              </a:rPr>
              <a:t> органистом </a:t>
            </a:r>
            <a:r>
              <a:rPr lang="ru-RU" sz="1400" i="1" dirty="0">
                <a:latin typeface="Segoe Script" panose="030B0504020000000003" pitchFamily="66" charset="0"/>
                <a:cs typeface="Arial" panose="020B0604020202020204" pitchFamily="34" charset="0"/>
              </a:rPr>
              <a:t>международного уровня В. Муртазиным. </a:t>
            </a:r>
          </a:p>
          <a:p>
            <a:pPr algn="just"/>
            <a:endParaRPr lang="ru-RU" sz="1400" i="1" dirty="0">
              <a:latin typeface="Segoe Script" panose="030B0504020000000003" pitchFamily="66" charset="0"/>
              <a:cs typeface="Arial" panose="020B0604020202020204" pitchFamily="34" charset="0"/>
            </a:endParaRPr>
          </a:p>
          <a:p>
            <a:pPr algn="just">
              <a:lnSpc>
                <a:spcPct val="150000"/>
              </a:lnSpc>
            </a:pPr>
            <a:r>
              <a:rPr lang="ru-RU" sz="1400" i="1" dirty="0">
                <a:latin typeface="Segoe Script" panose="030B0504020000000003" pitchFamily="66" charset="0"/>
                <a:cs typeface="Arial" panose="020B0604020202020204" pitchFamily="34" charset="0"/>
              </a:rPr>
              <a:t>Реализованы </a:t>
            </a:r>
            <a:r>
              <a:rPr lang="ru-RU" sz="1400" b="1" i="1" dirty="0">
                <a:latin typeface="Segoe Script" panose="030B0504020000000003" pitchFamily="66" charset="0"/>
                <a:cs typeface="Arial" panose="020B0604020202020204" pitchFamily="34" charset="0"/>
              </a:rPr>
              <a:t>проект «Болдинская осень», конкурсы видеороликов, всероссийский проект «Карта памяти», показ спектаклей театральной студией «Маска». </a:t>
            </a:r>
          </a:p>
        </p:txBody>
      </p:sp>
      <p:sp>
        <p:nvSpPr>
          <p:cNvPr id="3" name="Прямоугольник 2">
            <a:extLst>
              <a:ext uri="{FF2B5EF4-FFF2-40B4-BE49-F238E27FC236}">
                <a16:creationId xmlns:a16="http://schemas.microsoft.com/office/drawing/2014/main" id="{B168D84F-6352-402F-ACB6-22711DFCE991}"/>
              </a:ext>
            </a:extLst>
          </p:cNvPr>
          <p:cNvSpPr/>
          <p:nvPr/>
        </p:nvSpPr>
        <p:spPr>
          <a:xfrm>
            <a:off x="669286" y="4575294"/>
            <a:ext cx="5887408" cy="1681229"/>
          </a:xfrm>
          <a:prstGeom prst="rect">
            <a:avLst/>
          </a:prstGeom>
          <a:ln>
            <a:noFill/>
          </a:ln>
        </p:spPr>
        <p:txBody>
          <a:bodyPr wrap="square">
            <a:spAutoFit/>
          </a:bodyPr>
          <a:lstStyle/>
          <a:p>
            <a:pPr algn="just">
              <a:lnSpc>
                <a:spcPct val="150000"/>
              </a:lnSpc>
              <a:spcAft>
                <a:spcPts val="800"/>
              </a:spcAft>
            </a:pPr>
            <a:r>
              <a:rPr lang="ru-RU" sz="1400" i="1" dirty="0">
                <a:latin typeface="Segoe Script" panose="030B0504020000000003" pitchFamily="66" charset="0"/>
                <a:cs typeface="Arial" panose="020B0604020202020204" pitchFamily="34" charset="0"/>
              </a:rPr>
              <a:t>В рамках патриотического воспитания проходил комплекс проектов, таких как  </a:t>
            </a:r>
            <a:r>
              <a:rPr lang="ru-RU" sz="1400" b="1" i="1" dirty="0">
                <a:latin typeface="Segoe Script" panose="030B0504020000000003" pitchFamily="66" charset="0"/>
                <a:cs typeface="Arial" panose="020B0604020202020204" pitchFamily="34" charset="0"/>
              </a:rPr>
              <a:t>Вахта памяти, Уроки мужества,</a:t>
            </a:r>
            <a:r>
              <a:rPr lang="ru-RU" sz="1400" i="1" dirty="0">
                <a:latin typeface="Segoe Script" panose="030B0504020000000003" pitchFamily="66" charset="0"/>
                <a:cs typeface="Arial" panose="020B0604020202020204" pitchFamily="34" charset="0"/>
              </a:rPr>
              <a:t> встречи с участниками Великой Отечественной войны, ветеранами трудового фронта, ветеранами педагогического труда. </a:t>
            </a:r>
          </a:p>
        </p:txBody>
      </p:sp>
      <p:sp>
        <p:nvSpPr>
          <p:cNvPr id="10" name="TextBox 9">
            <a:extLst>
              <a:ext uri="{FF2B5EF4-FFF2-40B4-BE49-F238E27FC236}">
                <a16:creationId xmlns:a16="http://schemas.microsoft.com/office/drawing/2014/main" id="{79785701-E9F4-4325-A6C8-6096677A8102}"/>
              </a:ext>
            </a:extLst>
          </p:cNvPr>
          <p:cNvSpPr txBox="1"/>
          <p:nvPr/>
        </p:nvSpPr>
        <p:spPr>
          <a:xfrm>
            <a:off x="5629753" y="6517193"/>
            <a:ext cx="1853882" cy="276999"/>
          </a:xfrm>
          <a:prstGeom prst="rect">
            <a:avLst/>
          </a:prstGeom>
          <a:noFill/>
        </p:spPr>
        <p:txBody>
          <a:bodyPr wrap="square" rtlCol="0">
            <a:spAutoFit/>
          </a:bodyPr>
          <a:lstStyle/>
          <a:p>
            <a:r>
              <a:rPr lang="ru-RU" sz="1200" dirty="0">
                <a:latin typeface="Segoe Script" panose="030B0504020000000003" pitchFamily="66" charset="0"/>
                <a:cs typeface="Arial" panose="020B0604020202020204" pitchFamily="34" charset="0"/>
              </a:rPr>
              <a:t>2015 год</a:t>
            </a:r>
          </a:p>
        </p:txBody>
      </p:sp>
      <p:pic>
        <p:nvPicPr>
          <p:cNvPr id="3076" name="Picture 4" descr="N:\фото\IMG_154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469040" y="5899087"/>
            <a:ext cx="7850388" cy="5233592"/>
          </a:xfrm>
          <a:prstGeom prst="rect">
            <a:avLst/>
          </a:prstGeom>
          <a:noFill/>
        </p:spPr>
      </p:pic>
      <p:pic>
        <p:nvPicPr>
          <p:cNvPr id="3077" name="Picture 5" descr="N:\фото\IMG_154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84598" y="3854548"/>
            <a:ext cx="3877407" cy="2584938"/>
          </a:xfrm>
          <a:prstGeom prst="rect">
            <a:avLst/>
          </a:prstGeom>
          <a:noFill/>
        </p:spPr>
      </p:pic>
      <p:pic>
        <p:nvPicPr>
          <p:cNvPr id="3078" name="Picture 6" descr="N:\фото\IMG_1526.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476393" y="1099431"/>
            <a:ext cx="3877407" cy="2677410"/>
          </a:xfrm>
          <a:prstGeom prst="rect">
            <a:avLst/>
          </a:prstGeom>
          <a:noFill/>
        </p:spPr>
      </p:pic>
      <p:sp>
        <p:nvSpPr>
          <p:cNvPr id="11" name="Заголовок 1">
            <a:extLst>
              <a:ext uri="{FF2B5EF4-FFF2-40B4-BE49-F238E27FC236}">
                <a16:creationId xmlns:a16="http://schemas.microsoft.com/office/drawing/2014/main" id="{292ADD08-BB61-471E-9681-DCA5C1C90E7B}"/>
              </a:ext>
            </a:extLst>
          </p:cNvPr>
          <p:cNvSpPr txBox="1">
            <a:spLocks/>
          </p:cNvSpPr>
          <p:nvPr/>
        </p:nvSpPr>
        <p:spPr>
          <a:xfrm>
            <a:off x="6928908" y="219614"/>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19082170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7">
            <a:extLst>
              <a:ext uri="{FF2B5EF4-FFF2-40B4-BE49-F238E27FC236}">
                <a16:creationId xmlns:a16="http://schemas.microsoft.com/office/drawing/2014/main" id="{6C12E561-891D-44C8-9786-FA0843524D12}"/>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5</a:t>
            </a:fld>
            <a:endParaRPr lang="ru-RU" dirty="0">
              <a:latin typeface="Segoe Script" panose="030B0504020000000003" pitchFamily="66"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910729" y="987873"/>
            <a:ext cx="5645965" cy="2327560"/>
          </a:xfrm>
          <a:prstGeom prst="rect">
            <a:avLst/>
          </a:prstGeom>
          <a:ln>
            <a:noFill/>
          </a:ln>
        </p:spPr>
        <p:txBody>
          <a:bodyPr wrap="square">
            <a:spAutoFit/>
          </a:bodyPr>
          <a:lstStyle/>
          <a:p>
            <a:pPr algn="just">
              <a:lnSpc>
                <a:spcPct val="150000"/>
              </a:lnSpc>
              <a:spcAft>
                <a:spcPts val="800"/>
              </a:spcAft>
            </a:pPr>
            <a:r>
              <a:rPr lang="ru-RU" sz="1400" i="1" dirty="0">
                <a:latin typeface="Segoe Script" panose="030B0504020000000003" pitchFamily="66" charset="0"/>
                <a:ea typeface="Calibri" panose="020F0502020204030204" pitchFamily="34" charset="0"/>
                <a:cs typeface="Arial" panose="020B0604020202020204" pitchFamily="34" charset="0"/>
              </a:rPr>
              <a:t>Для учащихся 1-5 и 7-11 классов был проведен </a:t>
            </a:r>
            <a:r>
              <a:rPr lang="ru-RU" sz="1400" b="1" i="1" dirty="0">
                <a:latin typeface="Segoe Script" panose="030B0504020000000003" pitchFamily="66" charset="0"/>
                <a:ea typeface="Calibri" panose="020F0502020204030204" pitchFamily="34" charset="0"/>
                <a:cs typeface="Arial" panose="020B0604020202020204" pitchFamily="34" charset="0"/>
              </a:rPr>
              <a:t>Фестиваль «60-ая параллель», </a:t>
            </a:r>
            <a:r>
              <a:rPr lang="ru-RU" sz="1400" i="1" dirty="0">
                <a:latin typeface="Segoe Script" panose="030B0504020000000003" pitchFamily="66" charset="0"/>
                <a:ea typeface="Calibri" panose="020F0502020204030204" pitchFamily="34" charset="0"/>
                <a:cs typeface="Arial" panose="020B0604020202020204" pitchFamily="34" charset="0"/>
              </a:rPr>
              <a:t>где ребята творчески представляли на иностранном и родном языках историческую и культурную странички разных стран. В мероприятие были вовлечены не только сами гимназисты, но и их родители, а также социальные партнеры гимназии</a:t>
            </a:r>
            <a:r>
              <a:rPr lang="ru-RU" sz="1400" dirty="0">
                <a:latin typeface="Segoe Script" panose="030B0504020000000003" pitchFamily="66" charset="0"/>
                <a:ea typeface="Calibri" panose="020F0502020204030204" pitchFamily="34" charset="0"/>
                <a:cs typeface="Arial" panose="020B0604020202020204" pitchFamily="34" charset="0"/>
              </a:rPr>
              <a:t>. </a:t>
            </a:r>
            <a:endParaRPr lang="ru-RU" sz="1400" i="1" dirty="0">
              <a:latin typeface="Segoe Script" panose="030B0504020000000003" pitchFamily="66" charset="0"/>
              <a:ea typeface="Calibri" panose="020F0502020204030204" pitchFamily="34" charset="0"/>
              <a:cs typeface="Arial" panose="020B0604020202020204" pitchFamily="34" charset="0"/>
            </a:endParaRPr>
          </a:p>
        </p:txBody>
      </p:sp>
      <p:sp>
        <p:nvSpPr>
          <p:cNvPr id="9" name="Прямоугольник 8">
            <a:extLst>
              <a:ext uri="{FF2B5EF4-FFF2-40B4-BE49-F238E27FC236}">
                <a16:creationId xmlns:a16="http://schemas.microsoft.com/office/drawing/2014/main" id="{1A9E3B4A-60D2-42C7-B8B6-F3F5FD9AB10D}"/>
              </a:ext>
            </a:extLst>
          </p:cNvPr>
          <p:cNvSpPr/>
          <p:nvPr/>
        </p:nvSpPr>
        <p:spPr>
          <a:xfrm>
            <a:off x="848191" y="4486869"/>
            <a:ext cx="5645964" cy="2364430"/>
          </a:xfrm>
          <a:prstGeom prst="rect">
            <a:avLst/>
          </a:prstGeom>
          <a:ln>
            <a:noFill/>
          </a:ln>
        </p:spPr>
        <p:txBody>
          <a:bodyPr wrap="square">
            <a:spAutoFit/>
          </a:bodyPr>
          <a:lstStyle/>
          <a:p>
            <a:pPr algn="just">
              <a:lnSpc>
                <a:spcPct val="150000"/>
              </a:lnSpc>
              <a:spcAft>
                <a:spcPts val="800"/>
              </a:spcAft>
            </a:pPr>
            <a:r>
              <a:rPr lang="ru-RU" sz="1400" i="1" dirty="0">
                <a:latin typeface="Segoe Script" panose="030B0504020000000003" pitchFamily="66" charset="0"/>
                <a:cs typeface="Arial" panose="020B0604020202020204" pitchFamily="34" charset="0"/>
              </a:rPr>
              <a:t>Традиционный конкурс </a:t>
            </a:r>
            <a:r>
              <a:rPr lang="ru-RU" sz="1400" b="1" i="1" dirty="0">
                <a:latin typeface="Segoe Script" panose="030B0504020000000003" pitchFamily="66" charset="0"/>
                <a:cs typeface="Arial" panose="020B0604020202020204" pitchFamily="34" charset="0"/>
              </a:rPr>
              <a:t>«Ученик года»-2015 </a:t>
            </a:r>
            <a:r>
              <a:rPr lang="ru-RU" sz="1400" i="1" dirty="0">
                <a:latin typeface="Segoe Script" panose="030B0504020000000003" pitchFamily="66" charset="0"/>
                <a:cs typeface="Arial" panose="020B0604020202020204" pitchFamily="34" charset="0"/>
              </a:rPr>
              <a:t>собрал 54 участника, ребята из разных классов прошли три тура конкурса. Победителю конкурса было присвоено звание «Ученик года-2015». Призёром городского конкурса «Ученик года-2015» стал учащейся 10 класса Чирков Всеволод</a:t>
            </a:r>
          </a:p>
          <a:p>
            <a:pPr algn="just">
              <a:lnSpc>
                <a:spcPct val="107000"/>
              </a:lnSpc>
              <a:spcAft>
                <a:spcPts val="800"/>
              </a:spcAft>
            </a:pPr>
            <a:endParaRPr lang="ru-RU" sz="1400" i="1" dirty="0">
              <a:latin typeface="Segoe Script" panose="030B0504020000000003" pitchFamily="66" charset="0"/>
              <a:cs typeface="Arial" panose="020B0604020202020204" pitchFamily="34" charset="0"/>
            </a:endParaRPr>
          </a:p>
        </p:txBody>
      </p:sp>
      <p:sp>
        <p:nvSpPr>
          <p:cNvPr id="10" name="TextBox 9">
            <a:extLst>
              <a:ext uri="{FF2B5EF4-FFF2-40B4-BE49-F238E27FC236}">
                <a16:creationId xmlns:a16="http://schemas.microsoft.com/office/drawing/2014/main" id="{0A71D95B-3CBA-4881-8158-FB3D6D09E98D}"/>
              </a:ext>
            </a:extLst>
          </p:cNvPr>
          <p:cNvSpPr txBox="1"/>
          <p:nvPr/>
        </p:nvSpPr>
        <p:spPr>
          <a:xfrm>
            <a:off x="5629753" y="6517193"/>
            <a:ext cx="1853882" cy="276999"/>
          </a:xfrm>
          <a:prstGeom prst="rect">
            <a:avLst/>
          </a:prstGeom>
          <a:noFill/>
        </p:spPr>
        <p:txBody>
          <a:bodyPr wrap="square" rtlCol="0">
            <a:spAutoFit/>
          </a:bodyPr>
          <a:lstStyle/>
          <a:p>
            <a:r>
              <a:rPr lang="ru-RU" sz="1200" dirty="0">
                <a:latin typeface="Segoe Script" panose="030B0504020000000003" pitchFamily="66" charset="0"/>
                <a:cs typeface="Arial" panose="020B0604020202020204" pitchFamily="34" charset="0"/>
              </a:rPr>
              <a:t>2015 год</a:t>
            </a:r>
          </a:p>
        </p:txBody>
      </p:sp>
      <p:sp>
        <p:nvSpPr>
          <p:cNvPr id="11" name="Прямоугольник 10">
            <a:extLst>
              <a:ext uri="{FF2B5EF4-FFF2-40B4-BE49-F238E27FC236}">
                <a16:creationId xmlns:a16="http://schemas.microsoft.com/office/drawing/2014/main" id="{300F0C50-B63C-4108-ADA5-97EFCBC5A6E9}"/>
              </a:ext>
            </a:extLst>
          </p:cNvPr>
          <p:cNvSpPr/>
          <p:nvPr/>
        </p:nvSpPr>
        <p:spPr>
          <a:xfrm>
            <a:off x="854789" y="3436657"/>
            <a:ext cx="5632769" cy="1034899"/>
          </a:xfrm>
          <a:prstGeom prst="rect">
            <a:avLst/>
          </a:prstGeom>
          <a:ln>
            <a:noFill/>
          </a:ln>
        </p:spPr>
        <p:txBody>
          <a:bodyPr wrap="square">
            <a:spAutoFit/>
          </a:bodyPr>
          <a:lstStyle/>
          <a:p>
            <a:pPr algn="just">
              <a:lnSpc>
                <a:spcPct val="150000"/>
              </a:lnSpc>
              <a:spcAft>
                <a:spcPts val="800"/>
              </a:spcAft>
            </a:pPr>
            <a:r>
              <a:rPr lang="ru-RU" sz="1400" i="1" dirty="0">
                <a:latin typeface="Segoe Script" panose="030B0504020000000003" pitchFamily="66" charset="0"/>
                <a:ea typeface="Calibri" panose="020F0502020204030204" pitchFamily="34" charset="0"/>
                <a:cs typeface="Arial" panose="020B0604020202020204" pitchFamily="34" charset="0"/>
              </a:rPr>
              <a:t>Среди учащихся 6-ых классов был организован этнокультурной проекте </a:t>
            </a:r>
            <a:r>
              <a:rPr lang="ru-RU" sz="1400" b="1" i="1" dirty="0">
                <a:latin typeface="Segoe Script" panose="030B0504020000000003" pitchFamily="66" charset="0"/>
                <a:ea typeface="Calibri" panose="020F0502020204030204" pitchFamily="34" charset="0"/>
                <a:cs typeface="Arial" panose="020B0604020202020204" pitchFamily="34" charset="0"/>
              </a:rPr>
              <a:t>«Сургут-Будапешт: города-побратимы». </a:t>
            </a:r>
            <a:endParaRPr lang="ru-RU" sz="1400" b="1" dirty="0">
              <a:latin typeface="Segoe Script" panose="030B0504020000000003" pitchFamily="66" charset="0"/>
              <a:ea typeface="Calibri" panose="020F0502020204030204" pitchFamily="34" charset="0"/>
              <a:cs typeface="Arial" panose="020B0604020202020204" pitchFamily="34" charset="0"/>
            </a:endParaRPr>
          </a:p>
        </p:txBody>
      </p:sp>
      <p:pic>
        <p:nvPicPr>
          <p:cNvPr id="4098" name="Picture 2" descr="N:\фото\20151217_12252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71423" y="1100175"/>
            <a:ext cx="4575931" cy="2321169"/>
          </a:xfrm>
          <a:prstGeom prst="rect">
            <a:avLst/>
          </a:prstGeom>
          <a:noFill/>
        </p:spPr>
      </p:pic>
      <p:pic>
        <p:nvPicPr>
          <p:cNvPr id="4099" name="Picture 3" descr="N:\фото\IMG_9427.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159023" y="3535565"/>
            <a:ext cx="4575930" cy="2661253"/>
          </a:xfrm>
          <a:prstGeom prst="rect">
            <a:avLst/>
          </a:prstGeom>
          <a:noFill/>
        </p:spPr>
      </p:pic>
      <p:sp>
        <p:nvSpPr>
          <p:cNvPr id="14" name="Заголовок 1">
            <a:extLst>
              <a:ext uri="{FF2B5EF4-FFF2-40B4-BE49-F238E27FC236}">
                <a16:creationId xmlns:a16="http://schemas.microsoft.com/office/drawing/2014/main" id="{C6651C41-B86A-42A2-92CF-61D8ADEFD3D1}"/>
              </a:ext>
            </a:extLst>
          </p:cNvPr>
          <p:cNvSpPr txBox="1">
            <a:spLocks/>
          </p:cNvSpPr>
          <p:nvPr/>
        </p:nvSpPr>
        <p:spPr>
          <a:xfrm>
            <a:off x="6928908" y="219614"/>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23825968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7">
            <a:extLst>
              <a:ext uri="{FF2B5EF4-FFF2-40B4-BE49-F238E27FC236}">
                <a16:creationId xmlns:a16="http://schemas.microsoft.com/office/drawing/2014/main" id="{1680A6D7-8FB5-4618-8A9F-2AB42CEDF4BE}"/>
              </a:ext>
            </a:extLst>
          </p:cNvPr>
          <p:cNvSpPr>
            <a:spLocks noGrp="1"/>
          </p:cNvSpPr>
          <p:nvPr>
            <p:ph type="sldNum" sz="quarter" idx="12"/>
          </p:nvPr>
        </p:nvSpPr>
        <p:spPr>
          <a:ln>
            <a:noFill/>
          </a:ln>
        </p:spPr>
        <p:txBody>
          <a:bodyPr/>
          <a:lstStyle/>
          <a:p>
            <a:fld id="{9FB1ADD6-9093-4856-B9B6-46007D1B80B7}" type="slidenum">
              <a:rPr lang="ru-RU" smtClean="0">
                <a:solidFill>
                  <a:schemeClr val="tx1"/>
                </a:solidFill>
                <a:latin typeface="Segoe Script" panose="030B0504020000000003" pitchFamily="66" charset="0"/>
              </a:rPr>
              <a:pPr/>
              <a:t>6</a:t>
            </a:fld>
            <a:endParaRPr lang="ru-RU">
              <a:solidFill>
                <a:schemeClr val="tx1"/>
              </a:solidFill>
              <a:latin typeface="Segoe Script" panose="030B0504020000000003" pitchFamily="66"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895350" y="976152"/>
            <a:ext cx="5200650" cy="4493538"/>
          </a:xfrm>
          <a:prstGeom prst="rect">
            <a:avLst/>
          </a:prstGeom>
          <a:ln>
            <a:noFill/>
          </a:ln>
        </p:spPr>
        <p:txBody>
          <a:bodyPr wrap="square">
            <a:spAutoFit/>
          </a:bodyPr>
          <a:lstStyle/>
          <a:p>
            <a:r>
              <a:rPr lang="ru-RU" sz="1400" i="1" dirty="0">
                <a:latin typeface="Segoe Script" panose="030B0504020000000003" pitchFamily="66" charset="0"/>
                <a:cs typeface="Arial" panose="020B0604020202020204" pitchFamily="34" charset="0"/>
              </a:rPr>
              <a:t> Наши гимназистов  принимали </a:t>
            </a:r>
            <a:r>
              <a:rPr lang="ru-RU" sz="1400" b="1" i="1" dirty="0">
                <a:latin typeface="Segoe Script" panose="030B0504020000000003" pitchFamily="66" charset="0"/>
                <a:cs typeface="Arial" panose="020B0604020202020204" pitchFamily="34" charset="0"/>
              </a:rPr>
              <a:t>участие в мероприятиях на международном, федеральном, региональном и муниципальном уровнях:</a:t>
            </a:r>
          </a:p>
          <a:p>
            <a:endParaRPr lang="ru-RU" sz="1400" i="1" dirty="0">
              <a:latin typeface="Segoe Script" panose="030B0504020000000003" pitchFamily="66" charset="0"/>
              <a:cs typeface="Arial" panose="020B0604020202020204" pitchFamily="34" charset="0"/>
            </a:endParaRP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Международный проект INTOLIMP.ORG Серии олимпиад Осень-2015</a:t>
            </a: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Международный дистанционная олимпиада проекта «</a:t>
            </a:r>
            <a:r>
              <a:rPr lang="ru-RU" sz="1200" b="1" i="1" dirty="0" err="1">
                <a:latin typeface="Segoe Script" panose="030B0504020000000003" pitchFamily="66" charset="0"/>
                <a:cs typeface="Arial" panose="020B0604020202020204" pitchFamily="34" charset="0"/>
              </a:rPr>
              <a:t>Инфоурок</a:t>
            </a:r>
            <a:r>
              <a:rPr lang="ru-RU" sz="1200" b="1" i="1" dirty="0">
                <a:latin typeface="Segoe Script" panose="030B0504020000000003" pitchFamily="66" charset="0"/>
                <a:cs typeface="Arial" panose="020B0604020202020204" pitchFamily="34" charset="0"/>
              </a:rPr>
              <a:t>»</a:t>
            </a: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«Дистанционная олимпиада по ИЗО</a:t>
            </a: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Международный Арт-марафон «Молчащая поэзия»</a:t>
            </a: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Всероссийский конкурс ФМВДК «Таланты России» (журналистика, хореография)</a:t>
            </a: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ВФСК «ГТО»</a:t>
            </a: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Городской фестиваль детского и юношеского творчества «Радуга детства»</a:t>
            </a: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Интеллектуальный клуб Новогодний интеллектуальный турнир «Что? Где? Когда?»</a:t>
            </a: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Открытый окружной Театральный фестиваль «Маска»</a:t>
            </a:r>
          </a:p>
          <a:p>
            <a:pPr marL="361950" lvl="0" indent="-361950">
              <a:buFont typeface="Wingdings" panose="05000000000000000000" pitchFamily="2" charset="2"/>
              <a:buChar char="ü"/>
              <a:tabLst>
                <a:tab pos="266700" algn="l"/>
              </a:tabLst>
            </a:pPr>
            <a:r>
              <a:rPr lang="ru-RU" sz="1200" b="1" i="1" dirty="0">
                <a:latin typeface="Segoe Script" panose="030B0504020000000003" pitchFamily="66" charset="0"/>
                <a:cs typeface="Arial" panose="020B0604020202020204" pitchFamily="34" charset="0"/>
              </a:rPr>
              <a:t>Большие спортивные игры и Всероссийский день бега «Кросс Нации - 2015» -</a:t>
            </a:r>
          </a:p>
        </p:txBody>
      </p:sp>
      <p:sp>
        <p:nvSpPr>
          <p:cNvPr id="6" name="Прямоугольник 5">
            <a:extLst>
              <a:ext uri="{FF2B5EF4-FFF2-40B4-BE49-F238E27FC236}">
                <a16:creationId xmlns:a16="http://schemas.microsoft.com/office/drawing/2014/main" id="{8971DAA6-6919-4E8B-8591-7378234C35D0}"/>
              </a:ext>
            </a:extLst>
          </p:cNvPr>
          <p:cNvSpPr/>
          <p:nvPr/>
        </p:nvSpPr>
        <p:spPr>
          <a:xfrm>
            <a:off x="808722" y="5496146"/>
            <a:ext cx="11010900" cy="523220"/>
          </a:xfrm>
          <a:prstGeom prst="rect">
            <a:avLst/>
          </a:prstGeom>
          <a:ln>
            <a:noFill/>
          </a:ln>
        </p:spPr>
        <p:txBody>
          <a:bodyPr wrap="square">
            <a:spAutoFit/>
          </a:bodyPr>
          <a:lstStyle/>
          <a:p>
            <a:pPr algn="just"/>
            <a:r>
              <a:rPr lang="ru-RU" sz="1400" i="1" dirty="0">
                <a:latin typeface="Segoe Script" panose="030B0504020000000003" pitchFamily="66" charset="0"/>
                <a:cs typeface="Arial" panose="020B0604020202020204" pitchFamily="34" charset="0"/>
              </a:rPr>
              <a:t>В 2015 учебном году гимназию окончили 73 выпускника, из них 39 поступили в ВУЗы на бюджет, 34 - на коммерческой основе. Продолжают обучаться по специальностям профиля 57 выпускников. </a:t>
            </a:r>
          </a:p>
        </p:txBody>
      </p:sp>
      <p:sp>
        <p:nvSpPr>
          <p:cNvPr id="9" name="TextBox 8">
            <a:extLst>
              <a:ext uri="{FF2B5EF4-FFF2-40B4-BE49-F238E27FC236}">
                <a16:creationId xmlns:a16="http://schemas.microsoft.com/office/drawing/2014/main" id="{2B75BE4F-F044-4A0C-801B-D537F2E16BB0}"/>
              </a:ext>
            </a:extLst>
          </p:cNvPr>
          <p:cNvSpPr txBox="1"/>
          <p:nvPr/>
        </p:nvSpPr>
        <p:spPr>
          <a:xfrm>
            <a:off x="5629753" y="6517193"/>
            <a:ext cx="1853882" cy="276999"/>
          </a:xfrm>
          <a:prstGeom prst="rect">
            <a:avLst/>
          </a:prstGeom>
          <a:noFill/>
          <a:ln>
            <a:noFill/>
          </a:ln>
        </p:spPr>
        <p:txBody>
          <a:bodyPr wrap="square" rtlCol="0">
            <a:spAutoFit/>
          </a:bodyPr>
          <a:lstStyle/>
          <a:p>
            <a:r>
              <a:rPr lang="ru-RU" sz="1200" dirty="0">
                <a:latin typeface="Segoe Script" panose="030B0504020000000003" pitchFamily="66" charset="0"/>
                <a:cs typeface="Arial" panose="020B0604020202020204" pitchFamily="34" charset="0"/>
              </a:rPr>
              <a:t>2015 год</a:t>
            </a:r>
          </a:p>
        </p:txBody>
      </p:sp>
      <p:pic>
        <p:nvPicPr>
          <p:cNvPr id="5122" name="Picture 2" descr="N:\фото\WP_20150523_10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96000" y="1491175"/>
            <a:ext cx="5758863" cy="3242603"/>
          </a:xfrm>
          <a:prstGeom prst="rect">
            <a:avLst/>
          </a:prstGeom>
          <a:noFill/>
          <a:ln>
            <a:noFill/>
          </a:ln>
        </p:spPr>
      </p:pic>
      <p:sp>
        <p:nvSpPr>
          <p:cNvPr id="10" name="Заголовок 1">
            <a:extLst>
              <a:ext uri="{FF2B5EF4-FFF2-40B4-BE49-F238E27FC236}">
                <a16:creationId xmlns:a16="http://schemas.microsoft.com/office/drawing/2014/main" id="{55635676-64B1-4D03-8BE6-9E05B31BBA4B}"/>
              </a:ext>
            </a:extLst>
          </p:cNvPr>
          <p:cNvSpPr txBox="1">
            <a:spLocks/>
          </p:cNvSpPr>
          <p:nvPr/>
        </p:nvSpPr>
        <p:spPr>
          <a:xfrm>
            <a:off x="6928908" y="219614"/>
            <a:ext cx="5060963" cy="756538"/>
          </a:xfrm>
          <a:prstGeom prst="rect">
            <a:avLst/>
          </a:prstGeom>
          <a:ln>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3173499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3FC2889A-476E-4122-B6B8-DF896BCDD1BD}"/>
              </a:ext>
            </a:extLst>
          </p:cNvPr>
          <p:cNvSpPr>
            <a:spLocks noGrp="1"/>
          </p:cNvSpPr>
          <p:nvPr>
            <p:ph type="sldNum" sz="quarter" idx="12"/>
          </p:nvPr>
        </p:nvSpPr>
        <p:spPr>
          <a:ln>
            <a:noFill/>
          </a:ln>
        </p:spPr>
        <p:txBody>
          <a:bodyPr/>
          <a:lstStyle/>
          <a:p>
            <a:fld id="{9FB1ADD6-9093-4856-B9B6-46007D1B80B7}" type="slidenum">
              <a:rPr lang="ru-RU" i="1" smtClean="0">
                <a:solidFill>
                  <a:schemeClr val="tx1"/>
                </a:solidFill>
                <a:latin typeface="Segoe Script" panose="030B0504020000000003" pitchFamily="66" charset="0"/>
                <a:cs typeface="Arial" panose="020B0604020202020204" pitchFamily="34" charset="0"/>
              </a:rPr>
              <a:pPr/>
              <a:t>7</a:t>
            </a:fld>
            <a:endParaRPr lang="ru-RU" i="1">
              <a:solidFill>
                <a:schemeClr val="tx1"/>
              </a:solidFill>
              <a:latin typeface="Segoe Script" panose="030B0504020000000003" pitchFamily="66" charset="0"/>
              <a:cs typeface="Arial" panose="020B0604020202020204" pitchFamily="34"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733425" y="1389252"/>
            <a:ext cx="5353050" cy="2327560"/>
          </a:xfrm>
          <a:prstGeom prst="rect">
            <a:avLst/>
          </a:prstGeom>
          <a:ln>
            <a:noFill/>
          </a:ln>
        </p:spPr>
        <p:txBody>
          <a:bodyPr wrap="square">
            <a:spAutoFit/>
          </a:bodyPr>
          <a:lstStyle/>
          <a:p>
            <a:pPr>
              <a:lnSpc>
                <a:spcPct val="150000"/>
              </a:lnSpc>
            </a:pPr>
            <a:r>
              <a:rPr lang="ru-RU" sz="1400" i="1" dirty="0">
                <a:latin typeface="Segoe Script" panose="030B0504020000000003" pitchFamily="66" charset="0"/>
                <a:cs typeface="Arial" panose="020B0604020202020204" pitchFamily="34" charset="0"/>
              </a:rPr>
              <a:t> </a:t>
            </a:r>
          </a:p>
          <a:p>
            <a:pPr algn="just">
              <a:lnSpc>
                <a:spcPct val="150000"/>
              </a:lnSpc>
            </a:pPr>
            <a:r>
              <a:rPr lang="ru-RU" sz="1400" i="1" dirty="0">
                <a:latin typeface="Segoe Script" panose="030B0504020000000003" pitchFamily="66" charset="0"/>
                <a:cs typeface="Arial" panose="020B0604020202020204" pitchFamily="34" charset="0"/>
              </a:rPr>
              <a:t>В октябре 2016 года  Центробанком России совместно Российской Академией образования был проведен </a:t>
            </a:r>
            <a:r>
              <a:rPr lang="ru-RU" sz="1400" b="1" i="1" dirty="0">
                <a:latin typeface="Segoe Script" panose="030B0504020000000003" pitchFamily="66" charset="0"/>
                <a:cs typeface="Arial" panose="020B0604020202020204" pitchFamily="34" charset="0"/>
              </a:rPr>
              <a:t>Конкурс программ по основам финансовой грамотности</a:t>
            </a:r>
            <a:r>
              <a:rPr lang="ru-RU" sz="1400" i="1" dirty="0">
                <a:latin typeface="Segoe Script" panose="030B0504020000000003" pitchFamily="66" charset="0"/>
                <a:cs typeface="Arial" panose="020B0604020202020204" pitchFamily="34" charset="0"/>
              </a:rPr>
              <a:t>, в котором гимназия №2  получила </a:t>
            </a:r>
            <a:r>
              <a:rPr lang="ru-RU" sz="1400" b="1" i="1" dirty="0">
                <a:latin typeface="Segoe Script" panose="030B0504020000000003" pitchFamily="66" charset="0"/>
                <a:cs typeface="Arial" panose="020B0604020202020204" pitchFamily="34" charset="0"/>
              </a:rPr>
              <a:t>Диплом I степени</a:t>
            </a:r>
            <a:r>
              <a:rPr lang="ru-RU" sz="1400" i="1" dirty="0">
                <a:latin typeface="Segoe Script" panose="030B0504020000000003" pitchFamily="66" charset="0"/>
                <a:cs typeface="Arial" panose="020B0604020202020204" pitchFamily="34" charset="0"/>
              </a:rPr>
              <a:t>.</a:t>
            </a:r>
          </a:p>
          <a:p>
            <a:pPr algn="just">
              <a:lnSpc>
                <a:spcPct val="150000"/>
              </a:lnSpc>
            </a:pPr>
            <a:endParaRPr lang="ru-RU" sz="1400" i="1" dirty="0">
              <a:latin typeface="Segoe Script" panose="030B0504020000000003" pitchFamily="66" charset="0"/>
              <a:cs typeface="Arial" panose="020B0604020202020204" pitchFamily="34" charset="0"/>
            </a:endParaRPr>
          </a:p>
        </p:txBody>
      </p:sp>
      <p:sp>
        <p:nvSpPr>
          <p:cNvPr id="6" name="Прямоугольник 5">
            <a:extLst>
              <a:ext uri="{FF2B5EF4-FFF2-40B4-BE49-F238E27FC236}">
                <a16:creationId xmlns:a16="http://schemas.microsoft.com/office/drawing/2014/main" id="{8971DAA6-6919-4E8B-8591-7378234C35D0}"/>
              </a:ext>
            </a:extLst>
          </p:cNvPr>
          <p:cNvSpPr/>
          <p:nvPr/>
        </p:nvSpPr>
        <p:spPr>
          <a:xfrm>
            <a:off x="733425" y="3781333"/>
            <a:ext cx="5362575" cy="1681229"/>
          </a:xfrm>
          <a:prstGeom prst="rect">
            <a:avLst/>
          </a:prstGeom>
          <a:ln>
            <a:noFill/>
          </a:ln>
        </p:spPr>
        <p:txBody>
          <a:bodyPr wrap="square">
            <a:spAutoFit/>
          </a:bodyPr>
          <a:lstStyle/>
          <a:p>
            <a:pPr algn="just">
              <a:lnSpc>
                <a:spcPct val="150000"/>
              </a:lnSpc>
            </a:pPr>
            <a:r>
              <a:rPr lang="ru-RU" sz="1400" i="1" dirty="0">
                <a:latin typeface="Segoe Script" panose="030B0504020000000003" pitchFamily="66" charset="0"/>
                <a:cs typeface="Arial" panose="020B0604020202020204" pitchFamily="34" charset="0"/>
              </a:rPr>
              <a:t>На Международной конференции в г. Москве </a:t>
            </a:r>
            <a:r>
              <a:rPr lang="ru-RU" sz="1400" b="1" i="1" dirty="0">
                <a:latin typeface="Segoe Script" panose="030B0504020000000003" pitchFamily="66" charset="0"/>
                <a:cs typeface="Arial" panose="020B0604020202020204" pitchFamily="34" charset="0"/>
              </a:rPr>
              <a:t>"Чтение и грамотность в образовании и культуре: итоги и перспективы" </a:t>
            </a:r>
            <a:r>
              <a:rPr lang="ru-RU" sz="1400" i="1" dirty="0">
                <a:latin typeface="Segoe Script" panose="030B0504020000000003" pitchFamily="66" charset="0"/>
                <a:cs typeface="Arial" panose="020B0604020202020204" pitchFamily="34" charset="0"/>
              </a:rPr>
              <a:t>наши педагоги успешно </a:t>
            </a:r>
            <a:r>
              <a:rPr lang="ru-RU" sz="1400" b="1" i="1" dirty="0">
                <a:latin typeface="Segoe Script" panose="030B0504020000000003" pitchFamily="66" charset="0"/>
                <a:cs typeface="Arial" panose="020B0604020202020204" pitchFamily="34" charset="0"/>
              </a:rPr>
              <a:t>поделились опытом и разработками коллектива по популяризации чтения. </a:t>
            </a:r>
          </a:p>
        </p:txBody>
      </p:sp>
      <p:sp>
        <p:nvSpPr>
          <p:cNvPr id="7" name="TextBox 6">
            <a:extLst>
              <a:ext uri="{FF2B5EF4-FFF2-40B4-BE49-F238E27FC236}">
                <a16:creationId xmlns:a16="http://schemas.microsoft.com/office/drawing/2014/main" id="{3CD64E85-4DD3-4AD0-BA9E-21B2CD428BC7}"/>
              </a:ext>
            </a:extLst>
          </p:cNvPr>
          <p:cNvSpPr txBox="1"/>
          <p:nvPr/>
        </p:nvSpPr>
        <p:spPr>
          <a:xfrm>
            <a:off x="5629753" y="6517193"/>
            <a:ext cx="1853882" cy="276999"/>
          </a:xfrm>
          <a:prstGeom prst="rect">
            <a:avLst/>
          </a:prstGeom>
          <a:noFill/>
          <a:ln>
            <a:noFill/>
          </a:ln>
        </p:spPr>
        <p:txBody>
          <a:bodyPr wrap="square" rtlCol="0">
            <a:spAutoFit/>
          </a:bodyPr>
          <a:lstStyle/>
          <a:p>
            <a:r>
              <a:rPr lang="ru-RU" sz="1200" i="1" dirty="0">
                <a:latin typeface="Segoe Script" panose="030B0504020000000003" pitchFamily="66" charset="0"/>
                <a:cs typeface="Arial" panose="020B0604020202020204" pitchFamily="34" charset="0"/>
              </a:rPr>
              <a:t>2016 год</a:t>
            </a:r>
          </a:p>
        </p:txBody>
      </p:sp>
      <p:pic>
        <p:nvPicPr>
          <p:cNvPr id="1027" name="Picture 3" descr="G:\2015-2017\фото 05.10\20151005_11444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14512" y="1610858"/>
            <a:ext cx="5353049" cy="3011090"/>
          </a:xfrm>
          <a:prstGeom prst="rect">
            <a:avLst/>
          </a:prstGeom>
          <a:noFill/>
          <a:ln>
            <a:noFill/>
          </a:ln>
        </p:spPr>
      </p:pic>
      <p:sp>
        <p:nvSpPr>
          <p:cNvPr id="10" name="Заголовок 1">
            <a:extLst>
              <a:ext uri="{FF2B5EF4-FFF2-40B4-BE49-F238E27FC236}">
                <a16:creationId xmlns:a16="http://schemas.microsoft.com/office/drawing/2014/main" id="{97CBB2F3-8996-49EB-ADA4-0252C3B7327E}"/>
              </a:ext>
            </a:extLst>
          </p:cNvPr>
          <p:cNvSpPr txBox="1">
            <a:spLocks/>
          </p:cNvSpPr>
          <p:nvPr/>
        </p:nvSpPr>
        <p:spPr>
          <a:xfrm>
            <a:off x="6928908" y="219614"/>
            <a:ext cx="5060963" cy="756538"/>
          </a:xfrm>
          <a:prstGeom prst="rect">
            <a:avLst/>
          </a:prstGeom>
          <a:ln>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11871436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553A2928-3403-4AC1-99FF-B2A8FCAFE8EE}"/>
              </a:ext>
            </a:extLst>
          </p:cNvPr>
          <p:cNvSpPr>
            <a:spLocks noGrp="1"/>
          </p:cNvSpPr>
          <p:nvPr>
            <p:ph type="sldNum" sz="quarter" idx="12"/>
          </p:nvPr>
        </p:nvSpPr>
        <p:spPr/>
        <p:txBody>
          <a:bodyPr/>
          <a:lstStyle/>
          <a:p>
            <a:fld id="{9FB1ADD6-9093-4856-B9B6-46007D1B80B7}" type="slidenum">
              <a:rPr lang="ru-RU" i="1" smtClean="0">
                <a:latin typeface="Segoe Script" panose="030B0504020000000003" pitchFamily="66" charset="0"/>
                <a:cs typeface="Arial" panose="020B0604020202020204" pitchFamily="34" charset="0"/>
              </a:rPr>
              <a:pPr/>
              <a:t>8</a:t>
            </a:fld>
            <a:endParaRPr lang="ru-RU" i="1">
              <a:latin typeface="Segoe Script" panose="030B0504020000000003" pitchFamily="66" charset="0"/>
              <a:cs typeface="Arial" panose="020B0604020202020204" pitchFamily="34"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752474" y="1043531"/>
            <a:ext cx="5343525" cy="2308324"/>
          </a:xfrm>
          <a:prstGeom prst="rect">
            <a:avLst/>
          </a:prstGeom>
          <a:ln>
            <a:noFill/>
          </a:ln>
        </p:spPr>
        <p:txBody>
          <a:bodyPr wrap="square">
            <a:spAutoFit/>
          </a:bodyPr>
          <a:lstStyle/>
          <a:p>
            <a:pPr algn="just"/>
            <a:r>
              <a:rPr lang="ru-RU" sz="1200" i="1" dirty="0">
                <a:latin typeface="Segoe Script" panose="030B0504020000000003" pitchFamily="66" charset="0"/>
                <a:cs typeface="Arial" panose="020B0604020202020204" pitchFamily="34" charset="0"/>
              </a:rPr>
              <a:t>В этом учебном году в адрес коллектива гимназии получены </a:t>
            </a:r>
            <a:r>
              <a:rPr lang="ru-RU" sz="1200" b="1" i="1" dirty="0">
                <a:latin typeface="Segoe Script" panose="030B0504020000000003" pitchFamily="66" charset="0"/>
                <a:cs typeface="Arial" panose="020B0604020202020204" pitchFamily="34" charset="0"/>
              </a:rPr>
              <a:t>благодарственные письма и поощрения: </a:t>
            </a:r>
          </a:p>
          <a:p>
            <a:pPr marL="361950" lvl="0" indent="-266700" algn="just">
              <a:buFont typeface="Wingdings" panose="05000000000000000000" pitchFamily="2" charset="2"/>
              <a:buChar char="ü"/>
            </a:pPr>
            <a:r>
              <a:rPr lang="ru-RU" sz="1200" i="1" dirty="0">
                <a:latin typeface="Segoe Script" panose="030B0504020000000003" pitchFamily="66" charset="0"/>
                <a:cs typeface="Arial" panose="020B0604020202020204" pitchFamily="34" charset="0"/>
              </a:rPr>
              <a:t>от Российского географического общества за помощь в проведении конкурса "Энциклопедия туризма",</a:t>
            </a:r>
          </a:p>
          <a:p>
            <a:pPr marL="361950" lvl="0" indent="-266700" algn="just">
              <a:buFont typeface="Wingdings" panose="05000000000000000000" pitchFamily="2" charset="2"/>
              <a:buChar char="ü"/>
            </a:pPr>
            <a:r>
              <a:rPr lang="ru-RU" sz="1200" i="1" dirty="0">
                <a:latin typeface="Segoe Script" panose="030B0504020000000003" pitchFamily="66" charset="0"/>
                <a:cs typeface="Arial" panose="020B0604020202020204" pitchFamily="34" charset="0"/>
              </a:rPr>
              <a:t>от Государственного института русского языка им. </a:t>
            </a:r>
            <a:r>
              <a:rPr lang="ru-RU" sz="1200" i="1" dirty="0" err="1">
                <a:latin typeface="Segoe Script" panose="030B0504020000000003" pitchFamily="66" charset="0"/>
                <a:cs typeface="Arial" panose="020B0604020202020204" pitchFamily="34" charset="0"/>
              </a:rPr>
              <a:t>А.С.Пушкина</a:t>
            </a:r>
            <a:r>
              <a:rPr lang="ru-RU" sz="1200" i="1" dirty="0">
                <a:latin typeface="Segoe Script" panose="030B0504020000000003" pitchFamily="66" charset="0"/>
                <a:cs typeface="Arial" panose="020B0604020202020204" pitchFamily="34" charset="0"/>
              </a:rPr>
              <a:t> за помощь в проведении олимпиады «Русский с Пушкиным», </a:t>
            </a:r>
          </a:p>
          <a:p>
            <a:pPr marL="361950" lvl="0" indent="-266700" algn="just">
              <a:buFont typeface="Wingdings" panose="05000000000000000000" pitchFamily="2" charset="2"/>
              <a:buChar char="ü"/>
            </a:pPr>
            <a:r>
              <a:rPr lang="ru-RU" sz="1200" i="1" dirty="0">
                <a:latin typeface="Segoe Script" panose="030B0504020000000003" pitchFamily="66" charset="0"/>
                <a:cs typeface="Arial" panose="020B0604020202020204" pitchFamily="34" charset="0"/>
              </a:rPr>
              <a:t> от кафедры предпринимательского лидерства бизнес-школы «Сколково» за помощь в проведении олимпиады «Юный предприниматель», </a:t>
            </a:r>
          </a:p>
          <a:p>
            <a:pPr marL="361950" lvl="0" indent="-266700" algn="just">
              <a:buFont typeface="Wingdings" panose="05000000000000000000" pitchFamily="2" charset="2"/>
              <a:buChar char="ü"/>
            </a:pPr>
            <a:r>
              <a:rPr lang="ru-RU" sz="1200" i="1" dirty="0">
                <a:latin typeface="Segoe Script" panose="030B0504020000000003" pitchFamily="66" charset="0"/>
                <a:cs typeface="Arial" panose="020B0604020202020204" pitchFamily="34" charset="0"/>
              </a:rPr>
              <a:t>от Русской Ассоциации чтения за вклад в развитие интереса к книге, идей просвещения и грамотности.</a:t>
            </a:r>
          </a:p>
        </p:txBody>
      </p:sp>
      <p:sp>
        <p:nvSpPr>
          <p:cNvPr id="6" name="Прямоугольник 5">
            <a:extLst>
              <a:ext uri="{FF2B5EF4-FFF2-40B4-BE49-F238E27FC236}">
                <a16:creationId xmlns:a16="http://schemas.microsoft.com/office/drawing/2014/main" id="{8971DAA6-6919-4E8B-8591-7378234C35D0}"/>
              </a:ext>
            </a:extLst>
          </p:cNvPr>
          <p:cNvSpPr/>
          <p:nvPr/>
        </p:nvSpPr>
        <p:spPr>
          <a:xfrm>
            <a:off x="752475" y="3434251"/>
            <a:ext cx="5343524" cy="1569660"/>
          </a:xfrm>
          <a:prstGeom prst="rect">
            <a:avLst/>
          </a:prstGeom>
          <a:ln>
            <a:noFill/>
          </a:ln>
        </p:spPr>
        <p:txBody>
          <a:bodyPr wrap="square">
            <a:spAutoFit/>
          </a:bodyPr>
          <a:lstStyle/>
          <a:p>
            <a:pPr algn="just"/>
            <a:r>
              <a:rPr lang="ru-RU" sz="1200" b="1" i="1" dirty="0">
                <a:latin typeface="Segoe Script" panose="030B0504020000000003" pitchFamily="66" charset="0"/>
                <a:cs typeface="Arial" panose="020B0604020202020204" pitchFamily="34" charset="0"/>
              </a:rPr>
              <a:t>Гимназия поддержала актуальную тему кино </a:t>
            </a:r>
            <a:r>
              <a:rPr lang="ru-RU" sz="1200" i="1" dirty="0">
                <a:latin typeface="Segoe Script" panose="030B0504020000000003" pitchFamily="66" charset="0"/>
                <a:cs typeface="Arial" panose="020B0604020202020204" pitchFamily="34" charset="0"/>
              </a:rPr>
              <a:t>(Года кино в 2016 в России). Многие мероприятия, проводимые в течение учебного года, были частью системы данных направлений.</a:t>
            </a:r>
          </a:p>
          <a:p>
            <a:pPr algn="just"/>
            <a:r>
              <a:rPr lang="ru-RU" sz="1200" i="1" dirty="0">
                <a:latin typeface="Segoe Script" panose="030B0504020000000003" pitchFamily="66" charset="0"/>
                <a:cs typeface="Arial" panose="020B0604020202020204" pitchFamily="34" charset="0"/>
              </a:rPr>
              <a:t>В  гимназии проведен </a:t>
            </a:r>
            <a:r>
              <a:rPr lang="ru-RU" sz="1200" b="1" i="1" dirty="0">
                <a:latin typeface="Segoe Script" panose="030B0504020000000003" pitchFamily="66" charset="0"/>
                <a:cs typeface="Arial" panose="020B0604020202020204" pitchFamily="34" charset="0"/>
              </a:rPr>
              <a:t>двуязычный проект «Наукоград» </a:t>
            </a:r>
            <a:r>
              <a:rPr lang="ru-RU" sz="1200" i="1" dirty="0">
                <a:latin typeface="Segoe Script" panose="030B0504020000000003" pitchFamily="66" charset="0"/>
                <a:cs typeface="Arial" panose="020B0604020202020204" pitchFamily="34" charset="0"/>
              </a:rPr>
              <a:t>для учащихся 2-11 классов, состоящий из нескольких этапов и имеющий конечную цель – </a:t>
            </a:r>
            <a:r>
              <a:rPr lang="ru-RU" sz="1200" b="1" i="1" dirty="0">
                <a:latin typeface="Segoe Script" panose="030B0504020000000003" pitchFamily="66" charset="0"/>
                <a:cs typeface="Arial" panose="020B0604020202020204" pitchFamily="34" charset="0"/>
              </a:rPr>
              <a:t>создание фильма о научном городе (городке) России.</a:t>
            </a:r>
          </a:p>
        </p:txBody>
      </p:sp>
      <p:sp>
        <p:nvSpPr>
          <p:cNvPr id="3" name="Прямоугольник 2">
            <a:extLst>
              <a:ext uri="{FF2B5EF4-FFF2-40B4-BE49-F238E27FC236}">
                <a16:creationId xmlns:a16="http://schemas.microsoft.com/office/drawing/2014/main" id="{32A7EE63-D845-4911-A9D2-6F01B46BC0C0}"/>
              </a:ext>
            </a:extLst>
          </p:cNvPr>
          <p:cNvSpPr/>
          <p:nvPr/>
        </p:nvSpPr>
        <p:spPr>
          <a:xfrm>
            <a:off x="752474" y="5093064"/>
            <a:ext cx="5343526" cy="1015663"/>
          </a:xfrm>
          <a:prstGeom prst="rect">
            <a:avLst/>
          </a:prstGeom>
          <a:ln>
            <a:noFill/>
          </a:ln>
        </p:spPr>
        <p:txBody>
          <a:bodyPr wrap="square">
            <a:spAutoFit/>
          </a:bodyPr>
          <a:lstStyle/>
          <a:p>
            <a:pPr algn="just"/>
            <a:r>
              <a:rPr lang="ru-RU" sz="1200" i="1" dirty="0">
                <a:latin typeface="Segoe Script" panose="030B0504020000000003" pitchFamily="66" charset="0"/>
                <a:cs typeface="Arial" panose="020B0604020202020204" pitchFamily="34" charset="0"/>
              </a:rPr>
              <a:t>Традиционно в гимназии прошёл </a:t>
            </a:r>
            <a:r>
              <a:rPr lang="ru-RU" sz="1200" b="1" i="1" dirty="0">
                <a:latin typeface="Segoe Script" panose="030B0504020000000003" pitchFamily="66" charset="0"/>
                <a:cs typeface="Arial" panose="020B0604020202020204" pitchFamily="34" charset="0"/>
              </a:rPr>
              <a:t>конкурс «Ученик года». </a:t>
            </a:r>
            <a:r>
              <a:rPr lang="ru-RU" sz="1200" i="1" dirty="0">
                <a:latin typeface="Segoe Script" panose="030B0504020000000003" pitchFamily="66" charset="0"/>
                <a:cs typeface="Arial" panose="020B0604020202020204" pitchFamily="34" charset="0"/>
              </a:rPr>
              <a:t>76 участников,  прошли три тура конкурса, определили 24 полуфиналиста. Победителю конкурса, учащейся 116 класса Бобровской Ольге, было присвоено звание «Ученик года - 2016». </a:t>
            </a:r>
          </a:p>
        </p:txBody>
      </p:sp>
      <p:sp>
        <p:nvSpPr>
          <p:cNvPr id="8" name="TextBox 7">
            <a:extLst>
              <a:ext uri="{FF2B5EF4-FFF2-40B4-BE49-F238E27FC236}">
                <a16:creationId xmlns:a16="http://schemas.microsoft.com/office/drawing/2014/main" id="{5445D06D-C06F-440A-994F-2C0E3A0F8851}"/>
              </a:ext>
            </a:extLst>
          </p:cNvPr>
          <p:cNvSpPr txBox="1"/>
          <p:nvPr/>
        </p:nvSpPr>
        <p:spPr>
          <a:xfrm>
            <a:off x="5629753" y="6517193"/>
            <a:ext cx="1853882" cy="276999"/>
          </a:xfrm>
          <a:prstGeom prst="rect">
            <a:avLst/>
          </a:prstGeom>
          <a:noFill/>
        </p:spPr>
        <p:txBody>
          <a:bodyPr wrap="square" rtlCol="0">
            <a:spAutoFit/>
          </a:bodyPr>
          <a:lstStyle/>
          <a:p>
            <a:r>
              <a:rPr lang="ru-RU" sz="1200" i="1" dirty="0">
                <a:latin typeface="Segoe Script" panose="030B0504020000000003" pitchFamily="66" charset="0"/>
                <a:cs typeface="Arial" panose="020B0604020202020204" pitchFamily="34" charset="0"/>
              </a:rPr>
              <a:t>2016 год</a:t>
            </a:r>
          </a:p>
        </p:txBody>
      </p:sp>
      <p:pic>
        <p:nvPicPr>
          <p:cNvPr id="3074" name="Picture 2" descr="G:\2015-2017\ТУРСЛЁТ 2016\20160910_1004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93386" y="948555"/>
            <a:ext cx="4737056" cy="2664594"/>
          </a:xfrm>
          <a:prstGeom prst="rect">
            <a:avLst/>
          </a:prstGeom>
          <a:noFill/>
        </p:spPr>
      </p:pic>
      <p:pic>
        <p:nvPicPr>
          <p:cNvPr id="3075" name="Picture 3" descr="G:\2015-2017\ТУРСЛЁТ 2016\20160910_100447.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93386" y="3668104"/>
            <a:ext cx="4737056" cy="2561162"/>
          </a:xfrm>
          <a:prstGeom prst="rect">
            <a:avLst/>
          </a:prstGeom>
          <a:noFill/>
        </p:spPr>
      </p:pic>
      <p:sp>
        <p:nvSpPr>
          <p:cNvPr id="11" name="Заголовок 1">
            <a:extLst>
              <a:ext uri="{FF2B5EF4-FFF2-40B4-BE49-F238E27FC236}">
                <a16:creationId xmlns:a16="http://schemas.microsoft.com/office/drawing/2014/main" id="{2458670B-7D73-475A-82B1-1992FB1F5D7E}"/>
              </a:ext>
            </a:extLst>
          </p:cNvPr>
          <p:cNvSpPr txBox="1">
            <a:spLocks/>
          </p:cNvSpPr>
          <p:nvPr/>
        </p:nvSpPr>
        <p:spPr>
          <a:xfrm>
            <a:off x="6928908" y="219614"/>
            <a:ext cx="5060963" cy="756538"/>
          </a:xfrm>
          <a:prstGeom prst="rect">
            <a:avLst/>
          </a:prstGeom>
          <a:ln>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275616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95BEBED0-E2EC-41B9-B16E-444B8F62C95C}"/>
              </a:ext>
            </a:extLst>
          </p:cNvPr>
          <p:cNvSpPr>
            <a:spLocks noGrp="1"/>
          </p:cNvSpPr>
          <p:nvPr>
            <p:ph type="sldNum" sz="quarter" idx="12"/>
          </p:nvPr>
        </p:nvSpPr>
        <p:spPr/>
        <p:txBody>
          <a:bodyPr/>
          <a:lstStyle/>
          <a:p>
            <a:fld id="{9FB1ADD6-9093-4856-B9B6-46007D1B80B7}" type="slidenum">
              <a:rPr lang="ru-RU" smtClean="0">
                <a:latin typeface="Segoe Script" panose="030B0504020000000003" pitchFamily="66" charset="0"/>
              </a:rPr>
              <a:pPr/>
              <a:t>9</a:t>
            </a:fld>
            <a:endParaRPr lang="ru-RU">
              <a:latin typeface="Segoe Script" panose="030B0504020000000003" pitchFamily="66" charset="0"/>
            </a:endParaRPr>
          </a:p>
        </p:txBody>
      </p:sp>
      <p:sp>
        <p:nvSpPr>
          <p:cNvPr id="5" name="Прямоугольник 4">
            <a:extLst>
              <a:ext uri="{FF2B5EF4-FFF2-40B4-BE49-F238E27FC236}">
                <a16:creationId xmlns:a16="http://schemas.microsoft.com/office/drawing/2014/main" id="{1D36490B-3FBC-4CC8-AE09-4133ECBFB97A}"/>
              </a:ext>
            </a:extLst>
          </p:cNvPr>
          <p:cNvSpPr/>
          <p:nvPr/>
        </p:nvSpPr>
        <p:spPr>
          <a:xfrm>
            <a:off x="949422" y="1471924"/>
            <a:ext cx="5400675" cy="830997"/>
          </a:xfrm>
          <a:prstGeom prst="rect">
            <a:avLst/>
          </a:prstGeom>
          <a:ln>
            <a:noFill/>
          </a:ln>
        </p:spPr>
        <p:txBody>
          <a:bodyPr wrap="square">
            <a:spAutoFit/>
          </a:bodyPr>
          <a:lstStyle/>
          <a:p>
            <a:pPr algn="just"/>
            <a:r>
              <a:rPr lang="ru-RU" sz="1200" i="1" dirty="0">
                <a:latin typeface="Segoe Script" panose="030B0504020000000003" pitchFamily="66" charset="0"/>
                <a:cs typeface="Arial" panose="020B0604020202020204" pitchFamily="34" charset="0"/>
              </a:rPr>
              <a:t>В 2016 учебном году </a:t>
            </a:r>
            <a:r>
              <a:rPr lang="ru-RU" sz="1200" b="1" i="1" dirty="0">
                <a:latin typeface="Segoe Script" panose="030B0504020000000003" pitchFamily="66" charset="0"/>
                <a:cs typeface="Arial" panose="020B0604020202020204" pitchFamily="34" charset="0"/>
              </a:rPr>
              <a:t>гимназию окончил 51 выпускник </a:t>
            </a:r>
            <a:r>
              <a:rPr lang="ru-RU" sz="1200" i="1" dirty="0">
                <a:latin typeface="Segoe Script" panose="030B0504020000000003" pitchFamily="66" charset="0"/>
                <a:cs typeface="Arial" panose="020B0604020202020204" pitchFamily="34" charset="0"/>
              </a:rPr>
              <a:t>11-х классов, из них 34 поступили в вузы и продолжили обучение на бюджетной основе, 17 - поступили в вузы и продолжили обучение на коммерческой основе. </a:t>
            </a:r>
          </a:p>
        </p:txBody>
      </p:sp>
      <p:sp>
        <p:nvSpPr>
          <p:cNvPr id="8" name="TextBox 7">
            <a:extLst>
              <a:ext uri="{FF2B5EF4-FFF2-40B4-BE49-F238E27FC236}">
                <a16:creationId xmlns:a16="http://schemas.microsoft.com/office/drawing/2014/main" id="{86E74138-C5D8-412E-9416-68571B15FFDD}"/>
              </a:ext>
            </a:extLst>
          </p:cNvPr>
          <p:cNvSpPr txBox="1"/>
          <p:nvPr/>
        </p:nvSpPr>
        <p:spPr>
          <a:xfrm>
            <a:off x="5629753" y="6517193"/>
            <a:ext cx="1853882" cy="276999"/>
          </a:xfrm>
          <a:prstGeom prst="rect">
            <a:avLst/>
          </a:prstGeom>
          <a:noFill/>
        </p:spPr>
        <p:txBody>
          <a:bodyPr wrap="square" rtlCol="0">
            <a:spAutoFit/>
          </a:bodyPr>
          <a:lstStyle/>
          <a:p>
            <a:r>
              <a:rPr lang="ru-RU" sz="1200" dirty="0">
                <a:latin typeface="Segoe Script" panose="030B0504020000000003" pitchFamily="66" charset="0"/>
                <a:cs typeface="Arial" panose="020B0604020202020204" pitchFamily="34" charset="0"/>
              </a:rPr>
              <a:t>2016 год</a:t>
            </a:r>
          </a:p>
        </p:txBody>
      </p:sp>
      <p:pic>
        <p:nvPicPr>
          <p:cNvPr id="2050" name="Picture 2" descr="C:\Users\Арсенал\Desktop\20160524_10213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95570" y="3316398"/>
            <a:ext cx="5108380" cy="2873464"/>
          </a:xfrm>
          <a:prstGeom prst="rect">
            <a:avLst/>
          </a:prstGeom>
          <a:noFill/>
        </p:spPr>
      </p:pic>
      <p:pic>
        <p:nvPicPr>
          <p:cNvPr id="2051" name="Picture 3" descr="C:\Users\Арсенал\Desktop\20160524_10164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83080" y="1185102"/>
            <a:ext cx="5106791" cy="2872570"/>
          </a:xfrm>
          <a:prstGeom prst="rect">
            <a:avLst/>
          </a:prstGeom>
          <a:noFill/>
        </p:spPr>
      </p:pic>
      <p:sp>
        <p:nvSpPr>
          <p:cNvPr id="10" name="Заголовок 1">
            <a:extLst>
              <a:ext uri="{FF2B5EF4-FFF2-40B4-BE49-F238E27FC236}">
                <a16:creationId xmlns:a16="http://schemas.microsoft.com/office/drawing/2014/main" id="{B73C297B-2259-4E4E-88F0-63EEE6B28658}"/>
              </a:ext>
            </a:extLst>
          </p:cNvPr>
          <p:cNvSpPr txBox="1">
            <a:spLocks/>
          </p:cNvSpPr>
          <p:nvPr/>
        </p:nvSpPr>
        <p:spPr>
          <a:xfrm>
            <a:off x="6928908" y="219614"/>
            <a:ext cx="5060963" cy="75653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b="1" i="1" dirty="0">
                <a:latin typeface="Segoe Script" panose="030B0504020000000003" pitchFamily="66" charset="0"/>
                <a:ea typeface="+mn-ea"/>
                <a:cs typeface="Arial" panose="020B0604020202020204" pitchFamily="34" charset="0"/>
              </a:rPr>
              <a:t>30 лет гимназии.</a:t>
            </a:r>
            <a:br>
              <a:rPr lang="ru-RU" sz="2800" b="1" i="1" dirty="0">
                <a:latin typeface="Segoe Script" panose="030B0504020000000003" pitchFamily="66" charset="0"/>
                <a:ea typeface="+mn-ea"/>
                <a:cs typeface="Arial" panose="020B0604020202020204" pitchFamily="34" charset="0"/>
              </a:rPr>
            </a:br>
            <a:r>
              <a:rPr lang="ru-RU" sz="2800" b="1" i="1" dirty="0">
                <a:latin typeface="Segoe Script" panose="030B0504020000000003" pitchFamily="66" charset="0"/>
                <a:ea typeface="+mn-ea"/>
                <a:cs typeface="Arial" panose="020B0604020202020204" pitchFamily="34" charset="0"/>
              </a:rPr>
              <a:t>История великих побед.</a:t>
            </a:r>
          </a:p>
        </p:txBody>
      </p:sp>
    </p:spTree>
    <p:extLst>
      <p:ext uri="{BB962C8B-B14F-4D97-AF65-F5344CB8AC3E}">
        <p14:creationId xmlns:p14="http://schemas.microsoft.com/office/powerpoint/2010/main" val="232599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1587</TotalTime>
  <Words>1816</Words>
  <Application>Microsoft Office PowerPoint</Application>
  <PresentationFormat>Широкоэкранный</PresentationFormat>
  <Paragraphs>141</Paragraphs>
  <Slides>16</Slides>
  <Notes>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16</vt:i4>
      </vt:variant>
    </vt:vector>
  </HeadingPairs>
  <TitlesOfParts>
    <vt:vector size="23" baseType="lpstr">
      <vt:lpstr>Arial</vt:lpstr>
      <vt:lpstr>Calibri</vt:lpstr>
      <vt:lpstr>Calibri Light</vt:lpstr>
      <vt:lpstr>Segoe Script</vt:lpstr>
      <vt:lpstr>Times New Roman</vt:lpstr>
      <vt:lpstr>Wingdings</vt:lpstr>
      <vt:lpstr>Тема Office</vt:lpstr>
      <vt:lpstr>30 ЛЕТ ВЕЛИКИХ ПОБЕД</vt:lpstr>
      <vt:lpstr>30 лет гимназии. История великих побед.</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Светлана</cp:lastModifiedBy>
  <cp:revision>129</cp:revision>
  <cp:lastPrinted>2018-12-09T11:35:35Z</cp:lastPrinted>
  <dcterms:created xsi:type="dcterms:W3CDTF">2018-11-26T19:16:28Z</dcterms:created>
  <dcterms:modified xsi:type="dcterms:W3CDTF">2020-07-09T11:35:56Z</dcterms:modified>
</cp:coreProperties>
</file>