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юдмила\Desktop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Речевой этикет: нормы и традиции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962400"/>
            <a:ext cx="6400800" cy="1752600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урок </a:t>
            </a:r>
          </a:p>
          <a:p>
            <a:pPr algn="l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родного русского языка </a:t>
            </a:r>
          </a:p>
          <a:p>
            <a:pPr algn="l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 5 классе разработала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Сыражова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Л. Ф, учитель русского языка и литературы</a:t>
            </a:r>
          </a:p>
          <a:p>
            <a:pPr algn="r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Людмила\Desktop\фо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pc="-5" dirty="0" smtClean="0">
                <a:solidFill>
                  <a:schemeClr val="accent2">
                    <a:lumMod val="75000"/>
                  </a:schemeClr>
                </a:solidFill>
              </a:rPr>
              <a:t>Ценностно-познавательный</a:t>
            </a:r>
            <a:r>
              <a:rPr lang="ru-RU" spc="-105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pc="-5" dirty="0" smtClean="0">
                <a:solidFill>
                  <a:schemeClr val="accent2">
                    <a:lumMod val="75000"/>
                  </a:schemeClr>
                </a:solidFill>
              </a:rPr>
              <a:t>этап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524000"/>
            <a:ext cx="6783652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Лингвистические заметки</a:t>
            </a:r>
          </a:p>
          <a:p>
            <a:r>
              <a:rPr lang="ru-RU" dirty="0" smtClean="0"/>
              <a:t>Для русского общения обращение по имени-отчеству, на</a:t>
            </a:r>
          </a:p>
          <a:p>
            <a:r>
              <a:rPr lang="ru-RU" dirty="0" smtClean="0"/>
              <a:t>«вы» — это традиционный способ обращения к взрослым. Так об-</a:t>
            </a:r>
          </a:p>
          <a:p>
            <a:r>
              <a:rPr lang="ru-RU" dirty="0" err="1" smtClean="0"/>
              <a:t>ращаются</a:t>
            </a:r>
            <a:r>
              <a:rPr lang="ru-RU" dirty="0" smtClean="0"/>
              <a:t> к малознакомым, к старшему по возрасту, к взрослому.</a:t>
            </a:r>
          </a:p>
          <a:p>
            <a:r>
              <a:rPr lang="ru-RU" dirty="0" smtClean="0"/>
              <a:t>Школьники обращаются по имени-отчеству к своим учителям,</a:t>
            </a:r>
          </a:p>
          <a:p>
            <a:r>
              <a:rPr lang="ru-RU" dirty="0" smtClean="0"/>
              <a:t>преподавателям.</a:t>
            </a:r>
          </a:p>
          <a:p>
            <a:r>
              <a:rPr lang="ru-RU" dirty="0" smtClean="0"/>
              <a:t>«Мальчики! Девочки! Ребята!» — обращение к школьникам,</a:t>
            </a:r>
          </a:p>
          <a:p>
            <a:r>
              <a:rPr lang="ru-RU" dirty="0" smtClean="0"/>
              <a:t>характерное для дружески-неофициального общения; использует-</a:t>
            </a:r>
          </a:p>
          <a:p>
            <a:r>
              <a:rPr lang="ru-RU" dirty="0" err="1" smtClean="0"/>
              <a:t>ся</a:t>
            </a:r>
            <a:r>
              <a:rPr lang="ru-RU" dirty="0" smtClean="0"/>
              <a:t> учителем по отношению к учащимся. Обращение по фамилии в</a:t>
            </a:r>
          </a:p>
          <a:p>
            <a:r>
              <a:rPr lang="ru-RU" dirty="0" smtClean="0"/>
              <a:t>русском речевом этикете носит официальный </a:t>
            </a:r>
            <a:r>
              <a:rPr lang="ru-RU" dirty="0" err="1" smtClean="0"/>
              <a:t>нейтрально-вежли</a:t>
            </a:r>
            <a:r>
              <a:rPr lang="ru-RU" dirty="0" smtClean="0"/>
              <a:t>-</a:t>
            </a:r>
          </a:p>
          <a:p>
            <a:r>
              <a:rPr lang="ru-RU" dirty="0" smtClean="0"/>
              <a:t>вый характер.</a:t>
            </a:r>
          </a:p>
          <a:p>
            <a:r>
              <a:rPr lang="ru-RU" i="1" dirty="0" smtClean="0"/>
              <a:t>(И. </a:t>
            </a:r>
            <a:r>
              <a:rPr lang="ru-RU" i="1" dirty="0" err="1" smtClean="0"/>
              <a:t>Стернин</a:t>
            </a:r>
            <a:r>
              <a:rPr lang="ru-RU" i="1" dirty="0" smtClean="0"/>
              <a:t>)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Людмила\Desktop\фо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pc="-5" dirty="0" smtClean="0">
                <a:solidFill>
                  <a:schemeClr val="accent2">
                    <a:lumMod val="75000"/>
                  </a:schemeClr>
                </a:solidFill>
              </a:rPr>
              <a:t>Ценностно-познавательный</a:t>
            </a:r>
            <a:r>
              <a:rPr lang="ru-RU" spc="-105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pc="-5" dirty="0" smtClean="0">
                <a:solidFill>
                  <a:schemeClr val="accent2">
                    <a:lumMod val="75000"/>
                  </a:schemeClr>
                </a:solidFill>
              </a:rPr>
              <a:t>этап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1143000"/>
            <a:ext cx="8763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145. </a:t>
            </a:r>
            <a:r>
              <a:rPr lang="ru-RU" dirty="0" smtClean="0"/>
              <a:t>1) Давайте представим, что вы пригласили на день рождения своих одноклассников. С какими словами вы обратитесь к ним при встрече?</a:t>
            </a:r>
          </a:p>
          <a:p>
            <a:r>
              <a:rPr lang="ru-RU" dirty="0" smtClean="0"/>
              <a:t>2) Как вы познакомите одноклассников с родителями? Подходят ли для вас в этой ситуации указанные ниже этикетные формы речи? Какие варианты вы бы использовали? Объясните свой выбор.</a:t>
            </a:r>
          </a:p>
          <a:p>
            <a:r>
              <a:rPr lang="ru-RU" dirty="0" smtClean="0"/>
              <a:t>1. Здравствуйте‚ ребята. Проходите, пожалуйста.</a:t>
            </a:r>
          </a:p>
          <a:p>
            <a:r>
              <a:rPr lang="ru-RU" dirty="0" smtClean="0"/>
              <a:t>2. Я рад‚ что вы пришли ко мне на день рождения. Заходите скорей.</a:t>
            </a:r>
          </a:p>
          <a:p>
            <a:r>
              <a:rPr lang="ru-RU" dirty="0" smtClean="0"/>
              <a:t>3. Привет честной компании. Жду вас. Проходите скорей.</a:t>
            </a:r>
          </a:p>
          <a:p>
            <a:r>
              <a:rPr lang="ru-RU" dirty="0" smtClean="0"/>
              <a:t>4. Мама‚ мои друзья пришли. Вот это Олег‚ Витя‚ Ира‚ Галя. Ребята‚ а это моя мама. Её зовут Анна Павловна. Проходите к столу.</a:t>
            </a:r>
          </a:p>
          <a:p>
            <a:r>
              <a:rPr lang="ru-RU" dirty="0" smtClean="0"/>
              <a:t>5. Мама, это Серёжа, мы сидим за одной партой. Входи, Серёжа.</a:t>
            </a:r>
          </a:p>
          <a:p>
            <a:r>
              <a:rPr lang="ru-RU" dirty="0" smtClean="0"/>
              <a:t>6. Ура! Мои друзья пришли. Входите в комнату. Мам‚ это мои друзья и одноклассники.</a:t>
            </a:r>
          </a:p>
          <a:p>
            <a:r>
              <a:rPr lang="ru-RU" dirty="0" smtClean="0"/>
              <a:t>7. Привет. Заходите. Мам‚ ты знаешь всех моих друзей. Мы к столу.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Это упражнение можно выполнить в группах, на которые были поделены ученики в начале урока (в целях экономии времени)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Людмила\Desktop\фо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pc="-5" dirty="0" smtClean="0">
                <a:solidFill>
                  <a:schemeClr val="accent2">
                    <a:lumMod val="75000"/>
                  </a:schemeClr>
                </a:solidFill>
              </a:rPr>
              <a:t>Ценностно-познавательный</a:t>
            </a:r>
            <a:r>
              <a:rPr lang="ru-RU" spc="-105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pc="-5" dirty="0" smtClean="0">
                <a:solidFill>
                  <a:schemeClr val="accent2">
                    <a:lumMod val="75000"/>
                  </a:schemeClr>
                </a:solidFill>
              </a:rPr>
              <a:t>этап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1524000"/>
            <a:ext cx="3882281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Говорите правильно</a:t>
            </a:r>
          </a:p>
          <a:p>
            <a:r>
              <a:rPr lang="ru-RU" dirty="0" smtClean="0"/>
              <a:t>В русском общении существуют</a:t>
            </a:r>
          </a:p>
          <a:p>
            <a:r>
              <a:rPr lang="ru-RU" dirty="0" smtClean="0"/>
              <a:t>многочисленные просторечные и не-</a:t>
            </a:r>
          </a:p>
          <a:p>
            <a:r>
              <a:rPr lang="ru-RU" dirty="0" smtClean="0"/>
              <a:t>принуждённые обращения, широко</a:t>
            </a:r>
          </a:p>
          <a:p>
            <a:r>
              <a:rPr lang="ru-RU" dirty="0" smtClean="0"/>
              <a:t>распространённые в малокультурной</a:t>
            </a:r>
          </a:p>
          <a:p>
            <a:r>
              <a:rPr lang="ru-RU" dirty="0" smtClean="0"/>
              <a:t>среде, среди малообразованных </a:t>
            </a:r>
            <a:r>
              <a:rPr lang="ru-RU" dirty="0" err="1" smtClean="0"/>
              <a:t>лю</a:t>
            </a:r>
            <a:r>
              <a:rPr lang="ru-RU" dirty="0" smtClean="0"/>
              <a:t>-</a:t>
            </a:r>
          </a:p>
          <a:p>
            <a:r>
              <a:rPr lang="ru-RU" dirty="0" err="1" smtClean="0"/>
              <a:t>дей</a:t>
            </a:r>
            <a:r>
              <a:rPr lang="ru-RU" dirty="0" smtClean="0"/>
              <a:t>. Такие обращения к незнакомым</a:t>
            </a:r>
          </a:p>
          <a:p>
            <a:r>
              <a:rPr lang="ru-RU" dirty="0" smtClean="0"/>
              <a:t>и знакомым людям, как </a:t>
            </a:r>
            <a:r>
              <a:rPr lang="ru-RU" i="1" dirty="0" smtClean="0"/>
              <a:t>«Эй! Эй</a:t>
            </a:r>
          </a:p>
          <a:p>
            <a:r>
              <a:rPr lang="ru-RU" i="1" dirty="0" smtClean="0"/>
              <a:t>ты! Алё! Красавица! Мамаша! Па-</a:t>
            </a:r>
          </a:p>
          <a:p>
            <a:r>
              <a:rPr lang="ru-RU" i="1" dirty="0" smtClean="0"/>
              <a:t>паша! Эй, мать! Эй, отец! Земляк!</a:t>
            </a:r>
          </a:p>
          <a:p>
            <a:r>
              <a:rPr lang="ru-RU" i="1" dirty="0" smtClean="0"/>
              <a:t>Мужик! Парень! Малый! Слышь,</a:t>
            </a:r>
          </a:p>
          <a:p>
            <a:r>
              <a:rPr lang="ru-RU" i="1" dirty="0" smtClean="0"/>
              <a:t>ты!» и другие, находятся за </a:t>
            </a:r>
            <a:r>
              <a:rPr lang="ru-RU" i="1" dirty="0" err="1" smtClean="0"/>
              <a:t>преде</a:t>
            </a:r>
            <a:r>
              <a:rPr lang="ru-RU" i="1" dirty="0" smtClean="0"/>
              <a:t>-</a:t>
            </a:r>
          </a:p>
          <a:p>
            <a:r>
              <a:rPr lang="ru-RU" dirty="0" err="1" smtClean="0"/>
              <a:t>лами</a:t>
            </a:r>
            <a:r>
              <a:rPr lang="ru-RU" dirty="0" smtClean="0"/>
              <a:t> речевого этикета, </a:t>
            </a:r>
            <a:r>
              <a:rPr lang="ru-RU" dirty="0" err="1" smtClean="0"/>
              <a:t>употребле</a:t>
            </a:r>
            <a:r>
              <a:rPr lang="ru-RU" dirty="0" smtClean="0"/>
              <a:t>-</a:t>
            </a:r>
          </a:p>
          <a:p>
            <a:r>
              <a:rPr lang="ru-RU" dirty="0" err="1" smtClean="0"/>
              <a:t>ния</a:t>
            </a:r>
            <a:r>
              <a:rPr lang="ru-RU" dirty="0" smtClean="0"/>
              <a:t> их в речи </a:t>
            </a:r>
            <a:r>
              <a:rPr lang="ru-RU" b="1" dirty="0" smtClean="0"/>
              <a:t>следует избегать.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Людмила\Desktop\фо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pc="-5" dirty="0" smtClean="0">
                <a:solidFill>
                  <a:schemeClr val="accent2">
                    <a:lumMod val="75000"/>
                  </a:schemeClr>
                </a:solidFill>
              </a:rPr>
              <a:t>Ценностно-познавательный</a:t>
            </a:r>
            <a:r>
              <a:rPr lang="ru-RU" spc="-105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pc="-5" dirty="0" smtClean="0">
                <a:solidFill>
                  <a:schemeClr val="accent2">
                    <a:lumMod val="75000"/>
                  </a:schemeClr>
                </a:solidFill>
              </a:rPr>
              <a:t>этап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1600200"/>
            <a:ext cx="6693114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Лингвистические заметки</a:t>
            </a:r>
          </a:p>
          <a:p>
            <a:r>
              <a:rPr lang="ru-RU" dirty="0" smtClean="0"/>
              <a:t>Заглянем в словарь. «Этикет (французское </a:t>
            </a:r>
            <a:r>
              <a:rPr lang="ru-RU" i="1" dirty="0" err="1" smtClean="0"/>
              <a:t>etiquette</a:t>
            </a:r>
            <a:r>
              <a:rPr lang="ru-RU" i="1" dirty="0" smtClean="0"/>
              <a:t> — яр-</a:t>
            </a:r>
          </a:p>
          <a:p>
            <a:r>
              <a:rPr lang="ru-RU" dirty="0" smtClean="0"/>
              <a:t>лык, этикетка) — совокупность правил поведения, касающихся</a:t>
            </a:r>
          </a:p>
          <a:p>
            <a:r>
              <a:rPr lang="ru-RU" dirty="0" smtClean="0"/>
              <a:t>внешнего проявления отношения к людям (обхождение с окру-</a:t>
            </a:r>
          </a:p>
          <a:p>
            <a:r>
              <a:rPr lang="ru-RU" dirty="0" err="1" smtClean="0"/>
              <a:t>жающими</a:t>
            </a:r>
            <a:r>
              <a:rPr lang="ru-RU" dirty="0" smtClean="0"/>
              <a:t>, формы обращения и приветствий, поведение в обще-</a:t>
            </a:r>
          </a:p>
          <a:p>
            <a:r>
              <a:rPr lang="ru-RU" dirty="0" err="1" smtClean="0"/>
              <a:t>ственных</a:t>
            </a:r>
            <a:r>
              <a:rPr lang="ru-RU" dirty="0" smtClean="0"/>
              <a:t> местах, манеры и одежда)». Как видим, в этом </a:t>
            </a:r>
            <a:r>
              <a:rPr lang="ru-RU" dirty="0" err="1" smtClean="0"/>
              <a:t>опреде</a:t>
            </a:r>
            <a:r>
              <a:rPr lang="ru-RU" dirty="0" smtClean="0"/>
              <a:t>-</a:t>
            </a:r>
          </a:p>
          <a:p>
            <a:r>
              <a:rPr lang="ru-RU" dirty="0" err="1" smtClean="0"/>
              <a:t>лении</a:t>
            </a:r>
            <a:r>
              <a:rPr lang="ru-RU" dirty="0" smtClean="0"/>
              <a:t> содержится указание на внешнее проявление отношения к</a:t>
            </a:r>
          </a:p>
          <a:p>
            <a:r>
              <a:rPr lang="ru-RU" dirty="0" smtClean="0"/>
              <a:t>людям. Однако внешнее проявление, как правило, отражает </a:t>
            </a:r>
            <a:r>
              <a:rPr lang="ru-RU" dirty="0" err="1" smtClean="0"/>
              <a:t>вну</a:t>
            </a:r>
            <a:r>
              <a:rPr lang="ru-RU" dirty="0" smtClean="0"/>
              <a:t>-</a:t>
            </a:r>
          </a:p>
          <a:p>
            <a:r>
              <a:rPr lang="ru-RU" dirty="0" err="1" smtClean="0"/>
              <a:t>треннюю</a:t>
            </a:r>
            <a:r>
              <a:rPr lang="ru-RU" dirty="0" smtClean="0"/>
              <a:t> суть отношений. Разумеется, в идеале эти отношения</a:t>
            </a:r>
          </a:p>
          <a:p>
            <a:r>
              <a:rPr lang="ru-RU" dirty="0" smtClean="0"/>
              <a:t>должны быть взаимно доброжелательными.</a:t>
            </a:r>
          </a:p>
          <a:p>
            <a:r>
              <a:rPr lang="ru-RU" i="1" dirty="0" smtClean="0"/>
              <a:t>(Н. </a:t>
            </a:r>
            <a:r>
              <a:rPr lang="ru-RU" i="1" dirty="0" err="1" smtClean="0"/>
              <a:t>Формановская</a:t>
            </a:r>
            <a:r>
              <a:rPr lang="ru-RU" i="1" dirty="0" smtClean="0"/>
              <a:t>)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Людмила\Desktop\фо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pc="-5" dirty="0" smtClean="0">
                <a:solidFill>
                  <a:schemeClr val="accent2">
                    <a:lumMod val="75000"/>
                  </a:schemeClr>
                </a:solidFill>
              </a:rPr>
              <a:t>Ценностно-познавательный</a:t>
            </a:r>
            <a:r>
              <a:rPr lang="ru-RU" spc="-105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pc="-5" dirty="0" smtClean="0">
                <a:solidFill>
                  <a:schemeClr val="accent2">
                    <a:lumMod val="75000"/>
                  </a:schemeClr>
                </a:solidFill>
              </a:rPr>
              <a:t>этап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295400"/>
            <a:ext cx="80772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148. </a:t>
            </a:r>
            <a:r>
              <a:rPr lang="ru-RU" dirty="0" smtClean="0"/>
              <a:t>1) Прочитайте текст. О чём он?</a:t>
            </a:r>
          </a:p>
          <a:p>
            <a:r>
              <a:rPr lang="ru-RU" dirty="0" smtClean="0"/>
              <a:t>Вежливость — это проявление уважения. Вежливость — это и готовность оказать услугу тому, кто в ней нуждается, деликатность, такт. И конечно же, своевременное и уместное речевое проявление — речевой этикет — неотъемлемый элемент вежливости. Ведь нередко случается и так, что люди дают оценку кому-то в зависимости от его умения использовать выражения речевого этикета, то есть быть вежливым. Вам, наверное, приходилось слышать что-нибудь вроде услышанного мной: </a:t>
            </a:r>
            <a:r>
              <a:rPr lang="ru-RU" i="1" dirty="0" smtClean="0"/>
              <a:t>Какая славная у вас девочка: всегда говорит «здравствуйте»; Наш сосед — хороший человек, всегда так вежливо говорит «спасибо» даже за маленькую услугу; Какой неприятный человек: говорит всем «ты».</a:t>
            </a:r>
          </a:p>
          <a:p>
            <a:r>
              <a:rPr lang="ru-RU" i="1" dirty="0" smtClean="0"/>
              <a:t>                                                                                             (Н. </a:t>
            </a:r>
            <a:r>
              <a:rPr lang="ru-RU" i="1" dirty="0" err="1" smtClean="0"/>
              <a:t>Формановская</a:t>
            </a:r>
            <a:r>
              <a:rPr lang="ru-RU" i="1" dirty="0" smtClean="0"/>
              <a:t>)</a:t>
            </a:r>
          </a:p>
          <a:p>
            <a:r>
              <a:rPr lang="ru-RU" dirty="0" smtClean="0"/>
              <a:t>2) Как связана вежливость с речевым этикетом? Отвечая на вопрос, используйте материалы рубрики «Лингвистические заметки», приведите примеры проявления речевого этикета в вашей жизни.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Задание под цифрой два можно выполнять в группах: результат работы всех учеников будет озвучен на уроке.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Людмила\Desktop\фо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pc="-5" dirty="0" smtClean="0">
                <a:solidFill>
                  <a:schemeClr val="accent2">
                    <a:lumMod val="75000"/>
                  </a:schemeClr>
                </a:solidFill>
              </a:rPr>
              <a:t>Ценностно-рефлексивный</a:t>
            </a:r>
            <a:r>
              <a:rPr lang="ru-RU" spc="-8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pc="-5" dirty="0" smtClean="0">
                <a:solidFill>
                  <a:schemeClr val="accent2">
                    <a:lumMod val="75000"/>
                  </a:schemeClr>
                </a:solidFill>
              </a:rPr>
              <a:t>этап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1447800"/>
            <a:ext cx="7360989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149. </a:t>
            </a:r>
            <a:r>
              <a:rPr lang="ru-RU" dirty="0" smtClean="0"/>
              <a:t>1) Представьте‚ что вы рассказываете одноклассникам о поездке</a:t>
            </a:r>
          </a:p>
          <a:p>
            <a:r>
              <a:rPr lang="ru-RU" dirty="0" smtClean="0"/>
              <a:t>с другом на дачу. Обратитесь к слушающим. Помните‚ что ваш друг</a:t>
            </a:r>
          </a:p>
          <a:p>
            <a:r>
              <a:rPr lang="ru-RU" dirty="0" smtClean="0"/>
              <a:t>тоже слушает ваш рассказ.</a:t>
            </a:r>
          </a:p>
          <a:p>
            <a:r>
              <a:rPr lang="ru-RU" dirty="0" smtClean="0"/>
              <a:t>2) Вы заходите в школьную библиотеку и просите помочь подо-</a:t>
            </a:r>
          </a:p>
          <a:p>
            <a:r>
              <a:rPr lang="ru-RU" dirty="0" smtClean="0"/>
              <a:t>брать для вас книгу для подготовки сообщения на уроке об истории</a:t>
            </a:r>
          </a:p>
          <a:p>
            <a:r>
              <a:rPr lang="ru-RU" dirty="0" smtClean="0"/>
              <a:t>приветствия, обращения в русском языке. Обратитесь к сотруднику</a:t>
            </a:r>
          </a:p>
          <a:p>
            <a:r>
              <a:rPr lang="ru-RU" dirty="0" smtClean="0"/>
              <a:t>библиотеки. Представьте и разыграйте по ролям воображаемый диалог.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От каждой группы предполагается одно выступление (ситуация успеха 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даже для слабого ученика)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Людмила\Desktop\фо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pc="-5" dirty="0" smtClean="0">
                <a:solidFill>
                  <a:schemeClr val="accent2">
                    <a:lumMod val="75000"/>
                  </a:schemeClr>
                </a:solidFill>
              </a:rPr>
              <a:t>Ценностно-рефлексивный </a:t>
            </a:r>
            <a:r>
              <a:rPr lang="ru-RU" spc="-105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pc="-5" dirty="0" smtClean="0">
                <a:solidFill>
                  <a:schemeClr val="accent2">
                    <a:lumMod val="75000"/>
                  </a:schemeClr>
                </a:solidFill>
              </a:rPr>
              <a:t>этап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1332" y="1143000"/>
            <a:ext cx="9042668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146. </a:t>
            </a:r>
            <a:r>
              <a:rPr lang="ru-RU" dirty="0" smtClean="0"/>
              <a:t>1) Читали ли вы книгу «Детство» Льва Николаевича Толстого‚ впервые </a:t>
            </a:r>
          </a:p>
          <a:p>
            <a:r>
              <a:rPr lang="ru-RU" dirty="0" smtClean="0"/>
              <a:t>опубликованную в 1852 году под заглавием «История моего детства»? Если ещё </a:t>
            </a:r>
          </a:p>
          <a:p>
            <a:r>
              <a:rPr lang="ru-RU" dirty="0" smtClean="0"/>
              <a:t>не читали‚ советуем её прочесть. В этой повести мы видим мир глазами Николеньки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Иртеньева</a:t>
            </a:r>
            <a:r>
              <a:rPr lang="ru-RU" dirty="0" smtClean="0"/>
              <a:t> — дворянина по происхождению.</a:t>
            </a:r>
          </a:p>
          <a:p>
            <a:r>
              <a:rPr lang="ru-RU" dirty="0" smtClean="0"/>
              <a:t>Прочитайте фрагмент книги. Как вы думаете‚ почему Наталья </a:t>
            </a:r>
            <a:r>
              <a:rPr lang="ru-RU" dirty="0" err="1" smtClean="0"/>
              <a:t>Савишна</a:t>
            </a:r>
            <a:r>
              <a:rPr lang="ru-RU" dirty="0" smtClean="0"/>
              <a:t> извинялась </a:t>
            </a:r>
          </a:p>
          <a:p>
            <a:r>
              <a:rPr lang="ru-RU" dirty="0" smtClean="0"/>
              <a:t>перед мальчиком? Объясните, в чём особенность употребления местоимений</a:t>
            </a:r>
          </a:p>
          <a:p>
            <a:r>
              <a:rPr lang="ru-RU" dirty="0" smtClean="0"/>
              <a:t> </a:t>
            </a:r>
            <a:r>
              <a:rPr lang="ru-RU" i="1" dirty="0" smtClean="0"/>
              <a:t>ты и вы в ХIX веке. Приведите примеры </a:t>
            </a:r>
            <a:r>
              <a:rPr lang="ru-RU" dirty="0" smtClean="0"/>
              <a:t>из текста.</a:t>
            </a:r>
          </a:p>
          <a:p>
            <a:r>
              <a:rPr lang="ru-RU" dirty="0" smtClean="0"/>
              <a:t>После обеда я в самом весёлом расположении духа, припрыгивая, отправился в залу, как</a:t>
            </a:r>
          </a:p>
          <a:p>
            <a:r>
              <a:rPr lang="ru-RU" dirty="0" smtClean="0"/>
              <a:t>вдруг из-за двери выскочила Наталья </a:t>
            </a:r>
            <a:r>
              <a:rPr lang="ru-RU" dirty="0" err="1" smtClean="0"/>
              <a:t>Савишна</a:t>
            </a:r>
            <a:r>
              <a:rPr lang="ru-RU" dirty="0" smtClean="0"/>
              <a:t>, с скатертью в руке, поймала меня и, </a:t>
            </a:r>
          </a:p>
          <a:p>
            <a:r>
              <a:rPr lang="ru-RU" dirty="0" smtClean="0"/>
              <a:t>несмотря на отчаянное сопротивление с моей стороны, начала тереть меня мокрым </a:t>
            </a:r>
          </a:p>
          <a:p>
            <a:r>
              <a:rPr lang="ru-RU" dirty="0" smtClean="0"/>
              <a:t>по лицу, приговаривая: «Не пачкай скатертей, не пачкай скатертей!» Меня так это </a:t>
            </a:r>
          </a:p>
          <a:p>
            <a:r>
              <a:rPr lang="ru-RU" dirty="0" smtClean="0"/>
              <a:t>обидело, что я разревелся от злости. «Как! — говорил я сам себе, прохаживаясь по зале </a:t>
            </a:r>
          </a:p>
          <a:p>
            <a:r>
              <a:rPr lang="ru-RU" dirty="0" smtClean="0"/>
              <a:t>и захлёбываясь от слёз. — Наталья </a:t>
            </a:r>
            <a:r>
              <a:rPr lang="ru-RU" dirty="0" err="1" smtClean="0"/>
              <a:t>Савишна</a:t>
            </a:r>
            <a:r>
              <a:rPr lang="ru-RU" dirty="0" smtClean="0"/>
              <a:t>, просто Наталья, говорит мне </a:t>
            </a:r>
            <a:r>
              <a:rPr lang="ru-RU" i="1" dirty="0" smtClean="0"/>
              <a:t>ты</a:t>
            </a:r>
          </a:p>
          <a:p>
            <a:r>
              <a:rPr lang="ru-RU" dirty="0" smtClean="0"/>
              <a:t>и ещё бьёт меня по лицу мокрой скатертью, как дворового мальчишку. Нет, это</a:t>
            </a:r>
          </a:p>
          <a:p>
            <a:r>
              <a:rPr lang="ru-RU" dirty="0" smtClean="0"/>
              <a:t> ужасно!»... Через несколько минут Наталья </a:t>
            </a:r>
            <a:r>
              <a:rPr lang="ru-RU" dirty="0" err="1" smtClean="0"/>
              <a:t>Савишна</a:t>
            </a:r>
            <a:r>
              <a:rPr lang="ru-RU" dirty="0" smtClean="0"/>
              <a:t> вернулась, робко подошла</a:t>
            </a:r>
          </a:p>
          <a:p>
            <a:r>
              <a:rPr lang="ru-RU" dirty="0" smtClean="0"/>
              <a:t> ко мне и начала увещевать:</a:t>
            </a:r>
          </a:p>
          <a:p>
            <a:r>
              <a:rPr lang="ru-RU" dirty="0" smtClean="0"/>
              <a:t>— Полноте, мой батюшка, не плачьте... простите меня, </a:t>
            </a:r>
            <a:r>
              <a:rPr lang="ru-RU" dirty="0" err="1" smtClean="0"/>
              <a:t>дуру</a:t>
            </a:r>
            <a:r>
              <a:rPr lang="ru-RU" dirty="0" smtClean="0"/>
              <a:t>... я виновата... уж вы меня </a:t>
            </a:r>
          </a:p>
          <a:p>
            <a:r>
              <a:rPr lang="ru-RU" dirty="0" smtClean="0"/>
              <a:t>простите, мой голубчик...</a:t>
            </a:r>
          </a:p>
          <a:p>
            <a:r>
              <a:rPr lang="ru-RU" dirty="0" smtClean="0"/>
              <a:t>2) Запишите обращения, которые встретились вам в этом тексте.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Людмила\Desktop\фо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pc="-5" dirty="0" smtClean="0">
                <a:solidFill>
                  <a:schemeClr val="accent2">
                    <a:lumMod val="75000"/>
                  </a:schemeClr>
                </a:solidFill>
              </a:rPr>
              <a:t>Домашнее</a:t>
            </a:r>
            <a:r>
              <a:rPr lang="ru-RU" spc="-45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pc="-5" dirty="0" smtClean="0">
                <a:solidFill>
                  <a:schemeClr val="accent2">
                    <a:lumMod val="75000"/>
                  </a:schemeClr>
                </a:solidFill>
              </a:rPr>
              <a:t>задание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1332" y="1143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066800" y="1600200"/>
            <a:ext cx="77921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Упр. 147 или 150</a:t>
            </a:r>
          </a:p>
          <a:p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Составить рассказ по картинке (можно использовать картинки, аналогичные 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тем, которые использовались в начале урока)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Людмила\Desktop\фо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Тема: «Речевой этикет: нормы и традиции» (блок «Культура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речи»)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1752600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219200" y="2667000"/>
            <a:ext cx="65271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Русский родной язык. 5 класс : учеб. пособие для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</a:rPr>
              <a:t>общеобразо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-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ват. организаций / [О. М. Александрова и др.]. — 3-е изд. — М. :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Просвещение, 2019. — 176 с. : ил. — ISBN 978-5-09-072150-9.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Людмила\Desktop\фо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Цели урока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" y="1143000"/>
            <a:ext cx="7610097" cy="3721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700" marR="113030" indent="365760">
              <a:spcBef>
                <a:spcPts val="375"/>
              </a:spcBef>
            </a:pP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</a:rPr>
              <a:t>Личностные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</a:rPr>
              <a:t>: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mbria"/>
              </a:rPr>
              <a:t>воспитывать </a:t>
            </a:r>
            <a:r>
              <a:rPr lang="ru-RU" spc="-5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mbria"/>
              </a:rPr>
              <a:t>ценностное отношение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mbria"/>
              </a:rPr>
              <a:t>к  </a:t>
            </a:r>
            <a:r>
              <a:rPr lang="ru-RU" spc="-10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mbria"/>
              </a:rPr>
              <a:t>родному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mbria"/>
              </a:rPr>
              <a:t>языку </a:t>
            </a:r>
          </a:p>
          <a:p>
            <a:pPr marL="12700" marR="113030" indent="365760">
              <a:spcBef>
                <a:spcPts val="375"/>
              </a:spcBef>
            </a:pPr>
            <a:r>
              <a:rPr lang="ru-RU" spc="-5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mbria"/>
              </a:rPr>
              <a:t>как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mbria"/>
              </a:rPr>
              <a:t>хранителю</a:t>
            </a:r>
            <a:r>
              <a:rPr lang="ru-RU" spc="-85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mbria"/>
              </a:rPr>
              <a:t> </a:t>
            </a:r>
            <a:r>
              <a:rPr lang="ru-RU" spc="-15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mbria"/>
              </a:rPr>
              <a:t>культуры.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latin typeface="Calibri" pitchFamily="34" charset="0"/>
              <a:cs typeface="Cambria"/>
            </a:endParaRPr>
          </a:p>
          <a:p>
            <a:pPr marL="378460">
              <a:spcBef>
                <a:spcPts val="930"/>
              </a:spcBef>
            </a:pPr>
            <a:r>
              <a:rPr lang="ru-RU" i="1" spc="-5" dirty="0" err="1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mbria"/>
              </a:rPr>
              <a:t>Метапредметные</a:t>
            </a:r>
            <a:r>
              <a:rPr lang="ru-RU" spc="-5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mbria"/>
              </a:rPr>
              <a:t>: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mbria"/>
              </a:rPr>
              <a:t>анализировать</a:t>
            </a:r>
            <a:r>
              <a:rPr lang="ru-RU" spc="-45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mbria"/>
              </a:rPr>
              <a:t>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mbria"/>
              </a:rPr>
              <a:t>и </a:t>
            </a:r>
            <a:r>
              <a:rPr lang="ru-RU" spc="-5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mbria"/>
              </a:rPr>
              <a:t>классифицировать языковой </a:t>
            </a:r>
          </a:p>
          <a:p>
            <a:pPr marL="378460">
              <a:spcBef>
                <a:spcPts val="930"/>
              </a:spcBef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mbria"/>
              </a:rPr>
              <a:t>материал;</a:t>
            </a:r>
            <a:r>
              <a:rPr lang="ru-RU" spc="-90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mbria"/>
              </a:rPr>
              <a:t> </a:t>
            </a:r>
            <a:r>
              <a:rPr lang="ru-RU" spc="-10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mbria"/>
              </a:rPr>
              <a:t>переводить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mbria"/>
              </a:rPr>
              <a:t> информацию из </a:t>
            </a:r>
            <a:r>
              <a:rPr lang="ru-RU" spc="-10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mbria"/>
              </a:rPr>
              <a:t>одной </a:t>
            </a:r>
            <a:r>
              <a:rPr lang="ru-RU" spc="-5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mbria"/>
              </a:rPr>
              <a:t>знаковой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mbria"/>
              </a:rPr>
              <a:t>системы </a:t>
            </a:r>
          </a:p>
          <a:p>
            <a:pPr marL="378460">
              <a:spcBef>
                <a:spcPts val="930"/>
              </a:spcBef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mbria"/>
              </a:rPr>
              <a:t>в</a:t>
            </a:r>
            <a:r>
              <a:rPr lang="ru-RU" spc="-120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mbria"/>
              </a:rPr>
              <a:t> </a:t>
            </a:r>
            <a:r>
              <a:rPr lang="ru-RU" spc="-5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mbria"/>
              </a:rPr>
              <a:t>другую,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mbria"/>
              </a:rPr>
              <a:t> строить монологическое высказывание в </a:t>
            </a:r>
            <a:r>
              <a:rPr lang="ru-RU" spc="-5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mbria"/>
              </a:rPr>
              <a:t>устной</a:t>
            </a:r>
            <a:r>
              <a:rPr lang="ru-RU" spc="-160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mbria"/>
              </a:rPr>
              <a:t> </a:t>
            </a:r>
            <a:r>
              <a:rPr lang="ru-RU" spc="-5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mbria"/>
              </a:rPr>
              <a:t>форме,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latin typeface="Calibri" pitchFamily="34" charset="0"/>
              <a:cs typeface="Cambria"/>
            </a:endParaRPr>
          </a:p>
          <a:p>
            <a:pPr marL="12700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mbria"/>
              </a:rPr>
              <a:t>       аргументировать свою </a:t>
            </a:r>
            <a:r>
              <a:rPr lang="ru-RU" spc="-5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mbria"/>
              </a:rPr>
              <a:t>точку зрения;</a:t>
            </a:r>
            <a:r>
              <a:rPr lang="ru-RU" spc="-100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mbria"/>
              </a:rPr>
              <a:t>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mbria"/>
              </a:rPr>
              <a:t>осуществлять самоконтроль,</a:t>
            </a:r>
            <a:r>
              <a:rPr lang="ru-RU" spc="-55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mbria"/>
              </a:rPr>
              <a:t> </a:t>
            </a:r>
          </a:p>
          <a:p>
            <a:pPr marL="12700"/>
            <a:r>
              <a:rPr lang="ru-RU" spc="-55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mbria"/>
              </a:rPr>
              <a:t>        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mbria"/>
              </a:rPr>
              <a:t>коррекцию.</a:t>
            </a:r>
          </a:p>
          <a:p>
            <a:pPr marL="12700" marR="279400" indent="365760">
              <a:spcBef>
                <a:spcPts val="1230"/>
              </a:spcBef>
            </a:pPr>
            <a:r>
              <a:rPr lang="ru-RU" i="1" spc="-5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mbria"/>
              </a:rPr>
              <a:t>Предметные</a:t>
            </a:r>
            <a:r>
              <a:rPr lang="ru-RU" spc="-5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mbria"/>
              </a:rPr>
              <a:t>: различать понятия «речевой этикет» и «вежливость», </a:t>
            </a:r>
          </a:p>
          <a:p>
            <a:pPr marL="12700" marR="279400" indent="365760">
              <a:spcBef>
                <a:spcPts val="1230"/>
              </a:spcBef>
            </a:pPr>
            <a:r>
              <a:rPr lang="ru-RU" spc="-5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</a:rPr>
              <a:t>знать особенности русского разговорного этикета, использовать  </a:t>
            </a:r>
          </a:p>
          <a:p>
            <a:pPr marL="12700" marR="279400" indent="365760">
              <a:spcBef>
                <a:spcPts val="1230"/>
              </a:spcBef>
            </a:pPr>
            <a:r>
              <a:rPr lang="ru-RU" spc="-5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</a:rPr>
              <a:t>обращения, уместные в той или иной речевой ситуации..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Людмила\Desktop\фо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Ключевые понятия, термины урока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87881" y="1905000"/>
            <a:ext cx="65310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Речевой этикет, вежливость,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обращение. 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Людмила\Desktop\фо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Инструментарий учителя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1676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1676400"/>
            <a:ext cx="774628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Учебное пособие «Русский родной язык. 5 класс : учеб. пособие для </a:t>
            </a:r>
          </a:p>
          <a:p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общеобразоват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. организаций / [О. М. Александрова и др.]. — 3-е изд. — М. :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Просвещение, 2019: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ambria"/>
                <a:cs typeface="Cambria"/>
              </a:rPr>
              <a:t>§ 15, упр. 144, 145, 146,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ambria"/>
                <a:cs typeface="Cambria"/>
              </a:rPr>
              <a:t> 147, 148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ambria"/>
                <a:cs typeface="Cambria"/>
              </a:rPr>
              <a:t>, 149, 150.</a:t>
            </a:r>
          </a:p>
          <a:p>
            <a:endParaRPr lang="ru-RU" dirty="0" smtClean="0">
              <a:solidFill>
                <a:schemeClr val="accent6">
                  <a:lumMod val="50000"/>
                </a:schemeClr>
              </a:solidFill>
              <a:latin typeface="Cambria"/>
              <a:cs typeface="Cambria"/>
            </a:endParaRP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ambria"/>
              </a:rPr>
              <a:t>Учебный диалог, работа в группах.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Людмила\Desktop\фо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pc="-5" dirty="0" smtClean="0">
                <a:solidFill>
                  <a:schemeClr val="accent2">
                    <a:lumMod val="75000"/>
                  </a:schemeClr>
                </a:solidFill>
              </a:rPr>
              <a:t>Ценностно-эмоциональный</a:t>
            </a:r>
            <a:r>
              <a:rPr lang="ru-RU" spc="-75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pc="-5" dirty="0" smtClean="0">
                <a:solidFill>
                  <a:schemeClr val="accent2">
                    <a:lumMod val="75000"/>
                  </a:schemeClr>
                </a:solidFill>
              </a:rPr>
              <a:t>этап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1066800"/>
            <a:ext cx="85413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Поделить класс на группы, каждой группе дать картинку, которую нужно «оживить».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Сформулировать тему урока.</a:t>
            </a:r>
          </a:p>
          <a:p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076" name="Picture 4" descr="C:\Users\Людмила\Desktop\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1905000"/>
            <a:ext cx="2057400" cy="2438400"/>
          </a:xfrm>
          <a:prstGeom prst="rect">
            <a:avLst/>
          </a:prstGeom>
          <a:noFill/>
        </p:spPr>
      </p:pic>
      <p:pic>
        <p:nvPicPr>
          <p:cNvPr id="3077" name="Picture 5" descr="C:\Users\Людмила\Desktop\о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9800" y="4267200"/>
            <a:ext cx="2362200" cy="2438400"/>
          </a:xfrm>
          <a:prstGeom prst="rect">
            <a:avLst/>
          </a:prstGeom>
          <a:noFill/>
        </p:spPr>
      </p:pic>
      <p:pic>
        <p:nvPicPr>
          <p:cNvPr id="3078" name="Picture 6" descr="C:\Users\Людмила\Desktop\о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828800"/>
            <a:ext cx="2362200" cy="2438400"/>
          </a:xfrm>
          <a:prstGeom prst="rect">
            <a:avLst/>
          </a:prstGeom>
          <a:noFill/>
        </p:spPr>
      </p:pic>
      <p:pic>
        <p:nvPicPr>
          <p:cNvPr id="3079" name="Picture 7" descr="C:\Users\Людмила\Desktop\о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54800" y="4267200"/>
            <a:ext cx="2489200" cy="2406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Людмила\Desktop\фо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pc="-5" dirty="0" smtClean="0">
                <a:solidFill>
                  <a:schemeClr val="accent2">
                    <a:lumMod val="75000"/>
                  </a:schemeClr>
                </a:solidFill>
              </a:rPr>
              <a:t>Ценностно-познавательный</a:t>
            </a:r>
            <a:r>
              <a:rPr lang="ru-RU" spc="-105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pc="-5" dirty="0" smtClean="0">
                <a:solidFill>
                  <a:schemeClr val="accent2">
                    <a:lumMod val="75000"/>
                  </a:schemeClr>
                </a:solidFill>
              </a:rPr>
              <a:t>этап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1219200"/>
            <a:ext cx="86868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144. </a:t>
            </a:r>
            <a:r>
              <a:rPr lang="ru-RU" dirty="0" smtClean="0"/>
              <a:t>1) Прочитайте. О чём говорится в тексте? Как его можно озаглавить?</a:t>
            </a:r>
          </a:p>
          <a:p>
            <a:r>
              <a:rPr lang="ru-RU" dirty="0" smtClean="0"/>
              <a:t>То, что понимают под речевым этикетом, используется в речи каждого из нас ежедневно и многократно. Пожалуй, это самые употребительные выражения: </a:t>
            </a:r>
          </a:p>
          <a:p>
            <a:r>
              <a:rPr lang="ru-RU" dirty="0" smtClean="0"/>
              <a:t>мы по многу раз в день обращаемся к кому-то, приветствуем своих знакомых,</a:t>
            </a:r>
          </a:p>
          <a:p>
            <a:r>
              <a:rPr lang="ru-RU" dirty="0" smtClean="0"/>
              <a:t> а иногда и незнакомых, прощаемся с людьми, кого-то благодарим, перед кем-то извиняемся, кого-то поздравляем, кому-то желаем удачи или делаем комплимент, кому-то соболезнуем, сочувствуем; мы советуем, просим, предлагаем и приглашаем... Таким образом, </a:t>
            </a:r>
            <a:r>
              <a:rPr lang="ru-RU" b="1" dirty="0" smtClean="0"/>
              <a:t>речевой этикет </a:t>
            </a:r>
            <a:r>
              <a:rPr lang="ru-RU" dirty="0" smtClean="0"/>
              <a:t>представляет собой совокупность словесных формул учтивости, вежливости, то есть то, без чего нам с вами просто нельзя обойтись, в каком бы уголке Земли мы ни находились.</a:t>
            </a:r>
          </a:p>
          <a:p>
            <a:r>
              <a:rPr lang="ru-RU" i="1" dirty="0" smtClean="0"/>
              <a:t>                                                                                 (Н. </a:t>
            </a:r>
            <a:r>
              <a:rPr lang="ru-RU" i="1" dirty="0" err="1" smtClean="0"/>
              <a:t>Формановская</a:t>
            </a:r>
            <a:r>
              <a:rPr lang="ru-RU" i="1" dirty="0" smtClean="0"/>
              <a:t>)</a:t>
            </a:r>
          </a:p>
          <a:p>
            <a:r>
              <a:rPr lang="ru-RU" dirty="0" smtClean="0"/>
              <a:t>2) Продолжите синонимический ряд слов.</a:t>
            </a:r>
          </a:p>
          <a:p>
            <a:r>
              <a:rPr lang="ru-RU" dirty="0" smtClean="0"/>
              <a:t>Вежливый, учтивый, почтительный, предупредительный…</a:t>
            </a:r>
          </a:p>
          <a:p>
            <a:endParaRPr lang="ru-RU" dirty="0" smtClean="0"/>
          </a:p>
          <a:p>
            <a:r>
              <a:rPr lang="ru-RU" dirty="0" smtClean="0"/>
              <a:t>3) Используя информацию текста, письменно ответьте на вопрос:</a:t>
            </a:r>
          </a:p>
          <a:p>
            <a:r>
              <a:rPr lang="ru-RU" dirty="0" smtClean="0"/>
              <a:t>«Что такое речевой этикет?»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Людмила\Desktop\фо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pc="-5" dirty="0" smtClean="0">
                <a:solidFill>
                  <a:schemeClr val="accent2">
                    <a:lumMod val="75000"/>
                  </a:schemeClr>
                </a:solidFill>
              </a:rPr>
              <a:t>Ценностно-познавательный</a:t>
            </a:r>
            <a:r>
              <a:rPr lang="ru-RU" spc="-105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pc="-5" dirty="0" smtClean="0">
                <a:solidFill>
                  <a:schemeClr val="accent2">
                    <a:lumMod val="75000"/>
                  </a:schemeClr>
                </a:solidFill>
              </a:rPr>
              <a:t>этап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1295400"/>
            <a:ext cx="6783075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Лингвистические заметки</a:t>
            </a:r>
          </a:p>
          <a:p>
            <a:r>
              <a:rPr lang="ru-RU" dirty="0" smtClean="0"/>
              <a:t>Со временем приветствия, конечно, меняются. Ещё в XVIII </a:t>
            </a:r>
            <a:r>
              <a:rPr lang="ru-RU" dirty="0" err="1" smtClean="0"/>
              <a:t>ве</a:t>
            </a:r>
            <a:r>
              <a:rPr lang="ru-RU" dirty="0" smtClean="0"/>
              <a:t>-</a:t>
            </a:r>
          </a:p>
          <a:p>
            <a:r>
              <a:rPr lang="ru-RU" dirty="0" err="1" smtClean="0"/>
              <a:t>ке</a:t>
            </a:r>
            <a:r>
              <a:rPr lang="ru-RU" dirty="0" smtClean="0"/>
              <a:t> формулы «Здравия тебе желаю!», «Желаю здравия!» мог про-</a:t>
            </a:r>
          </a:p>
          <a:p>
            <a:r>
              <a:rPr lang="ru-RU" dirty="0" smtClean="0"/>
              <a:t>износить любой человек, входя в дом или встречая знакомого.</a:t>
            </a:r>
          </a:p>
          <a:p>
            <a:r>
              <a:rPr lang="ru-RU" dirty="0" smtClean="0"/>
              <a:t>Лишь позже они закрепились в военной среде. Когда-то «Здрав-</a:t>
            </a:r>
          </a:p>
          <a:p>
            <a:r>
              <a:rPr lang="ru-RU" dirty="0" err="1" smtClean="0"/>
              <a:t>ствуй</a:t>
            </a:r>
            <a:r>
              <a:rPr lang="ru-RU" dirty="0" smtClean="0"/>
              <a:t>!» говорили не только при свидании с другим, но и если кто-</a:t>
            </a:r>
          </a:p>
          <a:p>
            <a:r>
              <a:rPr lang="ru-RU" dirty="0" err="1" smtClean="0"/>
              <a:t>нибудь</a:t>
            </a:r>
            <a:r>
              <a:rPr lang="ru-RU" dirty="0" smtClean="0"/>
              <a:t> чихал, то есть в тех случаях, в которых сейчас говорят</a:t>
            </a:r>
          </a:p>
          <a:p>
            <a:r>
              <a:rPr lang="ru-RU" dirty="0" smtClean="0"/>
              <a:t>«Будь здоров!» или «Будьте здоровы!». Читая в былинах такие</a:t>
            </a:r>
          </a:p>
          <a:p>
            <a:r>
              <a:rPr lang="ru-RU" dirty="0" smtClean="0"/>
              <a:t>выражения, как «Ай ты гой </a:t>
            </a:r>
            <a:r>
              <a:rPr lang="ru-RU" dirty="0" err="1" smtClean="0"/>
              <a:t>еси</a:t>
            </a:r>
            <a:r>
              <a:rPr lang="ru-RU" dirty="0" smtClean="0"/>
              <a:t>, Илья Муромец!» или «Исполать</a:t>
            </a:r>
          </a:p>
          <a:p>
            <a:r>
              <a:rPr lang="ru-RU" dirty="0" smtClean="0"/>
              <a:t>тебе, добрый молодец!», мы понимаем, что «гой», «исполать» —</a:t>
            </a:r>
          </a:p>
          <a:p>
            <a:r>
              <a:rPr lang="ru-RU" dirty="0" smtClean="0"/>
              <a:t>это старинные приветствия, но сами давно уже их не </a:t>
            </a:r>
            <a:r>
              <a:rPr lang="ru-RU" dirty="0" err="1" smtClean="0"/>
              <a:t>употребля</a:t>
            </a:r>
            <a:r>
              <a:rPr lang="ru-RU" dirty="0" smtClean="0"/>
              <a:t>-</a:t>
            </a:r>
          </a:p>
          <a:p>
            <a:r>
              <a:rPr lang="ru-RU" dirty="0" smtClean="0"/>
              <a:t>ем. Устойчивее других оказались приветствия утренние, дневные,</a:t>
            </a:r>
          </a:p>
          <a:p>
            <a:r>
              <a:rPr lang="ru-RU" dirty="0" smtClean="0"/>
              <a:t>вечерние: «Доброе утро!», «Добрый день!», «Добрый вечер!», ко-</a:t>
            </a:r>
          </a:p>
          <a:p>
            <a:r>
              <a:rPr lang="ru-RU" dirty="0" err="1" smtClean="0"/>
              <a:t>торые</a:t>
            </a:r>
            <a:r>
              <a:rPr lang="ru-RU" dirty="0" smtClean="0"/>
              <a:t> широко используются в современной русской речи наряду</a:t>
            </a:r>
          </a:p>
          <a:p>
            <a:r>
              <a:rPr lang="ru-RU" dirty="0" smtClean="0"/>
              <a:t>со «Здравствуйте!». Формулы приветствия связывают нас друг с</a:t>
            </a:r>
          </a:p>
          <a:p>
            <a:r>
              <a:rPr lang="ru-RU" dirty="0" smtClean="0"/>
              <a:t>другом, укрепляют контакты, приближают к радости </a:t>
            </a:r>
            <a:r>
              <a:rPr lang="ru-RU" dirty="0" err="1" smtClean="0"/>
              <a:t>человеческо</a:t>
            </a:r>
            <a:r>
              <a:rPr lang="ru-RU" dirty="0" smtClean="0"/>
              <a:t>-</a:t>
            </a:r>
          </a:p>
          <a:p>
            <a:r>
              <a:rPr lang="ru-RU" dirty="0" smtClean="0"/>
              <a:t>го общения.</a:t>
            </a:r>
          </a:p>
          <a:p>
            <a:r>
              <a:rPr lang="ru-RU" i="1" dirty="0" smtClean="0"/>
              <a:t>(И. Гольдин)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Людмила\Desktop\фо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pc="-5" dirty="0" smtClean="0">
                <a:solidFill>
                  <a:schemeClr val="accent2">
                    <a:lumMod val="75000"/>
                  </a:schemeClr>
                </a:solidFill>
              </a:rPr>
              <a:t>Ценностно-познавательный</a:t>
            </a:r>
            <a:r>
              <a:rPr lang="ru-RU" spc="-105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pc="-5" dirty="0" smtClean="0">
                <a:solidFill>
                  <a:schemeClr val="accent2">
                    <a:lumMod val="75000"/>
                  </a:schemeClr>
                </a:solidFill>
              </a:rPr>
              <a:t>этап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524000"/>
            <a:ext cx="6776086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Диалог культур</a:t>
            </a:r>
          </a:p>
          <a:p>
            <a:r>
              <a:rPr lang="ru-RU" dirty="0" smtClean="0"/>
              <a:t>Формулы приветствия при встрече у разных народов очень</a:t>
            </a:r>
          </a:p>
          <a:p>
            <a:r>
              <a:rPr lang="ru-RU" dirty="0" smtClean="0"/>
              <a:t>интересны. По этим формулам мы можем узнать о ценностях, ко-</a:t>
            </a:r>
          </a:p>
          <a:p>
            <a:r>
              <a:rPr lang="ru-RU" dirty="0" err="1" smtClean="0"/>
              <a:t>торые</a:t>
            </a:r>
            <a:r>
              <a:rPr lang="ru-RU" dirty="0" smtClean="0"/>
              <a:t> существуют у того или иного народа, о том, что заботит </a:t>
            </a:r>
            <a:r>
              <a:rPr lang="ru-RU" dirty="0" err="1" smtClean="0"/>
              <a:t>че</a:t>
            </a:r>
            <a:r>
              <a:rPr lang="ru-RU" dirty="0" smtClean="0"/>
              <a:t>-</a:t>
            </a:r>
          </a:p>
          <a:p>
            <a:r>
              <a:rPr lang="ru-RU" dirty="0" err="1" smtClean="0"/>
              <a:t>ловека</a:t>
            </a:r>
            <a:r>
              <a:rPr lang="ru-RU" dirty="0" smtClean="0"/>
              <a:t> прежде всего и чего он, как друг и учтивый собеседник,</a:t>
            </a:r>
          </a:p>
          <a:p>
            <a:r>
              <a:rPr lang="ru-RU" dirty="0" smtClean="0"/>
              <a:t>желает другому:</a:t>
            </a:r>
          </a:p>
          <a:p>
            <a:r>
              <a:rPr lang="ru-RU" dirty="0" smtClean="0"/>
              <a:t>— у русских — </a:t>
            </a:r>
            <a:r>
              <a:rPr lang="ru-RU" i="1" dirty="0" smtClean="0"/>
              <a:t>«Здравствуйте!» — пожелание здоровья;</a:t>
            </a:r>
          </a:p>
          <a:p>
            <a:r>
              <a:rPr lang="ru-RU" dirty="0" smtClean="0"/>
              <a:t>— у американцев — </a:t>
            </a:r>
            <a:r>
              <a:rPr lang="ru-RU" i="1" dirty="0" smtClean="0"/>
              <a:t>«Как дела?» — главное — деловые </a:t>
            </a:r>
            <a:r>
              <a:rPr lang="ru-RU" i="1" dirty="0" err="1" smtClean="0"/>
              <a:t>отно</a:t>
            </a:r>
            <a:r>
              <a:rPr lang="ru-RU" i="1" dirty="0" smtClean="0"/>
              <a:t>-</a:t>
            </a:r>
          </a:p>
          <a:p>
            <a:r>
              <a:rPr lang="ru-RU" dirty="0" err="1" smtClean="0"/>
              <a:t>шения</a:t>
            </a:r>
            <a:r>
              <a:rPr lang="ru-RU" dirty="0" smtClean="0"/>
              <a:t>;</a:t>
            </a:r>
          </a:p>
          <a:p>
            <a:r>
              <a:rPr lang="ru-RU" dirty="0" smtClean="0"/>
              <a:t>— у китайцев — </a:t>
            </a:r>
            <a:r>
              <a:rPr lang="ru-RU" i="1" dirty="0" smtClean="0"/>
              <a:t>«Ел ли ты сегодня?», «Вы сыты?»;</a:t>
            </a:r>
          </a:p>
          <a:p>
            <a:r>
              <a:rPr lang="ru-RU" dirty="0" smtClean="0"/>
              <a:t>— у монголов приветствия разнятся в зависимости от </a:t>
            </a:r>
            <a:r>
              <a:rPr lang="ru-RU" dirty="0" err="1" smtClean="0"/>
              <a:t>сезо</a:t>
            </a:r>
            <a:r>
              <a:rPr lang="ru-RU" dirty="0" smtClean="0"/>
              <a:t>-</a:t>
            </a:r>
          </a:p>
          <a:p>
            <a:r>
              <a:rPr lang="ru-RU" dirty="0" smtClean="0"/>
              <a:t>на — осенью спрашивают: </a:t>
            </a:r>
            <a:r>
              <a:rPr lang="ru-RU" i="1" dirty="0" smtClean="0"/>
              <a:t>«Жирный ли скот?», весной: «Благо-</a:t>
            </a:r>
          </a:p>
          <a:p>
            <a:r>
              <a:rPr lang="ru-RU" i="1" dirty="0" err="1" smtClean="0"/>
              <a:t>получно</a:t>
            </a:r>
            <a:r>
              <a:rPr lang="ru-RU" i="1" dirty="0" smtClean="0"/>
              <a:t> ли встречаете весну?», зимой: «Как зимуете?», а </a:t>
            </a:r>
            <a:r>
              <a:rPr lang="ru-RU" i="1" dirty="0" err="1" smtClean="0"/>
              <a:t>са</a:t>
            </a:r>
            <a:r>
              <a:rPr lang="ru-RU" i="1" dirty="0" smtClean="0"/>
              <a:t>-</a:t>
            </a:r>
          </a:p>
          <a:p>
            <a:r>
              <a:rPr lang="ru-RU" dirty="0" err="1" smtClean="0"/>
              <a:t>мым</a:t>
            </a:r>
            <a:r>
              <a:rPr lang="ru-RU" dirty="0" smtClean="0"/>
              <a:t> общим приветствием является выражение, отразившее </a:t>
            </a:r>
            <a:r>
              <a:rPr lang="ru-RU" dirty="0" err="1" smtClean="0"/>
              <a:t>коче</a:t>
            </a:r>
            <a:r>
              <a:rPr lang="ru-RU" dirty="0" smtClean="0"/>
              <a:t>-</a:t>
            </a:r>
          </a:p>
          <a:p>
            <a:r>
              <a:rPr lang="ru-RU" dirty="0" smtClean="0"/>
              <a:t>вой образ жизни: </a:t>
            </a:r>
            <a:r>
              <a:rPr lang="ru-RU" i="1" dirty="0" smtClean="0"/>
              <a:t>«Как кочуете?»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1814</Words>
  <Application>Microsoft Office PowerPoint</Application>
  <PresentationFormat>Экран (4:3)</PresentationFormat>
  <Paragraphs>171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Office Theme</vt:lpstr>
      <vt:lpstr>Речевой этикет: нормы и традиции</vt:lpstr>
      <vt:lpstr>Тема: «Речевой этикет: нормы и традиции» (блок «Культура речи»)  </vt:lpstr>
      <vt:lpstr>Цели урока</vt:lpstr>
      <vt:lpstr>Ключевые понятия, термины урока</vt:lpstr>
      <vt:lpstr>Инструментарий учителя</vt:lpstr>
      <vt:lpstr>Ценностно-эмоциональный этап</vt:lpstr>
      <vt:lpstr>Ценностно-познавательный этап</vt:lpstr>
      <vt:lpstr>Ценностно-познавательный этап</vt:lpstr>
      <vt:lpstr>Ценностно-познавательный этап</vt:lpstr>
      <vt:lpstr>Ценностно-познавательный этап</vt:lpstr>
      <vt:lpstr>Ценностно-познавательный этап</vt:lpstr>
      <vt:lpstr>Ценностно-познавательный этап</vt:lpstr>
      <vt:lpstr>Ценностно-познавательный этап</vt:lpstr>
      <vt:lpstr>Ценностно-познавательный этап</vt:lpstr>
      <vt:lpstr>Ценностно-рефлексивный этап</vt:lpstr>
      <vt:lpstr>Ценностно-рефлексивный  этап</vt:lpstr>
      <vt:lpstr>Домашнее задание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Речевой этикет: нормы и традиции</dc:title>
  <dc:creator>Павел Сыражов</dc:creator>
  <cp:lastModifiedBy>Людмила</cp:lastModifiedBy>
  <cp:revision>11</cp:revision>
  <dcterms:created xsi:type="dcterms:W3CDTF">2006-08-16T00:00:00Z</dcterms:created>
  <dcterms:modified xsi:type="dcterms:W3CDTF">2020-07-01T18:54:41Z</dcterms:modified>
</cp:coreProperties>
</file>