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8"/>
  </p:notesMasterIdLst>
  <p:sldIdLst>
    <p:sldId id="256" r:id="rId2"/>
    <p:sldId id="257" r:id="rId3"/>
    <p:sldId id="273" r:id="rId4"/>
    <p:sldId id="274" r:id="rId5"/>
    <p:sldId id="275" r:id="rId6"/>
    <p:sldId id="290" r:id="rId7"/>
    <p:sldId id="294" r:id="rId8"/>
    <p:sldId id="258" r:id="rId9"/>
    <p:sldId id="276" r:id="rId10"/>
    <p:sldId id="277" r:id="rId11"/>
    <p:sldId id="262" r:id="rId12"/>
    <p:sldId id="263" r:id="rId13"/>
    <p:sldId id="278" r:id="rId14"/>
    <p:sldId id="289" r:id="rId15"/>
    <p:sldId id="295" r:id="rId16"/>
    <p:sldId id="279" r:id="rId17"/>
    <p:sldId id="280" r:id="rId18"/>
    <p:sldId id="281" r:id="rId19"/>
    <p:sldId id="282" r:id="rId20"/>
    <p:sldId id="283" r:id="rId21"/>
    <p:sldId id="259" r:id="rId22"/>
    <p:sldId id="260" r:id="rId23"/>
    <p:sldId id="288" r:id="rId24"/>
    <p:sldId id="296" r:id="rId25"/>
    <p:sldId id="287" r:id="rId26"/>
    <p:sldId id="26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78989-61B0-4DAF-8E79-518AC26CC30F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ECC72-F99C-4B3F-94E1-997E8E58F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4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10.07.2020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e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Relationship Id="rId9" Type="http://schemas.openxmlformats.org/officeDocument/2006/relationships/image" Target="../media/image9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9512" y="404665"/>
            <a:ext cx="8480970" cy="3384375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4800" b="1" dirty="0" smtClean="0">
                <a:solidFill>
                  <a:srgbClr val="FF0000"/>
                </a:solidFill>
                <a:effectLst/>
                <a:latin typeface="Calibri"/>
                <a:ea typeface="+mn-ea"/>
                <a:cs typeface="+mn-cs"/>
              </a:rPr>
              <a:t>« Я здоровье берегу – </a:t>
            </a:r>
            <a:br>
              <a:rPr lang="ru-RU" sz="4800" b="1" dirty="0" smtClean="0">
                <a:solidFill>
                  <a:srgbClr val="FF0000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4800" b="1" dirty="0" smtClean="0">
                <a:solidFill>
                  <a:srgbClr val="FF0000"/>
                </a:solidFill>
                <a:effectLst/>
                <a:latin typeface="Calibri"/>
                <a:ea typeface="+mn-ea"/>
                <a:cs typeface="+mn-cs"/>
              </a:rPr>
              <a:t>быть здоровым я хочу»</a:t>
            </a:r>
            <a:r>
              <a:rPr lang="ru-RU" sz="4800" b="1" dirty="0">
                <a:solidFill>
                  <a:srgbClr val="FF0000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4800" b="1" dirty="0">
                <a:solidFill>
                  <a:srgbClr val="FF0000"/>
                </a:solidFill>
                <a:effectLst/>
                <a:latin typeface="Calibri"/>
                <a:ea typeface="+mn-ea"/>
                <a:cs typeface="+mn-cs"/>
              </a:rPr>
            </a:b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93235" y="777497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12" descr="ANd9GcTwBssmGY2opi2eNEZsfZYZAkGEe7_loNww0_PuMmqErqAI6oz99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509120"/>
            <a:ext cx="1905000" cy="16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ANd9GcQ1Zqcji9W8u6o6WkvHvk07uiKnecOwtis2vlX6LQLrsSGnr8XEZ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4398" y="4170982"/>
            <a:ext cx="2000250" cy="22764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1259632" y="5517232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 </a:t>
            </a:r>
            <a:endParaRPr lang="ru-RU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65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9696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ухаживать за зубами?</a:t>
            </a:r>
            <a:endParaRPr lang="ru-RU" sz="4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13" descr="ANd9GcT_FKqY5m5j50nyQiUKhvKgSZEarNpq8EWf9MzYYPWu_UvGdVI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28098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3" descr="ANd9GcQKeU21rBOVtIxlu9z1pSK-5tEvz2dxsgzLUeIV9XzI3Lxkg89GB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498" y="3717032"/>
            <a:ext cx="2924686" cy="2125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1" descr="ANd9GcQWtezgE4F5s6S9yMoby5NHtTUUjODBHLNErTTRwkCgC_i0CeBeT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951" y="4259102"/>
            <a:ext cx="3015641" cy="205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19872" y="1772816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зубы не болели, за ними надо ухаживать!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5916" y="2888069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008000"/>
                </a:solidFill>
              </a:rPr>
              <a:t>- Какие </a:t>
            </a:r>
            <a:r>
              <a:rPr lang="ru-RU" i="1" dirty="0">
                <a:solidFill>
                  <a:srgbClr val="008000"/>
                </a:solidFill>
              </a:rPr>
              <a:t>предметы личной гигиены помогают сохранить зубы здоровыми?</a:t>
            </a:r>
          </a:p>
        </p:txBody>
      </p:sp>
      <p:pic>
        <p:nvPicPr>
          <p:cNvPr id="8" name="Рисунок 7" descr="http://im6-tub-ru.yandex.net/i?id=39719518-66-72&amp;n=2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309584"/>
            <a:ext cx="2197903" cy="2215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37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30698" y="47267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ГИГИЕНА  ПОЛОСТИ   РТА</a:t>
            </a:r>
            <a:br>
              <a:rPr lang="ru-RU" sz="49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  <a:effectLst/>
              </a:rPr>
              <a:t> 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effectLst/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14400" y="1525588"/>
            <a:ext cx="8229600" cy="4525962"/>
          </a:xfrm>
        </p:spPr>
        <p:txBody>
          <a:bodyPr/>
          <a:lstStyle/>
          <a:p>
            <a:pPr algn="just"/>
            <a:r>
              <a:rPr lang="ru-RU" sz="1800" b="1" dirty="0">
                <a:latin typeface="Times New Roman"/>
                <a:ea typeface="Times New Roman"/>
              </a:rPr>
              <a:t> 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122" name="Picture 2" descr="зуб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7716" y="180668"/>
            <a:ext cx="13716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000125"/>
            <a:ext cx="125730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79124" y="1196752"/>
            <a:ext cx="50571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 Наружные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поверхности  зубов.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9388" y="2171348"/>
            <a:ext cx="12573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9872" y="2304748"/>
            <a:ext cx="50571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Внутренние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поверхности  зубов.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28831"/>
            <a:ext cx="1257300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41512" y="3784792"/>
            <a:ext cx="5078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 Жевательная 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поверхности  зубов.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1994" y="4820776"/>
            <a:ext cx="1257300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36688" y="4987912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Внутренние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поверхности  передних зубов.</a:t>
            </a:r>
          </a:p>
          <a:p>
            <a:r>
              <a:rPr lang="ru-RU" sz="2400" b="1" dirty="0"/>
              <a:t> </a:t>
            </a:r>
            <a:endParaRPr lang="ru-RU" sz="2400" dirty="0"/>
          </a:p>
        </p:txBody>
      </p:sp>
      <p:pic>
        <p:nvPicPr>
          <p:cNvPr id="15" name="Picture 20" descr="ANd9GcSvv6bZmu8Rr-3rzev86NYzqSKOngaGjB-QYPvZmeSGfDDSBEg-w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702" y="3052160"/>
            <a:ext cx="15240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693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692150"/>
            <a:ext cx="140017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1028978"/>
            <a:ext cx="3588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 Массаж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десен.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2276475"/>
            <a:ext cx="13620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04154" y="2524263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6. Чистка языка.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4365625"/>
            <a:ext cx="1257300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92675" y="4623033"/>
            <a:ext cx="3558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7. Полоскание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рта.</a:t>
            </a:r>
          </a:p>
        </p:txBody>
      </p:sp>
      <p:pic>
        <p:nvPicPr>
          <p:cNvPr id="9" name="Picture 11" descr="831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0555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0" descr="ANd9GcSvv6bZmu8Rr-3rzev86NYzqSKOngaGjB-QYPvZmeSGfDDSBEg-w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636912"/>
            <a:ext cx="15240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219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Запомни эти правила!</a:t>
            </a:r>
            <a:endParaRPr lang="ru-RU" sz="4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14" descr="ANd9GcSEJ68_VuNdJutHUIUo0YDBBQUwjzgoXPB9L-xL93EirF6tzNk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440531"/>
            <a:ext cx="1740023" cy="169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97038" y="1440531"/>
            <a:ext cx="45433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поел почисти зубки.</a:t>
            </a:r>
          </a:p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Делай так два раза в сутки</a:t>
            </a:r>
          </a:p>
        </p:txBody>
      </p:sp>
      <p:pic>
        <p:nvPicPr>
          <p:cNvPr id="6" name="Picture 12" descr="ANd9GcTcwEGPme1hd2ODioBSlHdzf8CefbJeRATecIdBb-ENLkn-kW2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782" y="2317274"/>
            <a:ext cx="16764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2463607"/>
            <a:ext cx="4798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Предпочти конфетам фрукты,</a:t>
            </a:r>
          </a:p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Очень важные продукты.</a:t>
            </a:r>
          </a:p>
        </p:txBody>
      </p:sp>
      <p:pic>
        <p:nvPicPr>
          <p:cNvPr id="9" name="Picture 18" descr="ANd9GcSO9L4BHn_13hkeSVsUECQa3-ROJUUpH3tBqI4LQzUrGLmGb5B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631" y="3928493"/>
            <a:ext cx="1828800" cy="162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836167" y="3841165"/>
            <a:ext cx="39633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зуб не беспокоил,</a:t>
            </a:r>
          </a:p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Помни правило такое: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26004" y="471790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стоматологу идем</a:t>
            </a:r>
          </a:p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год два раза на прием.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31373" y="5635162"/>
            <a:ext cx="5731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тогда улыбки свет</a:t>
            </a:r>
          </a:p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Сохранишь на много лет</a:t>
            </a:r>
          </a:p>
        </p:txBody>
      </p:sp>
      <p:pic>
        <p:nvPicPr>
          <p:cNvPr id="14" name="Picture 20" descr="ANd9GcSvv6bZmu8Rr-3rzev86NYzqSKOngaGjB-QYPvZmeSGfDDSBEg-w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5106920"/>
            <a:ext cx="15240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77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Сказка «Зубы </a:t>
            </a:r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Змея 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Горыныча»</a:t>
            </a:r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/>
            </a:r>
            <a:b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</a:b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048" y="1361032"/>
            <a:ext cx="86868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8000"/>
                </a:solidFill>
              </a:rPr>
              <a:t>Жил на свете Змей Горыныч. Он был большущим, зеленым, хвост за ним волочился, как за змеей, на спине крылья кожистые. И люди его не любили, потому что он воровал у них сладости.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8000"/>
                </a:solidFill>
              </a:rPr>
              <a:t>Однажды </a:t>
            </a:r>
            <a:r>
              <a:rPr lang="ru-RU" dirty="0">
                <a:solidFill>
                  <a:srgbClr val="008000"/>
                </a:solidFill>
              </a:rPr>
              <a:t>у Змея Горыныча заболели зубы. Он написал письмо доктору и сказал синицам, чтобы они отнесли это письмо в больницу. Доктор боялся, но все- таки пришел. Он осмотрел Змея Горыныча и сказал:</a:t>
            </a:r>
          </a:p>
          <a:p>
            <a:pPr marL="0" indent="0">
              <a:buNone/>
            </a:pPr>
            <a:r>
              <a:rPr lang="ru-RU" dirty="0">
                <a:solidFill>
                  <a:srgbClr val="008000"/>
                </a:solidFill>
              </a:rPr>
              <a:t> « Если ты будешь два раза в день чистить зубы и поменьше есть сладкого, то они  перестанут болеть». Он не хотел, но решил попробовать эту процедуру.</a:t>
            </a:r>
          </a:p>
          <a:p>
            <a:pPr marL="0" indent="0">
              <a:buNone/>
            </a:pPr>
            <a:r>
              <a:rPr lang="ru-RU" dirty="0">
                <a:solidFill>
                  <a:srgbClr val="008000"/>
                </a:solidFill>
              </a:rPr>
              <a:t>Он стал чистить зубы два раза в день и они у него перестали болеть.</a:t>
            </a:r>
          </a:p>
          <a:p>
            <a:endParaRPr lang="ru-RU" dirty="0"/>
          </a:p>
        </p:txBody>
      </p:sp>
      <p:pic>
        <p:nvPicPr>
          <p:cNvPr id="3074" name="Picture 2" descr="AG00164_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5301208"/>
            <a:ext cx="168910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0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 «Да, нет»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39552" y="908720"/>
            <a:ext cx="4191000" cy="48684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Я хочу вам дать совет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Вам решать, где да, где нет.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Если мой совет хороший,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Вы похлопайте в ладоши.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На неправильный совет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Говорите дружно нет.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Постоянно нужно есть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Для зубов для ваших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Фрукты, овощи, омлет,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Творог, простоквашу.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BatangChe" pitchFamily="49" charset="-127"/>
                <a:cs typeface="Times New Roman" pitchFamily="18" charset="0"/>
              </a:rPr>
              <a:t>Если мой совет хороший,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BatangChe" pitchFamily="49" charset="-127"/>
                <a:cs typeface="Times New Roman" pitchFamily="18" charset="0"/>
              </a:rPr>
              <a:t>Вы похлопайте в ладоши.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Не грызите лист капустный,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Он совсем, совсем не вкусный,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Лучше ешьте шоколад,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Вафли, сахар, мармелад.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Это правильный совет? Нет!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Говорила маме Люба:</a:t>
            </a:r>
          </a:p>
          <a:p>
            <a:pPr marL="0" indent="0">
              <a:buNone/>
            </a:pPr>
            <a:r>
              <a:rPr lang="ru-RU" sz="11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Я не буду чистить зубы!</a:t>
            </a:r>
          </a:p>
          <a:p>
            <a:pPr marL="0" indent="0">
              <a:buNone/>
            </a:pPr>
            <a:r>
              <a:rPr lang="ru-RU" sz="11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И </a:t>
            </a: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теперь у нашей Любы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Дырка в каждом, каждом зубе.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Каков будет ваш ответ?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Молодчина Люба? Нет!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Блеск зубам чтобы придать,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Нужно крем сапожный взять.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Выдавить полтюбика</a:t>
            </a:r>
          </a:p>
          <a:p>
            <a:pPr marL="0" indent="0">
              <a:buNone/>
            </a:pP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И почистить зубики.</a:t>
            </a:r>
          </a:p>
          <a:p>
            <a:pPr marL="0" indent="0">
              <a:buNone/>
            </a:pPr>
            <a:r>
              <a:rPr lang="ru-RU" sz="11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 </a:t>
            </a:r>
            <a:r>
              <a:rPr lang="ru-RU" sz="11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не буду чистить зубы.</a:t>
            </a:r>
          </a:p>
          <a:p>
            <a:endParaRPr lang="ru-RU" sz="11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4008" y="908720"/>
            <a:ext cx="4343400" cy="48684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05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Это </a:t>
            </a: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правильный совет? Нет!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Ох, неловкая Людмила,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На пол щётку уронила.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С пола щётку поднимает,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Чистить зубы продолжает.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Кто даст правильный совет?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Молодчина Люба? Нет!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Навсегда запомните,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Милые </a:t>
            </a:r>
            <a:r>
              <a:rPr lang="ru-RU" sz="105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друзья  Не </a:t>
            </a: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почистив зубы,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Спать идти нельзя.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Если мой совет хороший,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Вы похлопайте в ладоши.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Зубы вы почистили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И идёте спать,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Захватите булочку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Сладкую в кровать.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Это правильный совет? Нет!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Запомните совет полезный: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Нельзя грызть предмет железный.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Если мой совет хороший,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Вы похлопайте в ладоши.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Чтобы зубы укреплять,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Полезно гвозди пожевать.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Это правильный совет? Нет!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Молодцы, не оплошали,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Правильно ответы дали.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Запомнить надо на 100 лет,</a:t>
            </a:r>
          </a:p>
          <a:p>
            <a:pPr marL="0" indent="0">
              <a:buNone/>
            </a:pP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ea typeface="Dotum" pitchFamily="34" charset="-127"/>
                <a:cs typeface="Times New Roman" pitchFamily="18" charset="0"/>
              </a:rPr>
              <a:t>Что зубам полезно, а что нет</a:t>
            </a:r>
            <a:r>
              <a:rPr lang="ru-RU" sz="105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Dotum" pitchFamily="34" charset="-127"/>
                <a:ea typeface="Dotum" pitchFamily="34" charset="-127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8680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0" y="890196"/>
            <a:ext cx="8172400" cy="1168400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endParaRPr lang="ru-RU" sz="2800" dirty="0"/>
          </a:p>
          <a:p>
            <a:pPr marL="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еды человек прожить не может.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332656"/>
            <a:ext cx="69964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и зачем мы едим?</a:t>
            </a:r>
          </a:p>
        </p:txBody>
      </p:sp>
      <p:pic>
        <p:nvPicPr>
          <p:cNvPr id="6" name="Picture 20" descr="ANd9GcSHYtlCrND-jg59eY7tkK27eaY9LucksjeOx7cdIxH1ZskKLq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2058596"/>
            <a:ext cx="2527719" cy="1800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8" y="3861048"/>
            <a:ext cx="297578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Одни 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продукты питают организм энергией, чтобы можно было двигаться, заниматься активной мыслительной деятельностью и при этом долго не уставать.</a:t>
            </a:r>
          </a:p>
        </p:txBody>
      </p:sp>
      <p:pic>
        <p:nvPicPr>
          <p:cNvPr id="8" name="Picture 22" descr="ANd9GcRiO2vVBuc4hgbqMfusAVxA_G-xfMCAL6XFbffWp6hTAVIrsO5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0424" y="3276591"/>
            <a:ext cx="2474379" cy="212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870818" y="2831579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18" descr="ANd9GcRsMwydfDERu3rYgIhTrehgJ1giFwCxoRVKw53yyhjF806lKPFKx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1494" y="2058597"/>
            <a:ext cx="2538937" cy="1800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28184" y="4168823"/>
            <a:ext cx="26846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Другие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помогают строить организм и делают человека более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сильным. 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 третьих зависит развитие человека, его защитные силы.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594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Правила приема пищи</a:t>
            </a:r>
          </a:p>
        </p:txBody>
      </p:sp>
      <p:pic>
        <p:nvPicPr>
          <p:cNvPr id="4" name="Picture 23" descr="ANd9GcTd-WvXlsybSySF1dJE7MISyinqhoHph99LIbGzpGFzkb8dwMqH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812" y="1556792"/>
            <a:ext cx="2565554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ANd9GcRflvOD0bi9M1qjWdxCmHTceed-ET2HosIyVodvyVZ6UJ4Txh9pP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2503165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5" descr="ANd9GcQruQ9WB78-sHi-2127nKeSkWaiktBlbA0imKUghPkNC6M-msY-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543" y="1556792"/>
            <a:ext cx="2206997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79712" y="3604954"/>
            <a:ext cx="5384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Правильно ли поступают эти дети? Почему?</a:t>
            </a:r>
          </a:p>
        </p:txBody>
      </p:sp>
      <p:pic>
        <p:nvPicPr>
          <p:cNvPr id="9" name="Picture 29" descr="ANd9GcQ-yT0iJAWf6SSeKyaMOlLOay8kKhIRu7Q3CwYA5Uqe76Na1gv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813" y="4005064"/>
            <a:ext cx="2565554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7" descr="ANd9GcTPoYKna5yv0bsmK7hnVxsYE3SrGPuj1o-qT70vFHbqsT7smBn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005064"/>
            <a:ext cx="250316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1" descr="ANd9GcSOqo9zuYjHShdTSlh33XUUCbXuDfuoQsidUeNhzS4eIQdw7BbZiQ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543" y="4005064"/>
            <a:ext cx="220699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39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52092" y="2696021"/>
            <a:ext cx="6696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Выбираем продукты здорового и полезного питания</a:t>
            </a:r>
          </a:p>
        </p:txBody>
      </p:sp>
      <p:pic>
        <p:nvPicPr>
          <p:cNvPr id="6" name="Picture 31" descr="ANd9GcSbpbrq2X2m9RY5GgidbRcaScyNQxDBq7I4bCH8ozElCkCf0mDd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874" y="597471"/>
            <a:ext cx="2001942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 descr="ANd9GcR9k8l0H1pvryH2KE-Oq7BkFQhgtoF0lMCCrZMpPvvIgJJGCEk7R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959643"/>
            <a:ext cx="1905000" cy="142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3" descr="ANd9GcTZ4TgFpxBehdhZJDRFQtngsVMinNSSUcF6KNZmKjeWFlrum6T_4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533400"/>
            <a:ext cx="1946176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9" descr="ANd9GcRMcIChx6dYfGYllcmLkOKrhPtITCHF9-3R0B4YeOuhqYuK82BW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16764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ANd9GcRFPVMagzjRI-WHeJPwgHPlpHkWP4RU83Ov8DPM6-cMVI3vnI-44A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2497136"/>
            <a:ext cx="1524000" cy="1291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3" descr="ANd9GcTduRWAcDJEUTP2eYN99A2eWBZmwFnxx98aAMeCG1ZvgX524wsxfQ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114800"/>
            <a:ext cx="1600200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7" descr="ANd9GcRlt9cgUDd5kbK5itrSlEAzolX_-HxtE8FVaHni25ilHpUiBvR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4800600"/>
            <a:ext cx="2133600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5" descr="ANd9GcRY2wEzGTjZaaQPo9KP1X4FAsA-O8qjhqRjjXz1K44zHtrWaLw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4800600"/>
            <a:ext cx="1981200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 descr="ANd9GcR1GkG6wRJOpfHxwVXHBdrNX6E_23DZYmiefcZImHHCPEI8NX8Whw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4419600"/>
            <a:ext cx="1524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099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1700808"/>
            <a:ext cx="5259237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</a:pPr>
            <a:r>
              <a:rPr lang="ru-RU" sz="54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Осторожно!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80987" y="2780928"/>
            <a:ext cx="1704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91593" y="3611925"/>
            <a:ext cx="37806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в </a:t>
            </a: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 е д н о !</a:t>
            </a:r>
          </a:p>
        </p:txBody>
      </p:sp>
      <p:pic>
        <p:nvPicPr>
          <p:cNvPr id="10" name="Picture 25" descr="ANd9GcQHGBe3p3bJ_HlWWQ0m_E8kAgp0o6EKmtkE2erZNTFukA3x9VO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88156"/>
            <a:ext cx="22860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 descr="ANd9GcQqiUhCMSDqNmLxzPKckLEgaRbb6jEtiS7ZTCtipVLrlRtcR0Uz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199" y="457199"/>
            <a:ext cx="2219325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9" descr="ANd9GcQkf550nzOTWGD3Vrhu24WeEGhTnmLV9DdqjpG6ohQD-cA9YrPVY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590800"/>
            <a:ext cx="2286000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 descr="ANd9GcQaaHgoKAgO-Mwvyg7fsrizoMUtuSkSe-IUufWFpLt1toUSZ0puF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1593" y="2590800"/>
            <a:ext cx="2256657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1" descr="ANd9GcSFVLCD8Do3rR6ebzR9z7brJJHo4EjqfXI2CSiPz-krX052GAW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613100"/>
            <a:ext cx="2485628" cy="155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9" descr="ANd9GcQHMo0C0kR7dRMQYZjXUgIEX2cTe2U636IToc9MyNGfEI75E9L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0987" y="4613100"/>
            <a:ext cx="2209800" cy="155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ANd9GcQ-Un_GjHarHRRcUkAOdLh2tdvM7SXIkvh1BHxMGyvyA2pFT0K4PQ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1592" y="4613101"/>
            <a:ext cx="2256657" cy="15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524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4294967295"/>
          </p:nvPr>
        </p:nvSpPr>
        <p:spPr>
          <a:xfrm>
            <a:off x="3347864" y="404664"/>
            <a:ext cx="4040187" cy="39401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дворе играл в песок,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Рядом ямку рыл щенок.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Дома нужно очень быстро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Вымыть ручки чисто-чисто.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Хороша морковка с грядки!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 сочна, и ароматна,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Вымой прежде корнеплод,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Чем отправить его в рот.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Часто врач спешит на помощь,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Где едят немытым овощ,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Там живот болит, озноб,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 всему виной - микроб.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Он малюткой-невидимкой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Ждет на ягодах в корзинке,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Вдруг малыш в один присест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Горсть немытых ягод съест?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Лето - время закаляться,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Загорать, в реке купаться,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Но в веселье развлечений </a:t>
            </a:r>
          </a:p>
          <a:p>
            <a:pPr marL="0" indent="0">
              <a:buNone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 забудь о гигиене!</a:t>
            </a:r>
          </a:p>
          <a:p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187624" y="-243408"/>
            <a:ext cx="75438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sz="5300" b="1" cap="none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206" y="1028701"/>
            <a:ext cx="1425575" cy="16716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8" name="Picture 4" descr="4493a42cc12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4561" y="4005064"/>
            <a:ext cx="1719263" cy="1943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71151"/>
            <a:ext cx="2628900" cy="18526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1268413"/>
            <a:ext cx="1279525" cy="14319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3460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ru-RU" sz="6000" b="1" i="1" kern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Задание</a:t>
            </a: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340769"/>
            <a:ext cx="8640960" cy="940470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Доскажи предложение….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2708920"/>
            <a:ext cx="3938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 Во время еды не 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35088" y="3293070"/>
            <a:ext cx="5425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Тщательно пережевывай 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35088" y="3923764"/>
            <a:ext cx="4201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 Никогда … на ходу 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9986" y="4553584"/>
            <a:ext cx="6344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Не ешь очень … и очень … пищу.</a:t>
            </a:r>
          </a:p>
        </p:txBody>
      </p:sp>
      <p:pic>
        <p:nvPicPr>
          <p:cNvPr id="4097" name="Picture 1" descr="ED263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5301208"/>
            <a:ext cx="2040013" cy="119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424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1484313"/>
            <a:ext cx="8229600" cy="1143000"/>
          </a:xfrm>
        </p:spPr>
        <p:txBody>
          <a:bodyPr>
            <a:normAutofit fontScale="90000"/>
          </a:bodyPr>
          <a:lstStyle/>
          <a:p>
            <a:pPr marL="1828800">
              <a:lnSpc>
                <a:spcPct val="150000"/>
              </a:lnSpc>
              <a:spcBef>
                <a:spcPts val="250"/>
              </a:spcBef>
            </a:pPr>
            <a:r>
              <a:rPr lang="ru-RU" sz="4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ПАМЯТКА  ДЛЯ  ДЕТЕЙ</a:t>
            </a:r>
            <a:r>
              <a:rPr lang="ru-RU" sz="36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/>
            </a:r>
            <a:br>
              <a:rPr lang="ru-RU" sz="36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</a:br>
            <a:r>
              <a:rPr lang="ru-RU" sz="4800" dirty="0">
                <a:effectLst/>
                <a:latin typeface="Times New Roman"/>
                <a:ea typeface="Times New Roman"/>
              </a:rPr>
              <a:t> </a:t>
            </a:r>
            <a:r>
              <a:rPr lang="ru-RU" sz="3600" dirty="0">
                <a:effectLst/>
                <a:latin typeface="Times New Roman"/>
                <a:ea typeface="Times New Roman"/>
              </a:rPr>
              <a:t/>
            </a:r>
            <a:br>
              <a:rPr lang="ru-RU" sz="3600" dirty="0">
                <a:effectLst/>
                <a:latin typeface="Times New Roman"/>
                <a:ea typeface="Times New Roman"/>
              </a:rPr>
            </a:br>
            <a:r>
              <a:rPr lang="ru-RU" sz="4800" dirty="0">
                <a:effectLst/>
                <a:latin typeface="Times New Roman"/>
                <a:ea typeface="Times New Roman"/>
              </a:rPr>
              <a:t> </a:t>
            </a:r>
            <a:r>
              <a:rPr lang="ru-RU" sz="3600" dirty="0">
                <a:effectLst/>
                <a:latin typeface="Times New Roman"/>
                <a:ea typeface="Times New Roman"/>
              </a:rPr>
              <a:t/>
            </a:r>
            <a:br>
              <a:rPr lang="ru-RU" sz="3600" dirty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0" y="1481138"/>
            <a:ext cx="4038600" cy="4525962"/>
          </a:xfrm>
        </p:spPr>
        <p:txBody>
          <a:bodyPr>
            <a:normAutofit/>
          </a:bodyPr>
          <a:lstStyle/>
          <a:p>
            <a:pPr marL="1828800">
              <a:lnSpc>
                <a:spcPct val="150000"/>
              </a:lnSpc>
            </a:pPr>
            <a:r>
              <a:rPr lang="ru-RU" sz="2000" dirty="0">
                <a:latin typeface="Times New Roman"/>
                <a:ea typeface="Times New Roman"/>
              </a:rPr>
              <a:t/>
            </a:r>
            <a:br>
              <a:rPr lang="ru-RU" sz="2000" dirty="0">
                <a:latin typeface="Times New Roman"/>
                <a:ea typeface="Times New Roman"/>
              </a:rPr>
            </a:br>
            <a:endParaRPr lang="ru-RU" sz="2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4294967295"/>
          </p:nvPr>
        </p:nvSpPr>
        <p:spPr>
          <a:xfrm>
            <a:off x="3707904" y="1484784"/>
            <a:ext cx="5112568" cy="452596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Правила </a:t>
            </a:r>
            <a: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питания, дружок, не забывай,</a:t>
            </a:r>
            <a:b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</a:br>
            <a: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Что бы быть здоровым, всегда их соблюдай!</a:t>
            </a:r>
            <a:b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</a:br>
            <a: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Во-первых, кушай вовремя,</a:t>
            </a:r>
            <a:b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</a:br>
            <a: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Режим ты уважай:</a:t>
            </a:r>
            <a:b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</a:br>
            <a: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Обед и завтрак </a:t>
            </a:r>
            <a:endParaRPr lang="ru-RU" sz="33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3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с </a:t>
            </a:r>
            <a: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ужином</a:t>
            </a:r>
            <a:b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</a:br>
            <a: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Смотри не </a:t>
            </a:r>
            <a:r>
              <a:rPr lang="ru-RU" sz="3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про</a:t>
            </a:r>
            <a:r>
              <a:rPr lang="ru-RU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пускай!</a:t>
            </a:r>
            <a:endParaRPr lang="ru-RU" sz="33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112244" cy="2339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77072"/>
            <a:ext cx="3112244" cy="237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456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71174"/>
            <a:ext cx="1656184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674529"/>
            <a:ext cx="1600200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674529"/>
            <a:ext cx="49903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0">
              <a:spcAft>
                <a:spcPts val="0"/>
              </a:spcAft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Продукты ешь 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полезные:</a:t>
            </a:r>
          </a:p>
          <a:p>
            <a:pPr marL="1828800">
              <a:spcAft>
                <a:spcPts val="0"/>
              </a:spcAft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Орехи, виноград...</a:t>
            </a:r>
          </a:p>
          <a:p>
            <a:pPr marL="1828800">
              <a:spcAft>
                <a:spcPts val="0"/>
              </a:spcAft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Каши, фрукты, овощи — </a:t>
            </a:r>
          </a:p>
          <a:p>
            <a:pPr marL="1828800">
              <a:spcAft>
                <a:spcPts val="0"/>
              </a:spcAft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В них бодрости заряд!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876773"/>
            <a:ext cx="1600200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2802" y="5025216"/>
            <a:ext cx="1557337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32348" y="235743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Будь за столом опрятен,</a:t>
            </a:r>
          </a:p>
          <a:p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Культурен, аккуратен — </a:t>
            </a:r>
          </a:p>
          <a:p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 будешь, несомненно, </a:t>
            </a:r>
          </a:p>
          <a:p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Ты сам себе приятен!</a:t>
            </a:r>
          </a:p>
          <a:p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Еще совет полезный </a:t>
            </a:r>
          </a:p>
          <a:p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Запомни навсегда: </a:t>
            </a:r>
          </a:p>
          <a:p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Есть грязными руками</a:t>
            </a:r>
          </a:p>
          <a:p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Нельзя! Нельзя! Нельзя!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649" y="2876773"/>
            <a:ext cx="1573064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92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59046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не навредить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своему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здоровью</a:t>
            </a:r>
            <a:r>
              <a:rPr lang="ru-RU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sz="4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ru-RU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981" y="220486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8000"/>
                </a:solidFill>
              </a:rPr>
              <a:t>Ежедневные занятия спортом и прогулки на свежем воздухе</a:t>
            </a:r>
            <a:endParaRPr lang="ru-RU" sz="2800" dirty="0">
              <a:solidFill>
                <a:srgbClr val="008000"/>
              </a:solidFill>
            </a:endParaRPr>
          </a:p>
        </p:txBody>
      </p:sp>
      <p:pic>
        <p:nvPicPr>
          <p:cNvPr id="4" name="Picture 6" descr="Картинка 145 из 9204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1419632"/>
            <a:ext cx="4143404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Картинка 96 из 663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789040"/>
            <a:ext cx="4183558" cy="2933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996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0-tub-ru.yandex.net/i?id=977287934-34-72&amp;n=2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5202" y="2924944"/>
            <a:ext cx="219075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636" y="544819"/>
            <a:ext cx="1905000" cy="1431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2617788"/>
            <a:ext cx="1355725" cy="1431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941168"/>
            <a:ext cx="1447800" cy="1431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7" y="549274"/>
            <a:ext cx="1912938" cy="1431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463" y="2617788"/>
            <a:ext cx="1431925" cy="1431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922585"/>
            <a:ext cx="1989137" cy="1431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199" y="764704"/>
            <a:ext cx="1050925" cy="1431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52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36421" y="313363"/>
            <a:ext cx="29193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9436" y="1473578"/>
            <a:ext cx="6610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Что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нового вы узнали о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здоровье?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432" y="2551835"/>
            <a:ext cx="70294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Как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 будете беречь свое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здоровье?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436" y="2954234"/>
            <a:ext cx="65308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Что такое Здоровый образ жизни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36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6 из 10085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21638" y="476672"/>
            <a:ext cx="5700724" cy="4071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276835" y="4653136"/>
            <a:ext cx="65903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Будьте Здоровы!!!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66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гостях у </a:t>
            </a:r>
            <a:r>
              <a:rPr lang="ru-RU" sz="48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Мойдодыра</a:t>
            </a:r>
            <a:endParaRPr lang="ru-RU" sz="4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5" descr="ANd9GcR-OgLXq8Myf52vtDB5JSfas4PP2mn_ttWXw95HaHPyHOJPSZSFIw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402" y="4083354"/>
            <a:ext cx="2276475" cy="20097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2339752" y="1340767"/>
            <a:ext cx="4205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Вы узнали нашего героя?</a:t>
            </a:r>
            <a:endParaRPr lang="ru-RU" sz="2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1961268"/>
            <a:ext cx="4809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Давайте вспомним его слова.</a:t>
            </a:r>
            <a:endParaRPr lang="ru-RU" sz="2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3" descr="ANd9GcRE7DicKR4W5z8VetIKhBuPoMIyF4C0n1FaoGX6nFniU11xSq6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501008"/>
            <a:ext cx="2481064" cy="2652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2843808" y="3097538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«Надо, надо умываться</a:t>
            </a:r>
          </a:p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По утрам и вечерам,</a:t>
            </a:r>
          </a:p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А нечистым трубочистам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–Стыд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срам.»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47980" y="6093129"/>
            <a:ext cx="5933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С этим призывом </a:t>
            </a:r>
            <a:r>
              <a:rPr lang="ru-RU" sz="20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обращается ко всем ребятам</a:t>
            </a:r>
            <a:endParaRPr lang="ru-RU" sz="20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im3-tub-ru.yandex.net/i?id=334786354-27-72&amp;n=2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23528"/>
            <a:ext cx="2016224" cy="217747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://im8-tub-ru.yandex.net/i?id=585423251-25-72&amp;n=2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4836" y="1124744"/>
            <a:ext cx="2120210" cy="20882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6690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Гигиена – что это?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107991"/>
            <a:ext cx="8229600" cy="4525963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2800" b="1" dirty="0">
                <a:ln>
                  <a:prstDash val="solid"/>
                </a:ln>
                <a:solidFill>
                  <a:srgbClr val="008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Гигиена – это система действий, направленных на поддержание чистоты и здоровья.</a:t>
            </a:r>
          </a:p>
          <a:p>
            <a:r>
              <a:rPr lang="ru-RU" sz="2800" b="1" dirty="0">
                <a:ln>
                  <a:prstDash val="solid"/>
                </a:ln>
                <a:solidFill>
                  <a:srgbClr val="008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Личная гигиена – это уход за своим телом.</a:t>
            </a:r>
          </a:p>
          <a:p>
            <a:r>
              <a:rPr lang="ru-RU" sz="2800" b="1" dirty="0">
                <a:ln>
                  <a:prstDash val="solid"/>
                </a:ln>
                <a:solidFill>
                  <a:srgbClr val="008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нужно использовать средства, чтобы содержать свое тело в чистоте?</a:t>
            </a:r>
          </a:p>
          <a:p>
            <a:endParaRPr lang="ru-RU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Рисунок 4" descr="C:\Documents and Settings\Admin\Local Settings\Temporary Internet Files\Content.IE5\S8BLJQRB\MC900250740[1].wm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1309" y="3738128"/>
            <a:ext cx="2746995" cy="264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http://im3-tub-ru.yandex.net/i?id=98362149-55-72&amp;n=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3024336" cy="29523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4597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248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Средства личной гигиены</a:t>
            </a:r>
            <a:endParaRPr lang="ru-RU" sz="4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19" descr="ANd9GcR9ZlefMLOCg6S3XjkpjtKgRynDSujoJQNo3YWO6RDnwUaon63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335" y="1369343"/>
            <a:ext cx="1905000" cy="2152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ANd9GcRBlRrH1Wi7RmD692k_X5zx5ytro6OMDpG3hARIVWdJE5iCmrr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2798" y="1263174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 descr="ANd9GcRuJtFIkyLM0dgbWeTkS1GX-v5nXbUmGkbatVhDZL0vvs6R1mV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143747"/>
            <a:ext cx="2009775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 descr="h_b5ae906b6e1ec03a84ff34f68018e2a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8908" y="4077072"/>
            <a:ext cx="2971800" cy="2343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627784" y="1838275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Да здравствует мыло душистое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87824" y="2663924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полотенце пушистое!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И зубной порошок.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И густой гребешок.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Picture 21" descr="ANd9GcSNWlgtZWp8z6cEPuP7zwjiSZrP2AjU3ABeHaEiK6WqgfbEXxW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024883"/>
            <a:ext cx="2628900" cy="1752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2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Отгадайте загадки</a:t>
            </a:r>
            <a:endParaRPr lang="ru-RU" sz="4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Гладко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душисто, моет чисто,</a:t>
            </a:r>
            <a:b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Нужно, чтобы у каждого было.</a:t>
            </a:r>
            <a:b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это такое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 algn="ctr"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Костяная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спинка,</a:t>
            </a:r>
            <a:b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На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брюшке щетинка,</a:t>
            </a:r>
            <a:b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По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частоколу прыгала,</a:t>
            </a:r>
            <a:b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Всю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грязь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повымыла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Зубаст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а не кусается.</a:t>
            </a:r>
            <a:b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Как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 называется? </a:t>
            </a: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 algn="ctr"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несу в себе водицу.</a:t>
            </a:r>
            <a:b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Нам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водица пригодится.</a:t>
            </a:r>
            <a:b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Можно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мыться без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хлопот,</a:t>
            </a:r>
          </a:p>
          <a:p>
            <a:pPr marL="0" indent="0" algn="ctr"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Если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есть … </a:t>
            </a:r>
          </a:p>
          <a:p>
            <a:endParaRPr lang="ru-RU" sz="2000" dirty="0"/>
          </a:p>
          <a:p>
            <a:endParaRPr lang="ru-RU" sz="1200" dirty="0"/>
          </a:p>
        </p:txBody>
      </p:sp>
      <p:pic>
        <p:nvPicPr>
          <p:cNvPr id="5" name="Рисунок 4" descr="http://im3-tub-ru.yandex.net/i?id=98362149-55-72&amp;n=2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420888"/>
            <a:ext cx="1539572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78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48440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571500" algn="l"/>
              </a:tabLst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  <a:cs typeface="Times New Roman"/>
              </a:rPr>
              <a:t>  Хожу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  <a:cs typeface="Times New Roman"/>
              </a:rPr>
              <a:t>– брожу не по лесам,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Times New Roman"/>
              <a:cs typeface="Times New Roman"/>
            </a:endParaRPr>
          </a:p>
          <a:p>
            <a:pPr indent="114300">
              <a:tabLst>
                <a:tab pos="571500" algn="l"/>
              </a:tabLst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  <a:cs typeface="Times New Roman"/>
              </a:rPr>
              <a:t>А по усам, по волосам,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Times New Roman"/>
              <a:cs typeface="Times New Roman"/>
            </a:endParaRPr>
          </a:p>
          <a:p>
            <a:pPr indent="114300">
              <a:tabLst>
                <a:tab pos="571500" algn="l"/>
              </a:tabLst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  <a:cs typeface="Times New Roman"/>
              </a:rPr>
              <a:t>И зубы у меня длинней,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Times New Roman"/>
              <a:cs typeface="Times New Roman"/>
            </a:endParaRPr>
          </a:p>
          <a:p>
            <a:pPr indent="114300">
              <a:tabLst>
                <a:tab pos="571500" algn="l"/>
              </a:tabLst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  <a:cs typeface="Times New Roman"/>
              </a:rPr>
              <a:t>Чем у волков и медведей.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Times New Roman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64038" y="4293096"/>
            <a:ext cx="4572000" cy="133946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14300">
              <a:lnSpc>
                <a:spcPct val="115000"/>
              </a:lnSpc>
              <a:tabLst>
                <a:tab pos="571500" algn="l"/>
              </a:tabLst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  <a:cs typeface="Times New Roman"/>
              </a:rPr>
              <a:t>Лёг в карман и караулит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Times New Roman"/>
              <a:cs typeface="Times New Roman"/>
            </a:endParaRPr>
          </a:p>
          <a:p>
            <a:pPr indent="114300">
              <a:lnSpc>
                <a:spcPct val="115000"/>
              </a:lnSpc>
              <a:tabLst>
                <a:tab pos="571500" algn="l"/>
              </a:tabLst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  <a:cs typeface="Times New Roman"/>
              </a:rPr>
              <a:t>Рёву, плаксу и грязнулю.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Times New Roman"/>
              <a:cs typeface="Times New Roman"/>
            </a:endParaRPr>
          </a:p>
          <a:p>
            <a:pPr indent="114300">
              <a:lnSpc>
                <a:spcPct val="115000"/>
              </a:lnSpc>
              <a:tabLst>
                <a:tab pos="571500" algn="l"/>
              </a:tabLst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  <a:cs typeface="Times New Roman"/>
              </a:rPr>
              <a:t>Им утрёт потоки слёз,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Times New Roman"/>
              <a:cs typeface="Times New Roman"/>
            </a:endParaRPr>
          </a:p>
          <a:p>
            <a:pPr indent="114300">
              <a:lnSpc>
                <a:spcPct val="115000"/>
              </a:lnSpc>
              <a:tabLst>
                <a:tab pos="571500" algn="l"/>
              </a:tabLst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  <a:cs typeface="Times New Roman"/>
              </a:rPr>
              <a:t>Не забудет и про нос.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Times New Roman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6064" y="6206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Вытираю я, стараюсь,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После бани паренька.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Всё намокло, всё измялось –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Нет сухого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уголка…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2791908"/>
            <a:ext cx="3347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Резинка </a:t>
            </a:r>
            <a:r>
              <a:rPr lang="ru-RU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Акулинка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Пошла гулять по спинке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Собирается она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Вымыть спинку до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красна...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93734" y="620688"/>
            <a:ext cx="26609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Дождик тёплый и густой,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дождик не простой.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 без туч, без облаков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Целый день идти готов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!..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768008" y="24292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69778" y="2436228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Горяча и холодна,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всегда тебе нужна.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Позовёшь меня – бегу,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болезней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берегу…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7018" y="2142323"/>
            <a:ext cx="1624012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13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59244"/>
            <a:ext cx="1268412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254" y="2021301"/>
            <a:ext cx="1997522" cy="2084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5" y="1807937"/>
            <a:ext cx="2152824" cy="225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1451" y="2088044"/>
            <a:ext cx="2479275" cy="184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435920"/>
            <a:ext cx="1924005" cy="200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5" y="4250976"/>
            <a:ext cx="2158543" cy="238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250977"/>
            <a:ext cx="1972816" cy="2320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259244"/>
            <a:ext cx="123031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476673"/>
            <a:ext cx="5112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Гигиенические навыки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79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мы знаем о зубах?</a:t>
            </a:r>
            <a:endParaRPr lang="ru-RU" sz="4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4" descr="ANd9GcQbr0P_P6VxB-XKqErxMNhL3FIBiQhc1tSwm_XiUu-Hmwuod2a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19050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7864" y="1628800"/>
            <a:ext cx="41764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Зуб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это живой орган. Зубы покрыты эмалью. Она твердая, защищает зубы от повреждения. Но Если за зубами неправильно ухаживать или неправильно питаться, то эмаль начинает разрушаться, образуется дырочка – </a:t>
            </a: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кариес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629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118000">
        <p:push dir="u"/>
      </p:transition>
    </mc:Choice>
    <mc:Fallback xmlns="">
      <p:transition spd="slow" advTm="118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1063</TotalTime>
  <Words>1123</Words>
  <Application>Microsoft Office PowerPoint</Application>
  <PresentationFormat>Экран (4:3)</PresentationFormat>
  <Paragraphs>206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6" baseType="lpstr">
      <vt:lpstr>Arial</vt:lpstr>
      <vt:lpstr>Arial Black</vt:lpstr>
      <vt:lpstr>BatangChe</vt:lpstr>
      <vt:lpstr>Calibri</vt:lpstr>
      <vt:lpstr>Dotum</vt:lpstr>
      <vt:lpstr>Franklin Gothic Book</vt:lpstr>
      <vt:lpstr>Franklin Gothic Medium</vt:lpstr>
      <vt:lpstr>Times New Roman</vt:lpstr>
      <vt:lpstr>Wingdings 2</vt:lpstr>
      <vt:lpstr>Трек</vt:lpstr>
      <vt:lpstr>« Я здоровье берегу –  быть здоровым я хочу» </vt:lpstr>
      <vt:lpstr>  </vt:lpstr>
      <vt:lpstr>В гостях у Мойдодыра</vt:lpstr>
      <vt:lpstr>Гигиена – что это?</vt:lpstr>
      <vt:lpstr>Средства личной гигиены</vt:lpstr>
      <vt:lpstr>Отгадайте загадки</vt:lpstr>
      <vt:lpstr>Презентация PowerPoint</vt:lpstr>
      <vt:lpstr>Презентация PowerPoint</vt:lpstr>
      <vt:lpstr>Что мы знаем о зубах?</vt:lpstr>
      <vt:lpstr>Как ухаживать за зубами?</vt:lpstr>
      <vt:lpstr>ГИГИЕНА  ПОЛОСТИ   РТА   </vt:lpstr>
      <vt:lpstr>Презентация PowerPoint</vt:lpstr>
      <vt:lpstr>Запомни эти правила!</vt:lpstr>
      <vt:lpstr>Сказка «Зубы Змея Горыныча» </vt:lpstr>
      <vt:lpstr>Игра «Да, нет»</vt:lpstr>
      <vt:lpstr>Презентация PowerPoint</vt:lpstr>
      <vt:lpstr>Правила приема пищи</vt:lpstr>
      <vt:lpstr>Презентация PowerPoint</vt:lpstr>
      <vt:lpstr>Презентация PowerPoint</vt:lpstr>
      <vt:lpstr>Задание</vt:lpstr>
      <vt:lpstr>ПАМЯТКА  ДЛЯ  ДЕТЕЙ  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1</dc:creator>
  <cp:lastModifiedBy>User</cp:lastModifiedBy>
  <cp:revision>62</cp:revision>
  <dcterms:created xsi:type="dcterms:W3CDTF">2013-05-30T08:52:29Z</dcterms:created>
  <dcterms:modified xsi:type="dcterms:W3CDTF">2020-07-10T08:17:48Z</dcterms:modified>
</cp:coreProperties>
</file>