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9" r:id="rId2"/>
    <p:sldId id="260" r:id="rId3"/>
    <p:sldId id="266" r:id="rId4"/>
    <p:sldId id="267" r:id="rId5"/>
    <p:sldId id="268" r:id="rId6"/>
    <p:sldId id="269" r:id="rId7"/>
    <p:sldId id="270" r:id="rId8"/>
    <p:sldId id="271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5C0208-90AA-47B8-87A5-6394BDFF2F2C}" type="datetimeFigureOut">
              <a:rPr lang="ru-RU" smtClean="0"/>
              <a:pPr/>
              <a:t>11.07.2020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EA8EE-508D-4636-8C7C-85AD71BA3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11.07.2020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 rot="21104606">
            <a:off x="4706578" y="919608"/>
            <a:ext cx="3312727" cy="2113376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Максимова Т.А.,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классов,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ГОБУ школы № 334 Невского района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Санкт-Петербурга</a:t>
            </a:r>
          </a:p>
          <a:p>
            <a:pPr algn="ctr">
              <a:spcBef>
                <a:spcPts val="0"/>
              </a:spcBef>
              <a:buNone/>
            </a:pPr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21079967">
            <a:off x="632592" y="1967682"/>
            <a:ext cx="3479542" cy="15885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/>
              <a:t>Эссе по теме «Организация внеурочной деятельности современных школьников»</a:t>
            </a:r>
            <a:br>
              <a:rPr lang="ru-RU" sz="2800" b="1" dirty="0" smtClean="0"/>
            </a:br>
            <a:endParaRPr lang="ru-RU" sz="2800" b="1" dirty="0" smtClean="0">
              <a:solidFill>
                <a:srgbClr val="C00000"/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 rot="21104606">
            <a:off x="4706578" y="919608"/>
            <a:ext cx="3312727" cy="2113376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Ж.Ж.Руссо</a:t>
            </a:r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21079967">
            <a:off x="632592" y="1967682"/>
            <a:ext cx="3479542" cy="15885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1600" b="1" dirty="0" smtClean="0"/>
              <a:t>Жить -</a:t>
            </a:r>
            <a:r>
              <a:rPr lang="ru-RU" sz="1600" dirty="0" smtClean="0"/>
              <a:t>вот ремесло, которому я хочу учить воспитанника. Выходя из моих рук, он будет - соглашаюсь с этим – не судьей, не солдатом, не священником: он будет прежде всего человеком: всем, чем должен быть человек, он сумеет быть, в случае необходимости, также хорош, как и всякий другой, и, как бы судьба не перемещала его с места на место, он всегда будет на своем месте». 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sz="1600" b="1" dirty="0" smtClean="0">
              <a:solidFill>
                <a:srgbClr val="C00000"/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 rot="21104606">
            <a:off x="4706578" y="919608"/>
            <a:ext cx="3312727" cy="2113376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21079967">
            <a:off x="632592" y="1967682"/>
            <a:ext cx="3479542" cy="15885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42900" indent="-338138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2463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  <a:tab pos="9432925" algn="l"/>
                <a:tab pos="9882188" algn="l"/>
                <a:tab pos="10331450" algn="l"/>
                <a:tab pos="10780713" algn="l"/>
              </a:tabLst>
            </a:pPr>
            <a:r>
              <a:rPr lang="ru-RU" sz="1600" dirty="0" smtClean="0"/>
              <a:t> </a:t>
            </a:r>
            <a:r>
              <a:rPr lang="ru-RU" sz="1200" b="1" dirty="0" smtClean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ru-RU" sz="900" b="1" dirty="0" smtClean="0">
                <a:solidFill>
                  <a:srgbClr val="333333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На мой взгляд, организация внеурочной деятельности должна строиться на принципах:</a:t>
            </a:r>
            <a:br>
              <a:rPr lang="ru-RU" sz="900" b="1" dirty="0" smtClean="0">
                <a:solidFill>
                  <a:srgbClr val="333333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900" b="1" dirty="0" smtClean="0">
                <a:solidFill>
                  <a:srgbClr val="333333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• ориентация на общечеловеческие ценности (человек, красота, добро, отечество, семья, культура, знания, труд, мир) как основу здоровой жизни;</a:t>
            </a:r>
            <a:br>
              <a:rPr lang="ru-RU" sz="900" b="1" dirty="0" smtClean="0">
                <a:solidFill>
                  <a:srgbClr val="333333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900" b="1" dirty="0" smtClean="0">
                <a:solidFill>
                  <a:srgbClr val="333333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• ориентации на социально-ценностные отношения (способность педагога обнаруживать за событиями, действиями, словами, поступками, предметами человеческие отношения);</a:t>
            </a:r>
            <a:br>
              <a:rPr lang="ru-RU" sz="900" b="1" dirty="0" smtClean="0">
                <a:solidFill>
                  <a:srgbClr val="333333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900" b="1" dirty="0" smtClean="0">
                <a:solidFill>
                  <a:srgbClr val="333333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• субъективности (содействие педагога развитию способности ребенка быть субъектом собственного поведения, а в итоге и жизни);</a:t>
            </a:r>
            <a:br>
              <a:rPr lang="ru-RU" sz="900" b="1" dirty="0" smtClean="0">
                <a:solidFill>
                  <a:srgbClr val="333333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900" b="1" dirty="0" smtClean="0">
                <a:solidFill>
                  <a:srgbClr val="333333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• </a:t>
            </a:r>
            <a:r>
              <a:rPr lang="ru-RU" sz="900" b="1" dirty="0" err="1" smtClean="0">
                <a:solidFill>
                  <a:srgbClr val="333333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метапредметности</a:t>
            </a:r>
            <a:r>
              <a:rPr lang="ru-RU" sz="900" b="1" dirty="0" smtClean="0">
                <a:solidFill>
                  <a:srgbClr val="333333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 в процессе обучения и воспитания;</a:t>
            </a:r>
            <a:br>
              <a:rPr lang="ru-RU" sz="900" b="1" dirty="0" smtClean="0">
                <a:solidFill>
                  <a:srgbClr val="333333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900" b="1" dirty="0" smtClean="0">
                <a:solidFill>
                  <a:srgbClr val="333333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• понятия ребенка как данности (то есть признание права ребенка на данное поведение и производимый им выбор)</a:t>
            </a:r>
            <a:r>
              <a:rPr lang="ru-RU" sz="900" b="1" dirty="0" smtClean="0"/>
              <a:t/>
            </a:r>
            <a:br>
              <a:rPr lang="ru-RU" sz="900" b="1" dirty="0" smtClean="0"/>
            </a:br>
            <a:endParaRPr lang="ru-RU" sz="900" b="1" dirty="0" smtClean="0">
              <a:solidFill>
                <a:srgbClr val="C00000"/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 rot="21104606">
            <a:off x="4706578" y="919608"/>
            <a:ext cx="3312727" cy="2113376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Calibri" pitchFamily="32" charset="0"/>
              </a:rPr>
              <a:t>Что понимается под внеурочной деятельность</a:t>
            </a:r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21079967">
            <a:off x="632592" y="1967682"/>
            <a:ext cx="3479542" cy="15885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42900" indent="-338138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2463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  <a:tab pos="9432925" algn="l"/>
                <a:tab pos="9882188" algn="l"/>
                <a:tab pos="10331450" algn="l"/>
                <a:tab pos="10780713" algn="l"/>
              </a:tabLst>
            </a:pPr>
            <a:r>
              <a:rPr lang="ru-RU" sz="1600" dirty="0" smtClean="0"/>
              <a:t> </a:t>
            </a:r>
            <a:r>
              <a:rPr lang="ru-RU" sz="1200" b="1" dirty="0" smtClean="0">
                <a:solidFill>
                  <a:srgbClr val="000000"/>
                </a:solidFill>
                <a:latin typeface="Calibri" pitchFamily="32" charset="0"/>
              </a:rPr>
              <a:t>В соответствии с федеральным государственным образовательным стандартом основного  общего образования (ФГОС ООО) основная образовательная программа основного  общего образования реализуется образовательным учреждением, в том числе, и через внеурочную деятельность.</a:t>
            </a:r>
          </a:p>
          <a:p>
            <a:pPr marL="342900" indent="-338138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2463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  <a:tab pos="9432925" algn="l"/>
                <a:tab pos="9882188" algn="l"/>
                <a:tab pos="10331450" algn="l"/>
                <a:tab pos="10780713" algn="l"/>
              </a:tabLst>
            </a:pPr>
            <a:r>
              <a:rPr lang="ru-RU" sz="1200" b="1" dirty="0" smtClean="0">
                <a:solidFill>
                  <a:srgbClr val="000000"/>
                </a:solidFill>
                <a:latin typeface="Calibri" pitchFamily="32" charset="0"/>
              </a:rPr>
              <a:t>		Под внеурочной деятельностью в рамках реализации ФГОС ООО следует понимать образовательную деятельность, осуществляемую в формах, отличных от классно-урочной, и направленную на достижение планируемых результатов освоения основной образовательной программы начального общего образования.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sz="1600" b="1" dirty="0" smtClean="0">
              <a:solidFill>
                <a:srgbClr val="C00000"/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 rot="21104606">
            <a:off x="4706578" y="919608"/>
            <a:ext cx="3312727" cy="211337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Основные                              принципы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21079967">
            <a:off x="632592" y="1967682"/>
            <a:ext cx="3479542" cy="15885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36550" indent="-336550">
              <a:spcBef>
                <a:spcPts val="700"/>
              </a:spcBef>
              <a:buFont typeface="Arial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ru-RU" sz="1600" b="1" dirty="0" smtClean="0"/>
              <a:t> </a:t>
            </a:r>
            <a:r>
              <a:rPr lang="ru-RU" sz="1200" b="1" dirty="0" smtClean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ru-RU" sz="1100" b="1" dirty="0" smtClean="0">
                <a:solidFill>
                  <a:srgbClr val="000000"/>
                </a:solidFill>
                <a:latin typeface="Calibri" pitchFamily="32" charset="0"/>
              </a:rPr>
              <a:t>учёт возрастных особенностей;</a:t>
            </a:r>
          </a:p>
          <a:p>
            <a:pPr marL="336550" indent="-336550">
              <a:spcBef>
                <a:spcPts val="700"/>
              </a:spcBef>
              <a:buFont typeface="Arial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ru-RU" sz="1100" b="1" dirty="0" smtClean="0">
                <a:solidFill>
                  <a:srgbClr val="000000"/>
                </a:solidFill>
                <a:latin typeface="Calibri" pitchFamily="32" charset="0"/>
              </a:rPr>
              <a:t>-сочетание индивидуальных и </a:t>
            </a:r>
          </a:p>
          <a:p>
            <a:pPr marL="336550" indent="-336550">
              <a:spcBef>
                <a:spcPts val="700"/>
              </a:spcBef>
              <a:buFont typeface="Arial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ru-RU" sz="1100" b="1" dirty="0" smtClean="0">
                <a:solidFill>
                  <a:srgbClr val="000000"/>
                </a:solidFill>
                <a:latin typeface="Calibri" pitchFamily="32" charset="0"/>
              </a:rPr>
              <a:t>  коллективных форм работы;</a:t>
            </a:r>
          </a:p>
          <a:p>
            <a:pPr marL="336550" indent="-336550">
              <a:spcBef>
                <a:spcPts val="700"/>
              </a:spcBef>
              <a:buFont typeface="Arial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ru-RU" sz="1100" b="1" dirty="0" smtClean="0">
                <a:solidFill>
                  <a:srgbClr val="000000"/>
                </a:solidFill>
                <a:latin typeface="Calibri" pitchFamily="32" charset="0"/>
              </a:rPr>
              <a:t>-связь теории с практикой;</a:t>
            </a:r>
          </a:p>
          <a:p>
            <a:pPr marL="336550" indent="-336550">
              <a:spcBef>
                <a:spcPts val="700"/>
              </a:spcBef>
              <a:buFont typeface="Arial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ru-RU" sz="1100" b="1" dirty="0" smtClean="0">
                <a:solidFill>
                  <a:srgbClr val="000000"/>
                </a:solidFill>
                <a:latin typeface="Calibri" pitchFamily="32" charset="0"/>
              </a:rPr>
              <a:t>-доступность и наглядность;</a:t>
            </a:r>
          </a:p>
          <a:p>
            <a:pPr marL="336550" indent="-336550">
              <a:spcBef>
                <a:spcPts val="700"/>
              </a:spcBef>
              <a:buFont typeface="Arial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ru-RU" sz="1100" b="1" dirty="0" smtClean="0">
                <a:solidFill>
                  <a:srgbClr val="000000"/>
                </a:solidFill>
                <a:latin typeface="Calibri" pitchFamily="32" charset="0"/>
              </a:rPr>
              <a:t>-включение в активную жизненную позицию</a:t>
            </a:r>
          </a:p>
          <a:p>
            <a:pPr marL="342900" indent="-338138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2463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  <a:tab pos="9432925" algn="l"/>
                <a:tab pos="9882188" algn="l"/>
                <a:tab pos="10331450" algn="l"/>
                <a:tab pos="10780713" algn="l"/>
              </a:tabLst>
            </a:pPr>
            <a:r>
              <a:rPr lang="ru-RU" sz="1100" b="1" dirty="0" smtClean="0">
                <a:solidFill>
                  <a:srgbClr val="333333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100" b="1" dirty="0" smtClean="0">
                <a:solidFill>
                  <a:srgbClr val="333333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endParaRPr lang="ru-RU" sz="1100" b="1" dirty="0" smtClean="0">
              <a:solidFill>
                <a:srgbClr val="C00000"/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 rot="21104606">
            <a:off x="4706578" y="919608"/>
            <a:ext cx="3312727" cy="211337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400" b="1" i="1" dirty="0" smtClean="0">
                <a:solidFill>
                  <a:srgbClr val="000000"/>
                </a:solidFill>
              </a:rPr>
              <a:t>Направления</a:t>
            </a:r>
            <a:br>
              <a:rPr lang="ru-RU" sz="2400" b="1" i="1" dirty="0" smtClean="0">
                <a:solidFill>
                  <a:srgbClr val="000000"/>
                </a:solidFill>
              </a:rPr>
            </a:br>
            <a:r>
              <a:rPr lang="ru-RU" sz="2400" b="1" i="1" dirty="0" smtClean="0">
                <a:solidFill>
                  <a:srgbClr val="000000"/>
                </a:solidFill>
              </a:rPr>
              <a:t> внеурочной деятельности</a:t>
            </a:r>
          </a:p>
          <a:p>
            <a:pPr>
              <a:spcBef>
                <a:spcPts val="0"/>
              </a:spcBef>
              <a:buNone/>
            </a:pP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21079967">
            <a:off x="632592" y="1967682"/>
            <a:ext cx="3479542" cy="15885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36550" indent="-336550">
              <a:spcBef>
                <a:spcPts val="700"/>
              </a:spcBef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endParaRPr lang="ru-RU" sz="1600" b="1" dirty="0" smtClean="0">
              <a:solidFill>
                <a:srgbClr val="000000"/>
              </a:solidFill>
            </a:endParaRPr>
          </a:p>
          <a:p>
            <a:pPr marL="336550" indent="-336550">
              <a:spcBef>
                <a:spcPts val="700"/>
              </a:spcBef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ru-RU" sz="1600" b="1" dirty="0" smtClean="0">
                <a:solidFill>
                  <a:srgbClr val="000000"/>
                </a:solidFill>
              </a:rPr>
              <a:t>Спортивно – оздоровительное</a:t>
            </a:r>
          </a:p>
          <a:p>
            <a:pPr marL="336550" indent="-336550">
              <a:spcBef>
                <a:spcPts val="700"/>
              </a:spcBef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ru-RU" sz="1600" b="1" dirty="0" smtClean="0">
                <a:solidFill>
                  <a:srgbClr val="000000"/>
                </a:solidFill>
              </a:rPr>
              <a:t>Духовно – нравственное</a:t>
            </a:r>
          </a:p>
          <a:p>
            <a:pPr marL="336550" indent="-336550">
              <a:spcBef>
                <a:spcPts val="700"/>
              </a:spcBef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ru-RU" sz="1600" b="1" dirty="0" smtClean="0">
                <a:solidFill>
                  <a:srgbClr val="000000"/>
                </a:solidFill>
              </a:rPr>
              <a:t>Социальное </a:t>
            </a:r>
          </a:p>
          <a:p>
            <a:pPr marL="336550" indent="-336550">
              <a:spcBef>
                <a:spcPts val="700"/>
              </a:spcBef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ru-RU" sz="1600" b="1" dirty="0" smtClean="0">
                <a:solidFill>
                  <a:srgbClr val="000000"/>
                </a:solidFill>
              </a:rPr>
              <a:t>Общекультурное</a:t>
            </a:r>
          </a:p>
          <a:p>
            <a:pPr marL="336550" indent="-336550">
              <a:spcBef>
                <a:spcPts val="700"/>
              </a:spcBef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ru-RU" sz="1600" b="1" dirty="0" err="1" smtClean="0">
                <a:solidFill>
                  <a:srgbClr val="000000"/>
                </a:solidFill>
              </a:rPr>
              <a:t>Общеинтеллектуальн</a:t>
            </a:r>
            <a:r>
              <a:rPr lang="ru-RU" sz="1200" b="1" dirty="0" err="1" smtClean="0">
                <a:solidFill>
                  <a:srgbClr val="000000"/>
                </a:solidFill>
              </a:rPr>
              <a:t>о</a:t>
            </a:r>
            <a:r>
              <a:rPr lang="ru-RU" sz="1200" b="1" dirty="0" smtClean="0">
                <a:solidFill>
                  <a:srgbClr val="333333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200" b="1" dirty="0" smtClean="0">
                <a:solidFill>
                  <a:srgbClr val="333333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endParaRPr lang="ru-RU" sz="1200" b="1" dirty="0" smtClean="0">
              <a:solidFill>
                <a:srgbClr val="C00000"/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 rot="21104606">
            <a:off x="4706578" y="919608"/>
            <a:ext cx="3312727" cy="211337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/>
              <a:t>Формы организации внеурочной деятельности</a:t>
            </a:r>
            <a:endParaRPr lang="ru-RU" sz="2400" b="1" i="1" dirty="0" smtClean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21079967">
            <a:off x="632592" y="1967682"/>
            <a:ext cx="3479542" cy="15885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36550" indent="-336550">
              <a:spcBef>
                <a:spcPts val="700"/>
              </a:spcBef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ru-RU" dirty="0" smtClean="0"/>
              <a:t>       экскурсии, кружки, секции, соревнования, конкурсы</a:t>
            </a:r>
            <a:r>
              <a:rPr lang="ru-RU" dirty="0" smtClean="0"/>
              <a:t>, презентации, </a:t>
            </a:r>
            <a:r>
              <a:rPr lang="ru-RU" dirty="0" smtClean="0"/>
              <a:t>проектная деятельность, общественно полезные практики, детские объединения, психологические тренинги </a:t>
            </a:r>
            <a:r>
              <a:rPr lang="ru-RU" b="1" dirty="0" smtClean="0">
                <a:solidFill>
                  <a:srgbClr val="333333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rgbClr val="333333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endParaRPr lang="ru-RU" b="1" dirty="0" smtClean="0">
              <a:solidFill>
                <a:srgbClr val="C00000"/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 rot="21104606">
            <a:off x="4706578" y="919608"/>
            <a:ext cx="3312727" cy="211337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21079967">
            <a:off x="632592" y="1967682"/>
            <a:ext cx="3479542" cy="15885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dirty="0" smtClean="0"/>
              <a:t> Достаточно хорошо, на мой взгляд, ведется внеурочная работа в нашей школе.  Дети участвуют в различных дистанционных конкурсах, проектах, занимаются исследовательской работой. Требования ФГОС выполняются.  </a:t>
            </a:r>
            <a:r>
              <a:rPr lang="ru-RU" b="1" dirty="0" smtClean="0">
                <a:solidFill>
                  <a:srgbClr val="333333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rgbClr val="333333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endParaRPr lang="ru-RU" b="1" dirty="0" smtClean="0">
              <a:solidFill>
                <a:srgbClr val="C00000"/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7338" y="850900"/>
            <a:ext cx="2306637" cy="3140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593975" y="274638"/>
            <a:ext cx="6092825" cy="18224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>
                <a:solidFill>
                  <a:srgbClr val="000000"/>
                </a:solidFill>
                <a:latin typeface="Calibri" pitchFamily="32" charset="0"/>
              </a:rPr>
              <a:t>Нормативные документы регламентируют организацию внеурочной деятельности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78213" y="2924175"/>
            <a:ext cx="2617787" cy="34178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2850" y="2605088"/>
            <a:ext cx="2454275" cy="38338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73763" y="2271713"/>
            <a:ext cx="2667000" cy="41227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276</Words>
  <PresentationFormat>Экран (4:3)</PresentationFormat>
  <Paragraphs>32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2020-07-11T17:10:46Z</dcterms:created>
  <dcterms:modified xsi:type="dcterms:W3CDTF">2020-07-11T18:40:13Z</dcterms:modified>
</cp:coreProperties>
</file>