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320" r:id="rId2"/>
    <p:sldId id="325" r:id="rId3"/>
    <p:sldId id="324" r:id="rId4"/>
    <p:sldId id="323" r:id="rId5"/>
    <p:sldId id="322" r:id="rId6"/>
    <p:sldId id="321" r:id="rId7"/>
    <p:sldId id="318" r:id="rId8"/>
    <p:sldId id="317" r:id="rId9"/>
    <p:sldId id="316" r:id="rId10"/>
    <p:sldId id="326" r:id="rId11"/>
    <p:sldId id="261" r:id="rId12"/>
    <p:sldId id="265" r:id="rId13"/>
    <p:sldId id="271" r:id="rId14"/>
    <p:sldId id="272" r:id="rId15"/>
    <p:sldId id="274" r:id="rId16"/>
    <p:sldId id="277" r:id="rId17"/>
    <p:sldId id="279" r:id="rId18"/>
    <p:sldId id="280" r:id="rId19"/>
    <p:sldId id="287" r:id="rId20"/>
    <p:sldId id="290" r:id="rId21"/>
    <p:sldId id="295" r:id="rId22"/>
    <p:sldId id="296" r:id="rId23"/>
    <p:sldId id="297" r:id="rId24"/>
    <p:sldId id="299" r:id="rId25"/>
    <p:sldId id="302" r:id="rId26"/>
    <p:sldId id="306" r:id="rId27"/>
    <p:sldId id="307" r:id="rId28"/>
    <p:sldId id="314" r:id="rId29"/>
    <p:sldId id="327" r:id="rId3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800" i="1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800" i="1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800" i="1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800" i="1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00"/>
    <a:srgbClr val="99FF99"/>
    <a:srgbClr val="008000"/>
    <a:srgbClr val="66FF33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3" autoAdjust="0"/>
    <p:restoredTop sz="96975" autoAdjust="0"/>
  </p:normalViewPr>
  <p:slideViewPr>
    <p:cSldViewPr>
      <p:cViewPr>
        <p:scale>
          <a:sx n="75" d="100"/>
          <a:sy n="75" d="100"/>
        </p:scale>
        <p:origin x="-100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184F-3B68-4460-919A-7F440B7B7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A0667-D7A4-40A4-B13F-B46BFE52E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86675-1865-487E-B5EB-38CB12F7D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BBA96-02E7-4644-979F-7E1059645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E37E9-C7D3-4F39-9594-820FF38F6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6253E-88AD-4EFF-8477-5A50B5F2C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CB585-FF2D-494E-8F21-8C38411F8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7ACC5-002C-4D86-B4BA-5D6F544C7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E216A-FF6B-4A06-84FD-6844A58D5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06F42-EA8B-462C-AF52-0EB0CCD65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BB4E2-551B-4ACD-8238-EB0A91D69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B2C29-BF39-4BF1-8FF8-DF2F49D05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ACAB3-3223-4697-A7E5-853C7EE4D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6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6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49DB166B-E944-4B47-8C66-87782955C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5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 eaLnBrk="1" hangingPunct="1">
              <a:buFontTx/>
              <a:buNone/>
              <a:defRPr/>
            </a:pPr>
            <a:endParaRPr lang="ru-RU" sz="4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lgerian" pitchFamily="82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4800" b="1" i="1" cap="all" dirty="0" smtClean="0">
                <a:ln w="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lgerian" pitchFamily="82" charset="0"/>
              </a:rPr>
              <a:t>Экологический проект</a:t>
            </a:r>
          </a:p>
          <a:p>
            <a:pPr algn="ctr" eaLnBrk="1" hangingPunct="1">
              <a:buFontTx/>
              <a:buNone/>
              <a:defRPr/>
            </a:pPr>
            <a:r>
              <a:rPr lang="ru-RU" sz="4800" b="1" i="1" cap="all" dirty="0" smtClean="0">
                <a:ln w="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lgerian" pitchFamily="82" charset="0"/>
              </a:rPr>
              <a:t>«Огород на окне»</a:t>
            </a:r>
          </a:p>
          <a:p>
            <a:pPr algn="ctr" eaLnBrk="1" hangingPunct="1">
              <a:buFontTx/>
              <a:buNone/>
              <a:defRPr/>
            </a:pPr>
            <a:r>
              <a:rPr lang="ru-RU" b="1" cap="all" dirty="0" smtClean="0">
                <a:ln w="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    </a:t>
            </a:r>
            <a:r>
              <a:rPr lang="ru-RU" sz="4400" b="1" i="1" cap="all" dirty="0" smtClean="0">
                <a:ln w="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rush Script MT" pitchFamily="66" charset="0"/>
              </a:rPr>
              <a:t>«В гостях у </a:t>
            </a:r>
            <a:r>
              <a:rPr lang="ru-RU" sz="4400" b="1" i="1" cap="all" dirty="0" err="1" smtClean="0">
                <a:ln w="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rush Script MT" pitchFamily="66" charset="0"/>
              </a:rPr>
              <a:t>Дюймовочки</a:t>
            </a:r>
            <a:r>
              <a:rPr lang="ru-RU" sz="4400" b="1" i="1" cap="all" dirty="0" smtClean="0">
                <a:ln w="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rush Script MT" pitchFamily="66" charset="0"/>
              </a:rPr>
              <a:t>»</a:t>
            </a:r>
          </a:p>
          <a:p>
            <a:pPr algn="r" eaLnBrk="1" hangingPunct="1">
              <a:buFontTx/>
              <a:buNone/>
              <a:defRPr/>
            </a:pPr>
            <a:endParaRPr lang="ru-RU" sz="1600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 eaLnBrk="1" hangingPunct="1">
              <a:buFontTx/>
              <a:buNone/>
              <a:defRPr/>
            </a:pPr>
            <a:endParaRPr lang="ru-RU" sz="1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 eaLnBrk="1" hangingPunct="1">
              <a:buFontTx/>
              <a:buNone/>
              <a:defRPr/>
            </a:pPr>
            <a:endParaRPr lang="ru-RU" sz="1600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 eaLnBrk="1" hangingPunct="1">
              <a:buFontTx/>
              <a:buNone/>
              <a:defRPr/>
            </a:pPr>
            <a:endParaRPr lang="ru-RU" sz="1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 eaLnBrk="1" hangingPunct="1">
              <a:buFontTx/>
              <a:buNone/>
              <a:defRPr/>
            </a:pPr>
            <a:endParaRPr lang="ru-RU" sz="1600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 eaLnBrk="1" hangingPunct="1">
              <a:buFontTx/>
              <a:buNone/>
              <a:defRPr/>
            </a:pPr>
            <a:endParaRPr lang="ru-RU" sz="1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 eaLnBrk="1" hangingPunct="1">
              <a:buFontTx/>
              <a:buNone/>
              <a:defRPr/>
            </a:pPr>
            <a:endParaRPr lang="ru-RU" sz="1600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 eaLnBrk="1" hangingPunct="1">
              <a:buFontTx/>
              <a:buNone/>
              <a:defRPr/>
            </a:pPr>
            <a:endParaRPr lang="ru-RU" sz="1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 eaLnBrk="1" hangingPunct="1">
              <a:buFontTx/>
              <a:buNone/>
              <a:defRPr/>
            </a:pPr>
            <a:r>
              <a:rPr lang="ru-RU" sz="1600" b="1" i="1" cap="all" dirty="0" smtClean="0">
                <a:ln w="0"/>
                <a:solidFill>
                  <a:schemeClr val="bg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Автор:</a:t>
            </a:r>
          </a:p>
          <a:p>
            <a:pPr algn="r" eaLnBrk="1" hangingPunct="1">
              <a:buFontTx/>
              <a:buNone/>
              <a:defRPr/>
            </a:pPr>
            <a:r>
              <a:rPr lang="ru-RU" sz="1600" b="1" i="1" cap="all" dirty="0" smtClean="0">
                <a:ln w="0"/>
                <a:solidFill>
                  <a:schemeClr val="bg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Воспитатель МКДОУ №35 «Непоседы»</a:t>
            </a:r>
          </a:p>
          <a:p>
            <a:pPr algn="r" eaLnBrk="1" hangingPunct="1">
              <a:buFontTx/>
              <a:buNone/>
              <a:defRPr/>
            </a:pPr>
            <a:r>
              <a:rPr lang="ru-RU" sz="1600" b="1" i="1" cap="all" dirty="0" smtClean="0">
                <a:ln w="0"/>
                <a:solidFill>
                  <a:schemeClr val="bg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Андреенко Евгения Федоровна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i="1" smtClean="0">
                <a:solidFill>
                  <a:srgbClr val="FF3399"/>
                </a:solidFill>
              </a:rPr>
              <a:t>ЗАКЛЮЧИТЕЛЬНЫЙ: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Проведение анализа и обобщение результатов, полученных в процессе исследовательской деятельности детей.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Обработка и оформление материалов проекта в виде презентации.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Оформление выставки рисунков          «Овощи собирай и на зиму припасай»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4" name="Rectangle 14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1600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 СЕРДЕЧКЕ СОННОГО </a:t>
            </a:r>
            <a:b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ЗЕРНА, ВЕСНОЙ </a:t>
            </a:r>
            <a:b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ПРОСНУТЬСЯ ЖИЗНЬ ДОЛЖНА…</a:t>
            </a:r>
          </a:p>
        </p:txBody>
      </p:sp>
      <p:pic>
        <p:nvPicPr>
          <p:cNvPr id="14339" name="Picture 13" descr="1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00" y="2057400"/>
            <a:ext cx="7315200" cy="391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КОЛЛЕКЦИЯ </a:t>
            </a:r>
            <a:br>
              <a:rPr lang="ru-RU" sz="40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40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СЕМЯН.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02" t="2840" r="11805" b="3218"/>
          <a:stretch/>
        </p:blipFill>
        <p:spPr>
          <a:xfrm>
            <a:off x="2209800" y="1697618"/>
            <a:ext cx="4812600" cy="31791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61" t="7878" r="18670" b="10560"/>
          <a:stretch/>
        </p:blipFill>
        <p:spPr>
          <a:xfrm>
            <a:off x="7162800" y="5107571"/>
            <a:ext cx="1882000" cy="1324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37" t="5544" r="16712" b="6638"/>
          <a:stretch/>
        </p:blipFill>
        <p:spPr>
          <a:xfrm>
            <a:off x="137299" y="4876800"/>
            <a:ext cx="1848545" cy="1384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92" t="16094" r="42923" b="24871"/>
          <a:stretch/>
        </p:blipFill>
        <p:spPr>
          <a:xfrm>
            <a:off x="7162800" y="1003298"/>
            <a:ext cx="1882000" cy="12970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92" t="9645" r="40262" b="19323"/>
          <a:stretch/>
        </p:blipFill>
        <p:spPr>
          <a:xfrm>
            <a:off x="7175500" y="2840909"/>
            <a:ext cx="1900588" cy="13477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47" r="39796" b="18233"/>
          <a:stretch/>
        </p:blipFill>
        <p:spPr>
          <a:xfrm>
            <a:off x="137300" y="2896408"/>
            <a:ext cx="1848545" cy="12922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52" r="33732" b="11665"/>
          <a:stretch/>
        </p:blipFill>
        <p:spPr>
          <a:xfrm>
            <a:off x="162700" y="1003299"/>
            <a:ext cx="1823145" cy="14398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367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ОТ СЕМЕЧКИ- К РОСТКУ</a:t>
            </a:r>
          </a:p>
        </p:txBody>
      </p:sp>
      <p:pic>
        <p:nvPicPr>
          <p:cNvPr id="24579" name="Picture 7" descr="11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78" t="12681" r="10926" b="14738"/>
          <a:stretch/>
        </p:blipFill>
        <p:spPr>
          <a:xfrm>
            <a:off x="1752600" y="2273300"/>
            <a:ext cx="5575300" cy="3416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2" name="Rectangle 8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447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ГОВОРЯТ У МАМЫ-РУКИ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НЕ ПРОСТЫЕ, ГОВОРЯТ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 МАМЫ-РУКИ ЗОЛОТЫЕ!!!</a:t>
            </a:r>
          </a:p>
        </p:txBody>
      </p:sp>
      <p:pic>
        <p:nvPicPr>
          <p:cNvPr id="25603" name="Picture 7" descr="1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719" r="11765" b="11651"/>
          <a:stretch/>
        </p:blipFill>
        <p:spPr>
          <a:xfrm>
            <a:off x="1371600" y="2400300"/>
            <a:ext cx="5715000" cy="35814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848600" cy="1066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ЧТО ЛЕТОМ ПРИПАСЁШЬ, </a:t>
            </a:r>
            <a:b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ТО И В РОТ ПОНЕСЁШЬ…</a:t>
            </a:r>
          </a:p>
        </p:txBody>
      </p:sp>
      <p:pic>
        <p:nvPicPr>
          <p:cNvPr id="27651" name="Picture 7" descr="14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179" b="20646"/>
          <a:stretch/>
        </p:blipFill>
        <p:spPr>
          <a:xfrm>
            <a:off x="1143000" y="2019300"/>
            <a:ext cx="7086600" cy="332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367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Я ВОЗЬМУ СВОЮ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ЛОПАТКУ, СНОВА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СДЕЛАЮ Я ГРЯДКУ</a:t>
            </a:r>
          </a:p>
        </p:txBody>
      </p:sp>
      <p:pic>
        <p:nvPicPr>
          <p:cNvPr id="30723" name="Picture 7" descr="17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7255" b="6059"/>
          <a:stretch/>
        </p:blipFill>
        <p:spPr>
          <a:xfrm>
            <a:off x="762000" y="1779764"/>
            <a:ext cx="3228133" cy="298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396"/>
          <a:stretch/>
        </p:blipFill>
        <p:spPr bwMode="auto">
          <a:xfrm>
            <a:off x="4724400" y="3596040"/>
            <a:ext cx="3248617" cy="2093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МЫ ВОДОЙ  ПРОХЛАДНОЙ,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ГРЯДКИ ПОЛИВАЛИ…</a:t>
            </a:r>
          </a:p>
        </p:txBody>
      </p:sp>
      <p:pic>
        <p:nvPicPr>
          <p:cNvPr id="32771" name="Picture 7" descr="19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83" t="5301" r="22284"/>
          <a:stretch/>
        </p:blipFill>
        <p:spPr>
          <a:xfrm>
            <a:off x="2133600" y="2082800"/>
            <a:ext cx="4356100" cy="4537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7" descr="1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83" t="5301" r="22284"/>
          <a:stretch/>
        </p:blipFill>
        <p:spPr bwMode="auto">
          <a:xfrm>
            <a:off x="2133600" y="2057400"/>
            <a:ext cx="4356100" cy="4537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4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Его величество-Фасоль</a:t>
            </a:r>
          </a:p>
        </p:txBody>
      </p:sp>
      <p:pic>
        <p:nvPicPr>
          <p:cNvPr id="33795" name="Picture 7" descr="20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574" t="8065" r="14776" b="10753"/>
          <a:stretch/>
        </p:blipFill>
        <p:spPr>
          <a:xfrm>
            <a:off x="1993900" y="1981200"/>
            <a:ext cx="5295900" cy="383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2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АЛЬБОМ НАБЛЮДЕНИЙ ЗА </a:t>
            </a:r>
            <a:b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РОСТОМ ЛУКА</a:t>
            </a:r>
          </a:p>
        </p:txBody>
      </p:sp>
      <p:pic>
        <p:nvPicPr>
          <p:cNvPr id="40963" name="Picture 13" descr="DSC0529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235"/>
          <a:stretch/>
        </p:blipFill>
        <p:spPr>
          <a:xfrm>
            <a:off x="228600" y="1600200"/>
            <a:ext cx="4132881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667"/>
          <a:stretch/>
        </p:blipFill>
        <p:spPr bwMode="auto">
          <a:xfrm>
            <a:off x="3886200" y="3733800"/>
            <a:ext cx="4416136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3300"/>
                </a:solidFill>
              </a:rPr>
              <a:t>        </a:t>
            </a:r>
            <a:r>
              <a:rPr lang="ru-RU" sz="3600" i="1" dirty="0" smtClean="0">
                <a:solidFill>
                  <a:srgbClr val="FF3300"/>
                </a:solidFill>
              </a:rPr>
              <a:t>АКТУАЛЬНОСТЬ.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686800" cy="6019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dirty="0" smtClean="0">
                <a:solidFill>
                  <a:srgbClr val="FF3300"/>
                </a:solidFill>
                <a:latin typeface="Monotype Corsiva" panose="03010101010201010101" pitchFamily="66" charset="0"/>
              </a:rPr>
              <a:t>Мир </a:t>
            </a:r>
            <a:r>
              <a:rPr lang="ru-RU" dirty="0">
                <a:solidFill>
                  <a:srgbClr val="FF3300"/>
                </a:solidFill>
                <a:latin typeface="Monotype Corsiva" panose="03010101010201010101" pitchFamily="66" charset="0"/>
              </a:rPr>
              <a:t>природы – объективный, субъективный и мир психических явлений. В дошкольном возрасте продолжается познание объектов природы, наблюдение, ухаживание и эмоциональное сопереживание. Изучение элементарных взаимосвязей, связи живых организмов со средой обитания (растение нуждается в воде, свете, тепле). У дошкольников происходит становление отношений ребёнка со сверстниками, взрослыми, с природой, идёт его социализация. Большую роль в экологическом образовании дошкольников играют сказки и другие элементы фольклора. Ребенку сложно воспринимать растения как живые организмы, поэтому прививать детям интерес и гуманное отношение к растительному миру очень трудно.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76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НАБЛЮДАЕМ МЫ ЗА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ПОЧКАМИ, ЗА КЛЕЙКИМИ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ЛИСТОЧКАМИ…</a:t>
            </a:r>
          </a:p>
        </p:txBody>
      </p:sp>
      <p:pic>
        <p:nvPicPr>
          <p:cNvPr id="44035" name="Picture 7" descr="30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05" t="2409" r="8086" b="11944"/>
          <a:stretch/>
        </p:blipFill>
        <p:spPr>
          <a:xfrm>
            <a:off x="381000" y="1676400"/>
            <a:ext cx="4543425" cy="269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910"/>
          <a:stretch/>
        </p:blipFill>
        <p:spPr bwMode="auto">
          <a:xfrm>
            <a:off x="4309036" y="4191000"/>
            <a:ext cx="4529985" cy="2400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4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dirty="0" smtClean="0"/>
              <a:t>            </a:t>
            </a: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 ОГОРОД ПРИШЛА ВЕСНА, МЫ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         ПОСЕЕМ СЕМЕНА, В ЧЕРНУЮ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        ЗЕМЕЛЬКУ, МЯГКУЮ ПОСТЕЛЬКУ…</a:t>
            </a:r>
            <a:endParaRPr lang="ru-RU" sz="3200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8131" name="Picture 7" descr="34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33" r="3191" b="11570"/>
          <a:stretch/>
        </p:blipFill>
        <p:spPr>
          <a:xfrm>
            <a:off x="1587500" y="1828800"/>
            <a:ext cx="6337300" cy="4076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8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 ОГОРОДЕ ЧУЧЕЛО, ШЛЯПУ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НАХЛОБУЧЕЛО, РУКАВАМИ МАШЕТ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И КАК БУДТО ПЛЯШЕТ</a:t>
            </a:r>
          </a:p>
        </p:txBody>
      </p:sp>
      <p:pic>
        <p:nvPicPr>
          <p:cNvPr id="49155" name="Picture 7" descr="35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697" b="14479"/>
          <a:stretch/>
        </p:blipFill>
        <p:spPr>
          <a:xfrm>
            <a:off x="1066800" y="2565400"/>
            <a:ext cx="71628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2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ТИШИНА У ПРУДА, НЕ КОЛЫШИТСЯ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ВОДА…</a:t>
            </a:r>
          </a:p>
        </p:txBody>
      </p:sp>
      <p:pic>
        <p:nvPicPr>
          <p:cNvPr id="50179" name="Picture 7" descr="36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51" r="12234" b="12239"/>
          <a:stretch/>
        </p:blipFill>
        <p:spPr>
          <a:xfrm>
            <a:off x="1612900" y="1600200"/>
            <a:ext cx="5588000" cy="4279900"/>
          </a:xfrm>
          <a:noFill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0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СВЕТИТ С НЕБА СОЛНЫШКО, НА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ЛУГУ СВЕТЛО, А В НОРКЕ У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КРОТА СЫТНО И ТЕПЛО…</a:t>
            </a:r>
          </a:p>
        </p:txBody>
      </p:sp>
      <p:pic>
        <p:nvPicPr>
          <p:cNvPr id="52227" name="Picture 7" descr="38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66" b="12931"/>
          <a:stretch/>
        </p:blipFill>
        <p:spPr>
          <a:xfrm>
            <a:off x="1536700" y="1828801"/>
            <a:ext cx="6921500" cy="4051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Я ДАВНО ВЕСНУ ЖДАЛА, У МЕНЯ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СВОИ ДЕЛА, МНЕ УЧАСТОК В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ОГОРОДЕ НЫНЧЕ МАМА ОТВЕЛА…</a:t>
            </a:r>
          </a:p>
        </p:txBody>
      </p:sp>
      <p:pic>
        <p:nvPicPr>
          <p:cNvPr id="55299" name="Picture 7" descr="41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546" b="11570"/>
          <a:stretch/>
        </p:blipFill>
        <p:spPr>
          <a:xfrm>
            <a:off x="457200" y="1790700"/>
            <a:ext cx="8001000" cy="4076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8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ПОЛИВ ОГОРОДА</a:t>
            </a:r>
          </a:p>
        </p:txBody>
      </p:sp>
      <p:pic>
        <p:nvPicPr>
          <p:cNvPr id="59395" name="Picture 7" descr="45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68" t="9701" b="12936"/>
          <a:stretch/>
        </p:blipFill>
        <p:spPr>
          <a:xfrm>
            <a:off x="1320800" y="2019300"/>
            <a:ext cx="7442200" cy="394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2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ГЕРОИ СКАЗКИ В ГОСТЯХ </a:t>
            </a:r>
            <a:b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6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 РЕБЯТ…</a:t>
            </a:r>
          </a:p>
        </p:txBody>
      </p:sp>
      <p:pic>
        <p:nvPicPr>
          <p:cNvPr id="60419" name="Picture 7" descr="46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96" b="15253"/>
          <a:stretch/>
        </p:blipFill>
        <p:spPr>
          <a:xfrm>
            <a:off x="475293" y="1524000"/>
            <a:ext cx="4106486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04" t="5303" b="11111"/>
          <a:stretch/>
        </p:blipFill>
        <p:spPr bwMode="auto">
          <a:xfrm>
            <a:off x="4581779" y="3505200"/>
            <a:ext cx="3876421" cy="1917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0" name="Rectangle 8"/>
          <p:cNvSpPr>
            <a:spLocks noGrp="1" noChangeArrowheads="1"/>
          </p:cNvSpPr>
          <p:nvPr>
            <p:ph type="title"/>
          </p:nvPr>
        </p:nvSpPr>
        <p:spPr>
          <a:xfrm>
            <a:off x="55563" y="584200"/>
            <a:ext cx="9021762" cy="1701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АХ, КАК ПРЕКРАСНО В СКАЗКЕ ЖИТЬ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И РАДОСТЬ, ДОБРОТУ ДАРИТЬ!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ВЛЕТАТЬ В ОКОШКО К ДЕТЯМ, В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ДОМ, ЧТОБ СЧАСТЬЕ ПОСЕЛИЛОСЬ </a:t>
            </a:r>
            <a:b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 НЕМ...</a:t>
            </a:r>
          </a:p>
        </p:txBody>
      </p:sp>
      <p:pic>
        <p:nvPicPr>
          <p:cNvPr id="67587" name="Picture 7" descr="5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06" b="33006"/>
          <a:stretch/>
        </p:blipFill>
        <p:spPr>
          <a:xfrm>
            <a:off x="762000" y="2667000"/>
            <a:ext cx="71628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  </a:t>
            </a:r>
            <a:r>
              <a:rPr lang="ru-RU" sz="5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Спасибо за внимание</a:t>
            </a:r>
            <a:r>
              <a:rPr lang="ru-RU" sz="54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!!!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i="1" dirty="0" smtClean="0">
                <a:solidFill>
                  <a:srgbClr val="FF3300"/>
                </a:solidFill>
              </a:rPr>
              <a:t>Алгоритм методической разработки проекта.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Вид</a:t>
            </a:r>
            <a: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: краткосрочный.</a:t>
            </a:r>
            <a:endParaRPr lang="ru-RU" sz="2800" b="1" i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Тип</a:t>
            </a:r>
            <a: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: Творческо-исследовательский.</a:t>
            </a:r>
            <a:endParaRPr lang="ru-RU" sz="2800" b="1" i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Состав участников: </a:t>
            </a:r>
            <a:endParaRPr lang="ru-RU" sz="2800" i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Дети старшего возраста.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Педагоги.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Родители.</a:t>
            </a:r>
            <a:endParaRPr lang="ru-RU" sz="2800" b="1" i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Направленность :</a:t>
            </a:r>
            <a: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Познание основ элементарных  взаимосвязей объектов природы через окружающую среду.</a:t>
            </a:r>
            <a:endParaRPr lang="ru-RU" sz="2800" b="1" i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ЦЕЛЬ:</a:t>
            </a:r>
            <a:endParaRPr lang="ru-RU" sz="2800" i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Создание условий стимулирующих интерес к исследовательской деятельности, раскрытие творческого и интеллектуального потенциала дошкольников, вовлечение детей в практическую деятельность по выращиванию культурных огородных растений.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i="1" dirty="0" smtClean="0"/>
              <a:t> </a:t>
            </a:r>
            <a:r>
              <a:rPr lang="ru-RU" sz="3200" b="1" i="1" dirty="0" smtClean="0">
                <a:solidFill>
                  <a:srgbClr val="FF3399"/>
                </a:solidFill>
              </a:rPr>
              <a:t>ЗАДАЧИ:</a:t>
            </a:r>
            <a:r>
              <a:rPr lang="ru-RU" sz="3200" b="1" dirty="0" smtClean="0">
                <a:solidFill>
                  <a:srgbClr val="FF3399"/>
                </a:solidFill>
              </a:rPr>
              <a:t> </a:t>
            </a:r>
            <a:br>
              <a:rPr lang="ru-RU" sz="3200" b="1" dirty="0" smtClean="0">
                <a:solidFill>
                  <a:srgbClr val="FF3399"/>
                </a:solidFill>
              </a:rPr>
            </a:br>
            <a:endParaRPr lang="ru-RU" sz="3200" b="1" dirty="0" smtClean="0">
              <a:solidFill>
                <a:srgbClr val="FF3399"/>
              </a:solidFill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8382000" cy="5791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rgbClr val="FF3399"/>
                </a:solidFill>
              </a:rPr>
              <a:t>Образовательные: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Учить детей ухаживать за растениями в комнатных условиях.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Формировать у детей понятия взаимосвязи природа и люди: люди  сажают, выращивают и ухаживают за растениями, растения вырастают, радуют людей своей красотой, кормят своими плодами.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Обобщать представление детей о необходимости света, тепла, влаги почвы для роста растений.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Учить детей наблюдать за изменениями роста растений и вести дневник наблюдений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Формировать осознанно – правильное отношение к природным явлениям и объектам.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Обогащать активный словарь: почва, семена, свет, влага, вода, лунка, росток, грабли, контейнер, шелуха, луковица, рассада, лейка, влажная, сухая, зелёный, красивый, рыхлить, удобрять, поливать, окучивать </a:t>
            </a:r>
            <a:r>
              <a:rPr lang="ru-RU" sz="2400" i="1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и.т.д</a:t>
            </a:r>
            <a:r>
              <a:rPr lang="ru-RU" sz="2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Формировать у детей трудовые навыки.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i="1" smtClean="0">
                <a:solidFill>
                  <a:srgbClr val="FF3399"/>
                </a:solidFill>
              </a:rPr>
              <a:t>Развивающие: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2296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Развивать интерес к наблюдению за ростом растений.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Развивать творческие способности через продуктивную деятельность.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Развивать связную речь через составление описательных рассказов о растениях.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Создавать условия для опытно- экспериментальной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i="1" smtClean="0">
                <a:solidFill>
                  <a:srgbClr val="FF3399"/>
                </a:solidFill>
              </a:rPr>
              <a:t>Воспитательные: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Воспитывать желание добиваться результата, чувство ответственности за участие в общем деле.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Воспитывать бережное доброе отношение к своему труду, труду взрослых и сверстников.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Воспитывать бережное отношение к природе.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Воспитывать эмоциональную отзывчивость и эстетическое восприятие.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i="1" smtClean="0">
                <a:solidFill>
                  <a:srgbClr val="FF3399"/>
                </a:solidFill>
              </a:rPr>
              <a:t>ОЖИДАЕМЫЙ</a:t>
            </a:r>
            <a:r>
              <a:rPr lang="ru-RU" b="1" i="1" smtClean="0">
                <a:solidFill>
                  <a:srgbClr val="FF3399"/>
                </a:solidFill>
              </a:rPr>
              <a:t> </a:t>
            </a:r>
            <a:r>
              <a:rPr lang="ru-RU" sz="3600" b="1" i="1" smtClean="0">
                <a:solidFill>
                  <a:srgbClr val="FF3399"/>
                </a:solidFill>
              </a:rPr>
              <a:t>РЕЗУЛЬТАТ:</a:t>
            </a:r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2296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Дети познакомятся с культурными растениями.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С помощью исследовательской работы дети должны будут выявить многообразие и разнообразие посевного материала.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 детей будет формироваться бережное отношение к растительному миру.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Формирование у детей уважительного отношения к труду.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Создание в группе огорода на окне.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Активное участие родителей в реализации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i="1" smtClean="0">
                <a:solidFill>
                  <a:srgbClr val="FF3399"/>
                </a:solidFill>
              </a:rPr>
              <a:t>ЭТАПЫ РЕАЛИЗАЦИИ:</a:t>
            </a:r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81534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Подготовительный:</a:t>
            </a:r>
            <a:endParaRPr lang="ru-RU" i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Выбор актуальной темы.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Постановка целей и задач по выбранной теме.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Сбор с помощью родителей коллекции семян.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Подготовка лотков, контейнеров и почвы для посадки, орудий труда.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Чтение сказки «</a:t>
            </a:r>
            <a:r>
              <a:rPr lang="ru-RU" i="1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Дюймовочка</a:t>
            </a: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»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Подборка дидактических игр «Слова, что растут в огороде», «Что можно приготовить», « Пословицы», «Поговорки», «Загадки»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Изготовление муляжей  консервированных и свежих овощей.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4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i="1" smtClean="0">
                <a:solidFill>
                  <a:srgbClr val="FF3399"/>
                </a:solidFill>
              </a:rPr>
              <a:t>ОСНОВНОЙ:</a:t>
            </a:r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943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Рассматривание книг, иллюстраций о растениях.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Практическая деятельность: посадка лука, фасоли и других огородных культур.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Оформление « Календаря наблюдений»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Выращивание зелени из клубнеплодов, наблюдение за корнями.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Проведение дидактических, сюжетно-ролевых и подвижных игр.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Беседы о том, как выращивают овощи на огороде.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Работа с родителями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813</TotalTime>
  <Words>700</Words>
  <Application>Microsoft Office PowerPoint</Application>
  <PresentationFormat>Экран (4:3)</PresentationFormat>
  <Paragraphs>93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Океан</vt:lpstr>
      <vt:lpstr>Презентация PowerPoint</vt:lpstr>
      <vt:lpstr>        АКТУАЛЬНОСТЬ.</vt:lpstr>
      <vt:lpstr>Алгоритм методической разработки проекта.</vt:lpstr>
      <vt:lpstr> ЗАДАЧИ:  </vt:lpstr>
      <vt:lpstr>Развивающие:</vt:lpstr>
      <vt:lpstr>Воспитательные:</vt:lpstr>
      <vt:lpstr>ОЖИДАЕМЫЙ РЕЗУЛЬТАТ:</vt:lpstr>
      <vt:lpstr>ЭТАПЫ РЕАЛИЗАЦИИ:</vt:lpstr>
      <vt:lpstr>ОСНОВНОЙ:</vt:lpstr>
      <vt:lpstr>ЗАКЛЮЧИТЕЛЬНЫЙ:</vt:lpstr>
      <vt:lpstr>В СЕРДЕЧКЕ СОННОГО  ЗЕРНА, ВЕСНОЙ  ПРОСНУТЬСЯ ЖИЗНЬ ДОЛЖНА…</vt:lpstr>
      <vt:lpstr>КОЛЛЕКЦИЯ  СЕМЯН.</vt:lpstr>
      <vt:lpstr>ОТ СЕМЕЧКИ- К РОСТКУ</vt:lpstr>
      <vt:lpstr>ГОВОРЯТ У МАМЫ-РУКИ  НЕ ПРОСТЫЕ, ГОВОРЯТ  У МАМЫ-РУКИ ЗОЛОТЫЕ!!!</vt:lpstr>
      <vt:lpstr>ЧТО ЛЕТОМ ПРИПАСЁШЬ,  ТО И В РОТ ПОНЕСЁШЬ…</vt:lpstr>
      <vt:lpstr>Я ВОЗЬМУ СВОЮ  ЛОПАТКУ, СНОВА  СДЕЛАЮ Я ГРЯДКУ</vt:lpstr>
      <vt:lpstr>МЫ ВОДОЙ  ПРОХЛАДНОЙ,   ГРЯДКИ ПОЛИВАЛИ…</vt:lpstr>
      <vt:lpstr>Его величество-Фасоль</vt:lpstr>
      <vt:lpstr>АЛЬБОМ НАБЛЮДЕНИЙ ЗА  РОСТОМ ЛУКА</vt:lpstr>
      <vt:lpstr>НАБЛЮДАЕМ МЫ ЗА  ПОЧКАМИ, ЗА КЛЕЙКИМИ  ЛИСТОЧКАМИ…</vt:lpstr>
      <vt:lpstr>            В ОГОРОД ПРИШЛА ВЕСНА, МЫ             ПОСЕЕМ СЕМЕНА, В ЧЕРНУЮ            ЗЕМЕЛЬКУ, МЯГКУЮ ПОСТЕЛЬКУ…</vt:lpstr>
      <vt:lpstr>В ОГОРОДЕ ЧУЧЕЛО, ШЛЯПУ  НАХЛОБУЧЕЛО, РУКАВАМИ МАШЕТ  И КАК БУДТО ПЛЯШЕТ</vt:lpstr>
      <vt:lpstr>ТИШИНА У ПРУДА, НЕ КОЛЫШИТСЯ  ВОДА…</vt:lpstr>
      <vt:lpstr>СВЕТИТ С НЕБА СОЛНЫШКО, НА  ЛУГУ СВЕТЛО, А В НОРКЕ У  КРОТА СЫТНО И ТЕПЛО…</vt:lpstr>
      <vt:lpstr>Я ДАВНО ВЕСНУ ЖДАЛА, У МЕНЯ  СВОИ ДЕЛА, МНЕ УЧАСТОК В  ОГОРОДЕ НЫНЧЕ МАМА ОТВЕЛА…</vt:lpstr>
      <vt:lpstr>ПОЛИВ ОГОРОДА</vt:lpstr>
      <vt:lpstr>ГЕРОИ СКАЗКИ В ГОСТЯХ  У РЕБЯТ…</vt:lpstr>
      <vt:lpstr>АХ, КАК ПРЕКРАСНО В СКАЗКЕ ЖИТЬ  И РАДОСТЬ, ДОБРОТУ ДАРИТЬ!  ВЛЕТАТЬ В ОКОШКО К ДЕТЯМ, В  ДОМ, ЧТОБ СЧАСТЬЕ ПОСЕЛИЛОСЬ  В НЕМ...</vt:lpstr>
      <vt:lpstr>    Спасибо за внимание!!!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Андриенко Алексей</cp:lastModifiedBy>
  <cp:revision>63</cp:revision>
  <cp:lastPrinted>1601-01-01T00:00:00Z</cp:lastPrinted>
  <dcterms:created xsi:type="dcterms:W3CDTF">2013-03-30T17:23:56Z</dcterms:created>
  <dcterms:modified xsi:type="dcterms:W3CDTF">2020-07-11T19:45:13Z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