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74" r:id="rId8"/>
    <p:sldId id="260" r:id="rId9"/>
    <p:sldId id="264" r:id="rId10"/>
    <p:sldId id="273" r:id="rId11"/>
    <p:sldId id="263" r:id="rId12"/>
    <p:sldId id="271" r:id="rId13"/>
    <p:sldId id="272" r:id="rId14"/>
    <p:sldId id="275" r:id="rId15"/>
    <p:sldId id="265" r:id="rId16"/>
    <p:sldId id="266" r:id="rId17"/>
    <p:sldId id="270" r:id="rId18"/>
    <p:sldId id="267" r:id="rId19"/>
    <p:sldId id="268" r:id="rId20"/>
    <p:sldId id="26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E6487C-092D-4B5A-A63A-433A5CD7F5E6}" v="52" dt="2020-02-10T08:24:18.047"/>
    <p1510:client id="{335940FE-82BB-4E1F-A788-9CBD06AEA9D9}" v="1640" dt="2020-02-10T10:15:09.382"/>
    <p1510:client id="{350DC0AB-8EC5-46F9-9D1F-8884BAA74006}" v="703" dt="2020-02-13T07:32:38.672"/>
    <p1510:client id="{67E548F8-B30E-4DB0-B43F-45A620FE6CD8}" v="29" dt="2020-02-11T13:27:29.392"/>
    <p1510:client id="{84A5D774-3FEC-4606-BFA5-9B970845F8E9}" v="297" dt="2020-02-05T11:53:25.927"/>
    <p1510:client id="{9054FDA5-8B3C-4133-85D0-41180F87F777}" v="309" dt="2020-02-09T16:15:00.042"/>
    <p1510:client id="{B69C8CC7-1E8F-49D3-93A9-8E68127FA26F}" v="772" dt="2020-02-06T15:06:37.730"/>
    <p1510:client id="{C6D0A74A-EE37-404B-95E7-73E4FB34966E}" v="697" dt="2020-02-09T13:42:33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54" y="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ta2\Desktop\&#1051;&#1080;&#1089;&#1090;%20Microsoft%20Excel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0364578343041"/>
          <c:y val="4.6147016345809561E-2"/>
          <c:w val="0.8740204363233911"/>
          <c:h val="0.858313474285459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38100" dist="1270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/>
                      <a:t>Альтернатива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114-4C9F-AEAC-6BB5E4BAFDF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/>
                      <a:t>Хип-хоп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14-4C9F-AEAC-6BB5E4BAFDF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/>
                      <a:t>Рок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114-4C9F-AEAC-6BB5E4BAFDF1}"/>
                </c:ext>
              </c:extLst>
            </c:dLbl>
            <c:dLbl>
              <c:idx val="3"/>
              <c:layout>
                <c:manualLayout>
                  <c:x val="1.3796288993798622E-3"/>
                  <c:y val="1.0878932048648522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Поп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114-4C9F-AEAC-6BB5E4BAFD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Лист1!$A$1:$A$4</c:f>
              <c:numCache>
                <c:formatCode>0.00%</c:formatCode>
                <c:ptCount val="4"/>
                <c:pt idx="0">
                  <c:v>0.123</c:v>
                </c:pt>
                <c:pt idx="1">
                  <c:v>0.19700000000000001</c:v>
                </c:pt>
                <c:pt idx="2">
                  <c:v>0.30299999999999999</c:v>
                </c:pt>
                <c:pt idx="3">
                  <c:v>0.377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14-4C9F-AEAC-6BB5E4BAFDF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8921728"/>
        <c:axId val="34687808"/>
      </c:barChart>
      <c:catAx>
        <c:axId val="389217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4687808"/>
        <c:crossesAt val="0"/>
        <c:auto val="1"/>
        <c:lblAlgn val="ctr"/>
        <c:lblOffset val="100"/>
        <c:noMultiLvlLbl val="0"/>
      </c:catAx>
      <c:valAx>
        <c:axId val="34687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50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8921728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38100" dist="1270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5244954610248052E-3"/>
                  <c:y val="-1.58457052524145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85-49C9-B8DD-DB27E55A9D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Лист1!$A$2:$A$11</c:f>
              <c:numCache>
                <c:formatCode>0%</c:formatCode>
                <c:ptCount val="10"/>
                <c:pt idx="0">
                  <c:v>0.21</c:v>
                </c:pt>
                <c:pt idx="1">
                  <c:v>0.56000000000000005</c:v>
                </c:pt>
                <c:pt idx="2">
                  <c:v>0.04</c:v>
                </c:pt>
                <c:pt idx="3">
                  <c:v>0.39</c:v>
                </c:pt>
                <c:pt idx="4">
                  <c:v>0.08</c:v>
                </c:pt>
                <c:pt idx="5">
                  <c:v>0.14000000000000001</c:v>
                </c:pt>
                <c:pt idx="6">
                  <c:v>0.32</c:v>
                </c:pt>
                <c:pt idx="7">
                  <c:v>0.17</c:v>
                </c:pt>
                <c:pt idx="8">
                  <c:v>0.32</c:v>
                </c:pt>
                <c:pt idx="9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3F-493A-BF7B-3A5410CB517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9888384"/>
        <c:axId val="39182336"/>
      </c:barChart>
      <c:catAx>
        <c:axId val="398883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182336"/>
        <c:crosses val="autoZero"/>
        <c:auto val="1"/>
        <c:lblAlgn val="ctr"/>
        <c:lblOffset val="100"/>
        <c:noMultiLvlLbl val="0"/>
      </c:catAx>
      <c:valAx>
        <c:axId val="39182336"/>
        <c:scaling>
          <c:orientation val="minMax"/>
          <c:max val="0.9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50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88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405429000944841E-2"/>
          <c:y val="2.7299403792843742E-2"/>
          <c:w val="0.93531064544181153"/>
          <c:h val="0.8838184664882353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Baby (32)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E9F-4EE8-992A-7BA254A6EB7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Savage (3)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9F-4EE8-992A-7BA254A6EB7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800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Shawty</a:t>
                    </a:r>
                    <a:r>
                      <a: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(2)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E9F-4EE8-992A-7BA254A6EB7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Honey (2)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9F-4EE8-992A-7BA254A6EB7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Bounce(2)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C22-4FF3-9055-CA606587B53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Sucker(2)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C22-4FF3-9055-CA606587B53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/>
                      <a:t>Flex(2)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C22-4FF3-9055-CA606587B5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cap="none" spc="0" baseline="0">
                    <a:ln w="0"/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Лист1!$A$1:$A$7</c:f>
              <c:numCache>
                <c:formatCode>General</c:formatCode>
                <c:ptCount val="7"/>
                <c:pt idx="0">
                  <c:v>32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9F-4EE8-992A-7BA254A6EB7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9585280"/>
        <c:axId val="39185216"/>
      </c:barChart>
      <c:catAx>
        <c:axId val="39585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none" spc="0" baseline="0">
                <a:ln w="0"/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185216"/>
        <c:crosses val="autoZero"/>
        <c:auto val="1"/>
        <c:lblAlgn val="ctr"/>
        <c:lblOffset val="100"/>
        <c:noMultiLvlLbl val="0"/>
      </c:catAx>
      <c:valAx>
        <c:axId val="391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none" spc="0" baseline="0">
                <a:ln w="0"/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585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 cap="none" spc="0">
          <a:ln w="0"/>
          <a:solidFill>
            <a:schemeClr val="tx1"/>
          </a:solidFill>
          <a:effectLst>
            <a:outerShdw blurRad="38100" dist="19050" dir="2700000" algn="tl" rotWithShape="0">
              <a:schemeClr val="dk1">
                <a:alpha val="40000"/>
              </a:schemeClr>
            </a:outerShdw>
          </a:effectLst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6763133500107935E-3"/>
                  <c:y val="-1.077968858782199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Действия(11) </a:t>
                    </a:r>
                    <a:endParaRPr lang="ru-RU" sz="18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12103010831884"/>
                      <c:h val="9.579633736363289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EF58-44FA-ABE4-D13F3FA1DD20}"/>
                </c:ext>
              </c:extLst>
            </c:dLbl>
            <c:dLbl>
              <c:idx val="1"/>
              <c:layout>
                <c:manualLayout>
                  <c:x val="-5.91323429259723E-17"/>
                  <c:y val="-2.8746087731022631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Чувства(13)</a:t>
                    </a:r>
                    <a:endParaRPr lang="ru-RU" sz="1800" b="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58-44FA-ABE4-D13F3FA1DD20}"/>
                </c:ext>
              </c:extLst>
            </c:dLbl>
            <c:dLbl>
              <c:idx val="2"/>
              <c:layout>
                <c:manualLayout>
                  <c:x val="1.6127188916684656E-3"/>
                  <c:y val="-3.1141595041941184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Описание </a:t>
                    </a:r>
                    <a:r>
                      <a: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человека(19)</a:t>
                    </a:r>
                    <a:endParaRPr lang="ru-RU" sz="1800" b="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F58-44FA-ABE4-D13F3FA1DD2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Предметы(8)</a:t>
                    </a:r>
                    <a:endParaRPr lang="ru-RU" sz="18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58-44FA-ABE4-D13F3FA1DD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Лист1!$A$1:$A$4</c:f>
              <c:numCache>
                <c:formatCode>General</c:formatCode>
                <c:ptCount val="4"/>
                <c:pt idx="0">
                  <c:v>11</c:v>
                </c:pt>
                <c:pt idx="1">
                  <c:v>11</c:v>
                </c:pt>
                <c:pt idx="2">
                  <c:v>19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58-44FA-ABE4-D13F3FA1DD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9584768"/>
        <c:axId val="39188096"/>
      </c:barChart>
      <c:catAx>
        <c:axId val="395847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9188096"/>
        <c:crosses val="autoZero"/>
        <c:auto val="1"/>
        <c:lblAlgn val="ctr"/>
        <c:lblOffset val="100"/>
        <c:noMultiLvlLbl val="0"/>
      </c:catAx>
      <c:valAx>
        <c:axId val="39188096"/>
        <c:scaling>
          <c:orientation val="minMax"/>
          <c:max val="22"/>
          <c:min val="0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9584768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0124854266571"/>
          <c:y val="4.4212047199646276E-2"/>
          <c:w val="0.87401250263738461"/>
          <c:h val="0.846115737425278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38100" dist="1270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4"/>
              <c:layout>
                <c:manualLayout>
                  <c:x val="1.557961822820182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61-489A-9DF9-5BE2BBCE21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Лист1!$D$1:$D$10</c:f>
              <c:numCache>
                <c:formatCode>0%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 formatCode="0.0%">
                  <c:v>0.97299999999999998</c:v>
                </c:pt>
                <c:pt idx="7" formatCode="0.0%">
                  <c:v>0.86899999999999999</c:v>
                </c:pt>
                <c:pt idx="8" formatCode="0.0%">
                  <c:v>0.85099999999999998</c:v>
                </c:pt>
                <c:pt idx="9" formatCode="0.0%">
                  <c:v>0.79600000000000004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FA-4734-BE71-3F7A3762C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2641408"/>
        <c:axId val="39577856"/>
      </c:barChart>
      <c:catAx>
        <c:axId val="426414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577856"/>
        <c:crosses val="autoZero"/>
        <c:auto val="1"/>
        <c:lblAlgn val="ctr"/>
        <c:lblOffset val="100"/>
        <c:noMultiLvlLbl val="0"/>
      </c:catAx>
      <c:valAx>
        <c:axId val="39577856"/>
        <c:scaling>
          <c:orientation val="minMax"/>
          <c:max val="1.1000000000000001"/>
          <c:min val="0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2641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425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99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23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0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02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5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02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55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843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761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5F7350-5752-4C85-B2D5-9B09983641C3}" type="datetimeFigureOut">
              <a:rPr lang="ru-RU" smtClean="0"/>
              <a:t>12.07.2020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E0E672-EAE6-43A6-86C9-FFACD2CB7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92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74227" y="2651589"/>
            <a:ext cx="361627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>
                <a:latin typeface="Times New Roman"/>
                <a:cs typeface="Times New Roman"/>
              </a:rPr>
              <a:t>Александрова Софья,</a:t>
            </a:r>
          </a:p>
          <a:p>
            <a:pPr algn="ctr"/>
            <a:r>
              <a:rPr lang="ru-RU" sz="2000" b="1" dirty="0">
                <a:latin typeface="Times New Roman"/>
                <a:cs typeface="Times New Roman"/>
              </a:rPr>
              <a:t>Попова Софья, 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/>
                <a:cs typeface="Times New Roman"/>
              </a:rPr>
              <a:t>10б класс</a:t>
            </a:r>
          </a:p>
          <a:p>
            <a:pPr algn="ctr"/>
            <a:r>
              <a:rPr lang="ru-RU" sz="2000" b="1" dirty="0">
                <a:latin typeface="Times New Roman"/>
                <a:cs typeface="Times New Roman"/>
              </a:rPr>
              <a:t>МБОУ «СОШ №9» НГО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185" y="729250"/>
            <a:ext cx="116905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dirty="0">
                <a:latin typeface="Times New Roman"/>
                <a:cs typeface="Times New Roman"/>
              </a:rPr>
              <a:t>Chips'</a:t>
            </a:r>
            <a:r>
              <a:rPr lang="ru-RU" sz="4400" b="1" dirty="0" err="1">
                <a:latin typeface="Times New Roman"/>
                <a:cs typeface="Times New Roman"/>
              </a:rPr>
              <a:t>ов</a:t>
            </a:r>
            <a:r>
              <a:rPr lang="ru-RU" sz="4400" b="1" dirty="0">
                <a:latin typeface="Times New Roman"/>
                <a:cs typeface="Times New Roman"/>
              </a:rPr>
              <a:t> много не бывает!  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1209" y="268371"/>
            <a:ext cx="413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-apple-system"/>
              </a:rPr>
              <a:t> </a:t>
            </a:r>
            <a:endParaRPr lang="ru-RU" sz="2800" b="0" i="0" dirty="0">
              <a:solidFill>
                <a:srgbClr val="000000"/>
              </a:solidFill>
              <a:effectLst/>
              <a:latin typeface="-apple-system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82755" y="268371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6185" y="5510253"/>
            <a:ext cx="1169054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>
                <a:latin typeface="Times New Roman"/>
                <a:cs typeface="Times New Roman"/>
              </a:rPr>
              <a:t>г. Находка </a:t>
            </a:r>
          </a:p>
          <a:p>
            <a:pPr algn="ctr"/>
            <a:r>
              <a:rPr lang="ru-RU" sz="2000" b="1" dirty="0">
                <a:latin typeface="Times New Roman"/>
                <a:cs typeface="Times New Roman"/>
              </a:rPr>
              <a:t>2020г.</a:t>
            </a:r>
          </a:p>
        </p:txBody>
      </p:sp>
      <p:pic>
        <p:nvPicPr>
          <p:cNvPr id="5" name="Рисунок 7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F784D4A-44FF-4EE7-BA79-69E7BD851E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9694" y="1971692"/>
            <a:ext cx="3926543" cy="341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392" y="433581"/>
            <a:ext cx="1171135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Результат опроса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4334597"/>
              </p:ext>
            </p:extLst>
          </p:nvPr>
        </p:nvGraphicFramePr>
        <p:xfrm>
          <a:off x="1927756" y="1237303"/>
          <a:ext cx="8330625" cy="4808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984137" y="28144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78" y="426798"/>
            <a:ext cx="1169376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Составили словарь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366882"/>
              </p:ext>
            </p:extLst>
          </p:nvPr>
        </p:nvGraphicFramePr>
        <p:xfrm>
          <a:off x="2444026" y="1442461"/>
          <a:ext cx="7315672" cy="4290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1445">
                  <a:extLst>
                    <a:ext uri="{9D8B030D-6E8A-4147-A177-3AD203B41FA5}">
                      <a16:colId xmlns:a16="http://schemas.microsoft.com/office/drawing/2014/main" val="3265801544"/>
                    </a:ext>
                  </a:extLst>
                </a:gridCol>
                <a:gridCol w="4984227">
                  <a:extLst>
                    <a:ext uri="{9D8B030D-6E8A-4147-A177-3AD203B41FA5}">
                      <a16:colId xmlns:a16="http://schemas.microsoft.com/office/drawing/2014/main" val="4234474555"/>
                    </a:ext>
                  </a:extLst>
                </a:gridCol>
              </a:tblGrid>
              <a:tr h="44245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/>
                          <a:cs typeface="Times New Roman"/>
                        </a:rPr>
                        <a:t>Слово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/>
                          <a:cs typeface="Times New Roman"/>
                        </a:rPr>
                        <a:t>Перевод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561479"/>
                  </a:ext>
                </a:extLst>
              </a:tr>
              <a:tr h="111575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400" b="1" i="0" u="none" strike="noStrike" noProof="0" dirty="0">
                          <a:latin typeface="Times New Roman"/>
                        </a:rPr>
                        <a:t>Fix </a:t>
                      </a:r>
                      <a:r>
                        <a:rPr lang="en-US" sz="2400" b="1" i="0" u="none" strike="noStrike" noProof="0" dirty="0" err="1">
                          <a:latin typeface="Times New Roman"/>
                        </a:rPr>
                        <a:t>ya</a:t>
                      </a:r>
                      <a:r>
                        <a:rPr lang="en-US" sz="2400" b="1" i="0" u="none" strike="noStrike" noProof="0" dirty="0">
                          <a:latin typeface="Times New Roman"/>
                        </a:rPr>
                        <a:t> face</a:t>
                      </a:r>
                      <a:endParaRPr lang="ru-RU" sz="2400" b="1" dirty="0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ru-RU" sz="2400" b="1" i="0" u="none" strike="noStrike" noProof="0" dirty="0">
                          <a:latin typeface="Times New Roman"/>
                        </a:rPr>
                        <a:t>сделай лицо попроще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866912"/>
                  </a:ext>
                </a:extLst>
              </a:tr>
              <a:tr h="111575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Gee, thanks 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ru-RU" sz="2400" b="1" dirty="0">
                          <a:latin typeface="Times New Roman"/>
                          <a:cs typeface="Times New Roman"/>
                        </a:rPr>
                        <a:t>вау, спасибо (почти всегда ирония)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26502"/>
                  </a:ext>
                </a:extLst>
              </a:tr>
              <a:tr h="77910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Chips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деньги</a:t>
                      </a:r>
                    </a:p>
                    <a:p>
                      <a:pPr algn="just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320038"/>
                  </a:ext>
                </a:extLst>
              </a:tr>
              <a:tr h="77910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Gucci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круто, классно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26924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002892" y="33446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392" y="296552"/>
            <a:ext cx="117289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Определили самые часто употребляемые слова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7946401"/>
              </p:ext>
            </p:extLst>
          </p:nvPr>
        </p:nvGraphicFramePr>
        <p:xfrm>
          <a:off x="1271317" y="1089519"/>
          <a:ext cx="9661088" cy="535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068779" y="248344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1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9584" y="360080"/>
            <a:ext cx="11702562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Проанализировали словарь и распределили слова и </a:t>
            </a:r>
            <a:endParaRPr lang="ru-RU" sz="2800" b="1" dirty="0" smtClean="0">
              <a:latin typeface="Times New Roman"/>
              <a:cs typeface="Times New Roman"/>
            </a:endParaRPr>
          </a:p>
          <a:p>
            <a:pPr algn="ctr"/>
            <a:r>
              <a:rPr lang="ru-RU" sz="2800" b="1" dirty="0" smtClean="0">
                <a:latin typeface="Times New Roman"/>
                <a:cs typeface="Times New Roman"/>
              </a:rPr>
              <a:t>словосочетания </a:t>
            </a:r>
            <a:r>
              <a:rPr lang="ru-RU" sz="2800" b="1" dirty="0">
                <a:latin typeface="Times New Roman"/>
                <a:cs typeface="Times New Roman"/>
              </a:rPr>
              <a:t>по следующим группам: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708494"/>
              </p:ext>
            </p:extLst>
          </p:nvPr>
        </p:nvGraphicFramePr>
        <p:xfrm>
          <a:off x="1616529" y="1391131"/>
          <a:ext cx="8915400" cy="5301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162691" y="283136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01FE38D4-4B4C-4863-939C-2A1E04BBB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806253"/>
              </p:ext>
            </p:extLst>
          </p:nvPr>
        </p:nvGraphicFramePr>
        <p:xfrm>
          <a:off x="784027" y="327595"/>
          <a:ext cx="10703855" cy="6007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23">
                  <a:extLst>
                    <a:ext uri="{9D8B030D-6E8A-4147-A177-3AD203B41FA5}">
                      <a16:colId xmlns:a16="http://schemas.microsoft.com/office/drawing/2014/main" val="2885874200"/>
                    </a:ext>
                  </a:extLst>
                </a:gridCol>
                <a:gridCol w="8039832">
                  <a:extLst>
                    <a:ext uri="{9D8B030D-6E8A-4147-A177-3AD203B41FA5}">
                      <a16:colId xmlns:a16="http://schemas.microsoft.com/office/drawing/2014/main" val="57192381"/>
                    </a:ext>
                  </a:extLst>
                </a:gridCol>
              </a:tblGrid>
              <a:tr h="6694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/>
                        </a:rPr>
                        <a:t>Значение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/>
                        </a:rPr>
                        <a:t>Слово/словосочетание и перевод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221077"/>
                  </a:ext>
                </a:extLst>
              </a:tr>
              <a:tr h="139349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000" b="1" i="0" u="none" strike="noStrike" noProof="0" dirty="0">
                          <a:latin typeface="Times New Roman"/>
                        </a:rPr>
                        <a:t>Действие</a:t>
                      </a:r>
                      <a:endParaRPr lang="ru-RU" sz="2000" b="1" dirty="0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To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flex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 выпендриваться;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To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 smtClean="0">
                          <a:latin typeface="Times New Roman"/>
                        </a:rPr>
                        <a:t>rock it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делать что-то неистовым или удивительным образом;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To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hung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up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постоянно думать </a:t>
                      </a:r>
                      <a:r>
                        <a:rPr lang="ru-RU" sz="2000" b="0" i="0" u="none" strike="noStrike" noProof="0" dirty="0" smtClean="0">
                          <a:latin typeface="Times New Roman"/>
                        </a:rPr>
                        <a:t>о каком-либо человеке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, быть одержимым им;</a:t>
                      </a:r>
                      <a:endParaRPr lang="ru-RU" sz="2000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96802"/>
                  </a:ext>
                </a:extLst>
              </a:tr>
              <a:tr h="150854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Чувства и состояние человека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Damn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выражение досады или благоговения (зависит от контекста);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 smtClean="0">
                          <a:latin typeface="Times New Roman"/>
                        </a:rPr>
                        <a:t>To slip</a:t>
                      </a:r>
                      <a:r>
                        <a:rPr lang="ru-RU" sz="2000" b="1" i="0" u="none" strike="noStrike" noProof="0" dirty="0" smtClean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 smtClean="0">
                          <a:latin typeface="Times New Roman"/>
                        </a:rPr>
                        <a:t>under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состояние, когда человек теряет сознательность из-за недостатка сна;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To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stand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a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hundred</a:t>
                      </a:r>
                      <a:r>
                        <a:rPr lang="ru-RU" sz="2000" b="1" i="0" u="none" strike="noStrike" noProof="0" dirty="0">
                          <a:latin typeface="Times New Roman"/>
                        </a:rPr>
                        <a:t> </a:t>
                      </a:r>
                      <a:r>
                        <a:rPr lang="en-US" sz="2000" b="1" i="0" u="none" strike="noStrike" noProof="0" dirty="0">
                          <a:latin typeface="Times New Roman"/>
                        </a:rPr>
                        <a:t>feet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 чувствовать себя сильным(-ой), 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ru-RU" sz="2000" b="0" i="0" u="none" strike="noStrike" noProof="0" dirty="0">
                          <a:latin typeface="Times New Roman"/>
                        </a:rPr>
                        <a:t>уверенным(-ой);</a:t>
                      </a:r>
                      <a:endParaRPr lang="ru-RU" sz="2000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419888"/>
                  </a:ext>
                </a:extLst>
              </a:tr>
              <a:tr h="115969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000" b="1" dirty="0">
                          <a:latin typeface="Times New Roman"/>
                        </a:rPr>
                        <a:t>Описание </a:t>
                      </a:r>
                      <a:r>
                        <a:rPr lang="ru-RU" sz="2000" b="1" dirty="0" smtClean="0">
                          <a:latin typeface="Times New Roman"/>
                        </a:rPr>
                        <a:t>человека/обращения</a:t>
                      </a:r>
                      <a:endParaRPr lang="ru-RU" sz="2000" b="1" dirty="0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Hottie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привлекательный человек;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Sucker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 человек, который был обманут;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Hater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человек, недовольный успехом другого;</a:t>
                      </a:r>
                      <a:endParaRPr lang="ru-RU" sz="2000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319612"/>
                  </a:ext>
                </a:extLst>
              </a:tr>
              <a:tr h="116912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Предметы и отношение к ним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>
                          <a:latin typeface="Times New Roman"/>
                        </a:rPr>
                        <a:t>Bender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кутеж, вечеринка;</a:t>
                      </a:r>
                      <a:endParaRPr lang="ru-RU" sz="2000" dirty="0">
                        <a:latin typeface="Times New Roman"/>
                      </a:endParaRPr>
                    </a:p>
                    <a:p>
                      <a:pPr lvl="0" algn="just">
                        <a:buNone/>
                      </a:pPr>
                      <a:r>
                        <a:rPr lang="en-US" sz="2000" b="1" i="0" u="none" strike="noStrike" noProof="0" dirty="0" smtClean="0">
                          <a:latin typeface="Times New Roman"/>
                        </a:rPr>
                        <a:t>Loot</a:t>
                      </a:r>
                      <a:r>
                        <a:rPr lang="ru-RU" sz="2000" b="0" i="0" u="none" strike="noStrike" noProof="0" dirty="0">
                          <a:latin typeface="Times New Roman"/>
                        </a:rPr>
                        <a:t> – добыча, награда</a:t>
                      </a:r>
                      <a:r>
                        <a:rPr lang="ru-RU" sz="2000" b="0" i="0" u="none" strike="noStrike" noProof="0" dirty="0" smtClean="0">
                          <a:latin typeface="Times New Roman"/>
                        </a:rPr>
                        <a:t>;</a:t>
                      </a:r>
                    </a:p>
                    <a:p>
                      <a:pPr lvl="0" algn="just">
                        <a:buNone/>
                      </a:pPr>
                      <a:r>
                        <a:rPr lang="en-US" sz="2000" b="1" dirty="0" smtClean="0">
                          <a:latin typeface="Times New Roman"/>
                        </a:rPr>
                        <a:t>Chips</a:t>
                      </a:r>
                      <a:r>
                        <a:rPr lang="ru-RU" sz="2000" b="1" dirty="0" smtClean="0">
                          <a:latin typeface="Times New Roman"/>
                        </a:rPr>
                        <a:t> - </a:t>
                      </a:r>
                      <a:r>
                        <a:rPr lang="ru-RU" sz="2000" b="0" dirty="0" smtClean="0">
                          <a:latin typeface="Times New Roman"/>
                        </a:rPr>
                        <a:t>деньги</a:t>
                      </a:r>
                      <a:endParaRPr lang="ru-RU" sz="2000" b="0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254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2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984" y="269192"/>
            <a:ext cx="46195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Познакомили ребят с нашей работой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1255" y="269192"/>
            <a:ext cx="6539811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Предложили перевести предложения   с помощью нашего словаря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041" y="1518117"/>
            <a:ext cx="3642213" cy="48503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61611" y="545592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213\Desktop\20200211_093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5582" y="2124406"/>
            <a:ext cx="4850304" cy="363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87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51" y="348357"/>
            <a:ext cx="11702561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Результаты работы со словарем</a:t>
            </a:r>
          </a:p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Приняли участие – 67 старшеклассника 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946418"/>
              </p:ext>
            </p:extLst>
          </p:nvPr>
        </p:nvGraphicFramePr>
        <p:xfrm>
          <a:off x="1990594" y="1415563"/>
          <a:ext cx="8151676" cy="4448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054015" y="23351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392" y="466809"/>
            <a:ext cx="1171135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Нашли историю возникновения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292E9C-1405-4DA4-AA4A-D11EF9227508}"/>
              </a:ext>
            </a:extLst>
          </p:cNvPr>
          <p:cNvSpPr txBox="1"/>
          <p:nvPr/>
        </p:nvSpPr>
        <p:spPr>
          <a:xfrm>
            <a:off x="7472997" y="4998394"/>
            <a:ext cx="261178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u="sng" dirty="0">
                <a:latin typeface="Times New Roman"/>
              </a:rPr>
              <a:t>Moonshine</a:t>
            </a:r>
            <a:r>
              <a:rPr lang="en-US" sz="2000" b="1" dirty="0">
                <a:latin typeface="Times New Roman"/>
              </a:rPr>
              <a:t> (</a:t>
            </a:r>
            <a:r>
              <a:rPr lang="ru-RU" sz="2000" b="1" dirty="0">
                <a:latin typeface="Times New Roman"/>
              </a:rPr>
              <a:t>самогон) </a:t>
            </a:r>
            <a:endParaRPr lang="ru-RU" sz="20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54" y="1167704"/>
            <a:ext cx="5324429" cy="34798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9175" y="5029172"/>
            <a:ext cx="5379508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2000" b="1" u="sng" dirty="0" err="1">
                <a:latin typeface="Times New Roman"/>
                <a:cs typeface="Times New Roman"/>
              </a:rPr>
              <a:t>Banjee</a:t>
            </a:r>
            <a:r>
              <a:rPr lang="ru-RU" sz="2000" b="1" u="sng" dirty="0">
                <a:latin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cs typeface="Times New Roman"/>
              </a:rPr>
              <a:t>(человек с развязными манерами)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47" y="1167704"/>
            <a:ext cx="5340899" cy="34798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29291" y="5502279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1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667" y="315785"/>
            <a:ext cx="1171135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Результаты </a:t>
            </a:r>
            <a:endParaRPr lang="ru-RU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47B51-AE5A-40A1-B2EE-3700CF77176E}"/>
              </a:ext>
            </a:extLst>
          </p:cNvPr>
          <p:cNvSpPr txBox="1"/>
          <p:nvPr/>
        </p:nvSpPr>
        <p:spPr>
          <a:xfrm>
            <a:off x="640080" y="835855"/>
            <a:ext cx="10685417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Узнали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что сленг делится на типы. Выделили свой собственный тип - песенный.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Составили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словарь сленговых слов и выражений, взятых из текстов песен жанра поп. 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Определили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 сленг чаще всего характеризует человека, его действия и чувства, различные предметы.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3D4C7-673C-4A8B-890F-351DD0A5C06A}"/>
              </a:ext>
            </a:extLst>
          </p:cNvPr>
          <p:cNvSpPr txBox="1"/>
          <p:nvPr/>
        </p:nvSpPr>
        <p:spPr>
          <a:xfrm>
            <a:off x="230667" y="2890574"/>
            <a:ext cx="1171135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Вывод</a:t>
            </a:r>
            <a:endParaRPr lang="ru-RU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F1CC0-3399-44C0-A96B-B3BA68A42AA7}"/>
              </a:ext>
            </a:extLst>
          </p:cNvPr>
          <p:cNvSpPr txBox="1"/>
          <p:nvPr/>
        </p:nvSpPr>
        <p:spPr>
          <a:xfrm>
            <a:off x="391886" y="3407494"/>
            <a:ext cx="11489808" cy="16879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Проанализировав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наш словарь, поняли, что песенный сленг очень разнообразен.</a:t>
            </a:r>
            <a:endParaRPr lang="ru-RU" sz="2400" dirty="0">
              <a:latin typeface="Times New Roman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/>
                <a:cs typeface="Times New Roman"/>
              </a:rPr>
              <a:t>А значит наша </a:t>
            </a:r>
            <a:r>
              <a:rPr lang="ru-RU" sz="2400" b="1" u="sng" dirty="0">
                <a:latin typeface="Times New Roman"/>
                <a:cs typeface="Times New Roman"/>
              </a:rPr>
              <a:t>гипотеза</a:t>
            </a:r>
            <a:r>
              <a:rPr lang="ru-RU" sz="2400" u="sng" dirty="0">
                <a:latin typeface="Times New Roman"/>
                <a:cs typeface="Times New Roman"/>
              </a:rPr>
              <a:t>,</a:t>
            </a:r>
            <a:r>
              <a:rPr lang="ru-RU" sz="2400" dirty="0">
                <a:latin typeface="Times New Roman"/>
                <a:cs typeface="Times New Roman"/>
              </a:rPr>
              <a:t> что песенный сленг не отличается разнообразием,                          </a:t>
            </a:r>
            <a:r>
              <a:rPr lang="ru-RU" sz="2400" b="1" u="sng" dirty="0">
                <a:latin typeface="Times New Roman"/>
                <a:cs typeface="Times New Roman"/>
              </a:rPr>
              <a:t>не подтвердилась.</a:t>
            </a:r>
            <a:endParaRPr lang="ru-RU" sz="2400" b="1" u="sng" dirty="0">
              <a:latin typeface="Times New Roman"/>
              <a:ea typeface="+mn-lt"/>
              <a:cs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62239" y="274492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392" y="623489"/>
            <a:ext cx="1170256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Информационные ресурсы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0F06CE-B293-49A9-AD59-6AD5F3E611FD}"/>
              </a:ext>
            </a:extLst>
          </p:cNvPr>
          <p:cNvSpPr txBox="1"/>
          <p:nvPr/>
        </p:nvSpPr>
        <p:spPr>
          <a:xfrm>
            <a:off x="1585486" y="1679360"/>
            <a:ext cx="9006373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sz="2000" dirty="0" smtClean="0">
                <a:latin typeface="Times New Roman"/>
                <a:ea typeface="+mn-lt"/>
                <a:cs typeface="+mn-lt"/>
              </a:rPr>
              <a:t>Зенович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Е.С., Словарь иностранных слов и выражений, - М.; Олимп; «Фирма «Издательство АСТ», 2000, 784с.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smtClean="0">
                <a:latin typeface="Times New Roman"/>
                <a:ea typeface="+mn-lt"/>
                <a:cs typeface="+mn-lt"/>
              </a:rPr>
              <a:t>Изучение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английского языка, http://www.correctenglish.ru/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smtClean="0">
                <a:latin typeface="Times New Roman"/>
                <a:ea typeface="+mn-lt"/>
                <a:cs typeface="+mn-lt"/>
              </a:rPr>
              <a:t>Изучение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английского языка, https://lingualeo.com/ru/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err="1" smtClean="0">
                <a:latin typeface="Times New Roman"/>
                <a:ea typeface="+mn-lt"/>
                <a:cs typeface="+mn-lt"/>
              </a:rPr>
              <a:t>Лингво</a:t>
            </a:r>
            <a:r>
              <a:rPr lang="ru-RU" sz="2000" dirty="0" smtClean="0">
                <a:latin typeface="Times New Roman"/>
                <a:ea typeface="+mn-lt"/>
                <a:cs typeface="+mn-lt"/>
              </a:rPr>
              <a:t>-лаборатория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«Амальгама», https://www.amalgama-lab.com/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smtClean="0">
                <a:latin typeface="Times New Roman"/>
                <a:ea typeface="+mn-lt"/>
                <a:cs typeface="+mn-lt"/>
              </a:rPr>
              <a:t>Сленг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скорой помощи, https://www.feldsher.ru/obuchenie/spravochniki/sleng.php?SHOWALL_1=1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smtClean="0">
                <a:latin typeface="Times New Roman"/>
                <a:ea typeface="+mn-lt"/>
                <a:cs typeface="+mn-lt"/>
              </a:rPr>
              <a:t>Тексты 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и переводы песен с английского языка, https://en.lyrsense.com/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err="1" smtClean="0">
                <a:latin typeface="Times New Roman"/>
                <a:ea typeface="+mn-lt"/>
                <a:cs typeface="+mn-lt"/>
              </a:rPr>
              <a:t>Dictionary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https://www.dictionary.com/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err="1" smtClean="0">
                <a:latin typeface="Times New Roman"/>
                <a:ea typeface="+mn-lt"/>
                <a:cs typeface="+mn-lt"/>
              </a:rPr>
              <a:t>Song</a:t>
            </a:r>
            <a:r>
              <a:rPr lang="ru-RU" sz="2000" dirty="0" smtClean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Lyrics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&amp;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Knowledge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https://genius.com/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err="1" smtClean="0">
                <a:latin typeface="Times New Roman"/>
                <a:ea typeface="+mn-lt"/>
                <a:cs typeface="+mn-lt"/>
              </a:rPr>
              <a:t>The</a:t>
            </a:r>
            <a:r>
              <a:rPr lang="ru-RU" sz="2000" dirty="0" smtClean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Online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Slang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Dictionary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http://onlineslangdictionary.com/</a:t>
            </a:r>
          </a:p>
          <a:p>
            <a:pPr marL="285750" indent="-285750">
              <a:buFont typeface="Arial"/>
              <a:buChar char="•"/>
            </a:pPr>
            <a:r>
              <a:rPr lang="ru-RU" sz="2000" dirty="0" err="1" smtClean="0">
                <a:latin typeface="Times New Roman"/>
                <a:ea typeface="+mn-lt"/>
                <a:cs typeface="+mn-lt"/>
              </a:rPr>
              <a:t>Urban</a:t>
            </a:r>
            <a:r>
              <a:rPr lang="ru-RU" sz="2000" dirty="0" smtClean="0">
                <a:latin typeface="Times New Roman"/>
                <a:ea typeface="+mn-lt"/>
                <a:cs typeface="+mn-lt"/>
              </a:rPr>
              <a:t>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Dictionary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https://www.urbandictionary.com/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076256" y="265929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5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3148" y="1334320"/>
            <a:ext cx="10465444" cy="33547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2800" b="1" u="sng" dirty="0">
                <a:latin typeface="Times New Roman"/>
                <a:cs typeface="Times New Roman"/>
              </a:rPr>
              <a:t>Цель работы</a:t>
            </a:r>
            <a:r>
              <a:rPr lang="ru-RU" sz="2800" dirty="0">
                <a:latin typeface="Times New Roman"/>
                <a:cs typeface="Times New Roman"/>
              </a:rPr>
              <a:t> – узнать значение сленговых слов и составить словарь.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/>
                <a:cs typeface="Times New Roman"/>
              </a:rPr>
              <a:t>Объект исследования</a:t>
            </a:r>
            <a:r>
              <a:rPr lang="ru-RU" sz="2800" u="sng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– сленг.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/>
                <a:cs typeface="Times New Roman"/>
              </a:rPr>
              <a:t>Предмет исследования</a:t>
            </a:r>
            <a:r>
              <a:rPr lang="ru-RU" sz="2800" u="sng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– песенный сленг.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/>
                <a:cs typeface="Times New Roman"/>
              </a:rPr>
              <a:t>Гипотеза</a:t>
            </a:r>
            <a:r>
              <a:rPr lang="ru-RU" sz="2800" b="1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– песенный сленг не отличается разнообразием.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70919" y="264890"/>
            <a:ext cx="10753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7380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555" y="2537154"/>
            <a:ext cx="11711354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6600" b="1" dirty="0">
                <a:latin typeface="Times New Roman"/>
                <a:cs typeface="Times New Roman"/>
              </a:rPr>
              <a:t>Спасибо за внимание!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019307" y="265929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98304" y="257136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1887" y="257136"/>
            <a:ext cx="11542814" cy="578619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800" b="1" u="sng" dirty="0">
                <a:latin typeface="Times New Roman"/>
                <a:cs typeface="Times New Roman"/>
              </a:rPr>
              <a:t>Задачи: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изучить литературу;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провести опрос среди подростков и выяснить, какой жанр музыки они предпочитают;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составить словарь песенного сленга на основе песен этого жанра;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познакомить подростков с результатами нашей работы;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провести опрос на знание песенного сленга до и после презентации нашей работы.</a:t>
            </a:r>
            <a:endParaRPr lang="ru-RU" dirty="0">
              <a:latin typeface="Times New Roman"/>
              <a:cs typeface="Times New Roman"/>
            </a:endParaRPr>
          </a:p>
          <a:p>
            <a:pPr lvl="0" algn="ctr">
              <a:lnSpc>
                <a:spcPct val="150000"/>
              </a:lnSpc>
            </a:pPr>
            <a:r>
              <a:rPr lang="ru-RU" sz="2800" b="1" u="sng" dirty="0">
                <a:latin typeface="Times New Roman"/>
                <a:cs typeface="Times New Roman"/>
              </a:rPr>
              <a:t>Методы исследования: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метод социального опроса;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метод количественного подсчета;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cs typeface="Times New Roman"/>
              </a:rPr>
              <a:t>метод анализа и сравнения полученных данных.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/>
              <a:cs typeface="Times New Roman"/>
            </a:endParaRPr>
          </a:p>
          <a:p>
            <a:r>
              <a:rPr lang="ru-RU" sz="2800" b="1" u="sng" dirty="0">
                <a:latin typeface="Times New Roman"/>
                <a:cs typeface="Times New Roman"/>
              </a:rPr>
              <a:t>Актуальность</a:t>
            </a:r>
            <a:r>
              <a:rPr lang="ru-RU" sz="2800" u="sng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+mn-lt"/>
                <a:cs typeface="+mn-lt"/>
              </a:rPr>
              <a:t>–</a:t>
            </a:r>
            <a:r>
              <a:rPr lang="ru-RU" sz="2400" dirty="0">
                <a:latin typeface="Times New Roman"/>
                <a:cs typeface="Times New Roman"/>
              </a:rPr>
              <a:t> наш словарик может быть полезен для расширения словарного запаса и лучшего понимания текстов песен.</a:t>
            </a:r>
          </a:p>
        </p:txBody>
      </p:sp>
    </p:spTree>
    <p:extLst>
      <p:ext uri="{BB962C8B-B14F-4D97-AF65-F5344CB8AC3E}">
        <p14:creationId xmlns:p14="http://schemas.microsoft.com/office/powerpoint/2010/main" val="233949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86127" y="229264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  <p:sp>
        <p:nvSpPr>
          <p:cNvPr id="2" name="TextBox 1"/>
          <p:cNvSpPr txBox="1"/>
          <p:nvPr/>
        </p:nvSpPr>
        <p:spPr>
          <a:xfrm>
            <a:off x="605642" y="1026719"/>
            <a:ext cx="11199940" cy="46782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sz="2000" b="1" u="sng" dirty="0">
                <a:latin typeface="Times New Roman"/>
                <a:ea typeface="+mn-lt"/>
                <a:cs typeface="Times New Roman"/>
              </a:rPr>
              <a:t>с</a:t>
            </a:r>
            <a:r>
              <a:rPr lang="ru-RU" sz="2000" b="1" u="sng" dirty="0">
                <a:latin typeface="Times New Roman"/>
                <a:ea typeface="+mn-lt"/>
                <a:cs typeface="+mn-lt"/>
              </a:rPr>
              <a:t>ленг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(англ. 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slang</a:t>
            </a:r>
            <a:r>
              <a:rPr lang="ru-RU" sz="2000" dirty="0">
                <a:latin typeface="Times New Roman"/>
                <a:ea typeface="+mn-lt"/>
                <a:cs typeface="+mn-lt"/>
              </a:rPr>
              <a:t>) в английском языке – слова или выражения, употребляемые людьми определенных возрастных групп, профессий или классовых прослоек (напр. с. художников, моряков ср. арго, жаргон). </a:t>
            </a:r>
          </a:p>
          <a:p>
            <a:pPr algn="just"/>
            <a:r>
              <a:rPr lang="ru-RU" sz="2000" b="1" i="1" dirty="0">
                <a:latin typeface="Times New Roman"/>
                <a:ea typeface="+mn-lt"/>
                <a:cs typeface="+mn-lt"/>
              </a:rPr>
              <a:t>(Новый словарь иностранных слов. – by EdwART, 2009).</a:t>
            </a:r>
          </a:p>
          <a:p>
            <a:endParaRPr lang="ru-RU" sz="2000" b="1" i="1" dirty="0">
              <a:latin typeface="Times New Roman"/>
              <a:ea typeface="+mn-lt"/>
              <a:cs typeface="+mn-lt"/>
            </a:endParaRPr>
          </a:p>
          <a:p>
            <a:pPr algn="ctr"/>
            <a:r>
              <a:rPr lang="ru-RU" sz="2400" b="1" dirty="0">
                <a:latin typeface="Times New Roman"/>
                <a:ea typeface="+mn-lt"/>
                <a:cs typeface="+mn-lt"/>
              </a:rPr>
              <a:t>Типы сленга:</a:t>
            </a:r>
          </a:p>
          <a:p>
            <a:pPr marL="285750" indent="-285750">
              <a:buFont typeface="Arial"/>
              <a:buChar char="•"/>
            </a:pPr>
            <a:r>
              <a:rPr lang="ru-RU" sz="2000" b="1" dirty="0">
                <a:latin typeface="Times New Roman"/>
                <a:ea typeface="+mn-lt"/>
                <a:cs typeface="+mn-lt"/>
              </a:rPr>
              <a:t>Профессиональный</a:t>
            </a:r>
          </a:p>
          <a:p>
            <a:r>
              <a:rPr lang="ru-RU" sz="2000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b="1" i="1" dirty="0">
                <a:latin typeface="Times New Roman"/>
                <a:ea typeface="+mn-lt"/>
                <a:cs typeface="+mn-lt"/>
              </a:rPr>
              <a:t>Самоделкин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– травматолог, </a:t>
            </a:r>
            <a:r>
              <a:rPr lang="ru-RU" sz="2000" b="1" i="1" dirty="0">
                <a:latin typeface="Times New Roman"/>
                <a:ea typeface="+mn-lt"/>
                <a:cs typeface="+mn-lt"/>
              </a:rPr>
              <a:t>самотек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- пациент, самостоятельно пришедший на подстанцию просить помощи.</a:t>
            </a:r>
          </a:p>
          <a:p>
            <a:endParaRPr lang="ru-RU" dirty="0">
              <a:latin typeface="Times New Roman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ru-RU" sz="2000" b="1" dirty="0">
                <a:latin typeface="Times New Roman"/>
                <a:ea typeface="+mn-lt"/>
                <a:cs typeface="+mn-lt"/>
              </a:rPr>
              <a:t>Региональный</a:t>
            </a:r>
          </a:p>
          <a:p>
            <a:r>
              <a:rPr lang="ru-RU" sz="2000" b="1" i="1" dirty="0" err="1">
                <a:latin typeface="Times New Roman"/>
                <a:ea typeface="+mn-lt"/>
                <a:cs typeface="+mn-lt"/>
              </a:rPr>
              <a:t>Мультифора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– прозрачный файл для бумаги (Алтайский край), </a:t>
            </a:r>
            <a:r>
              <a:rPr lang="ru-RU" sz="2000" b="1" i="1" dirty="0" err="1">
                <a:latin typeface="Times New Roman"/>
                <a:ea typeface="+mn-lt"/>
                <a:cs typeface="+mn-lt"/>
              </a:rPr>
              <a:t>лыва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- лужа (Алтайский край).</a:t>
            </a:r>
          </a:p>
          <a:p>
            <a:endParaRPr lang="ru-RU" dirty="0">
              <a:latin typeface="Times New Roman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ru-RU" sz="2000" b="1" dirty="0">
                <a:latin typeface="Times New Roman"/>
                <a:ea typeface="+mn-lt"/>
                <a:cs typeface="+mn-lt"/>
              </a:rPr>
              <a:t>Социальный</a:t>
            </a:r>
            <a:endParaRPr lang="ru-RU" b="1" dirty="0"/>
          </a:p>
          <a:p>
            <a:r>
              <a:rPr lang="ru-RU" sz="2000" dirty="0">
                <a:latin typeface="Times New Roman"/>
                <a:ea typeface="+mn-lt"/>
                <a:cs typeface="+mn-lt"/>
              </a:rPr>
              <a:t> </a:t>
            </a:r>
            <a:r>
              <a:rPr lang="ru-RU" sz="2000" b="1" i="1" dirty="0" err="1">
                <a:latin typeface="Times New Roman"/>
                <a:ea typeface="+mn-lt"/>
                <a:cs typeface="+mn-lt"/>
              </a:rPr>
              <a:t>Зашазамить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– определить песню, </a:t>
            </a:r>
            <a:r>
              <a:rPr lang="ru-RU" sz="2000" b="1" i="1" dirty="0">
                <a:latin typeface="Times New Roman"/>
                <a:ea typeface="+mn-lt"/>
                <a:cs typeface="+mn-lt"/>
              </a:rPr>
              <a:t>болванка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– чистый записываемый компакт-диск.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2680" y="571413"/>
            <a:ext cx="5533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/>
                <a:cs typeface="Times New Roman"/>
              </a:rPr>
              <a:t>Из словарей узнали</a:t>
            </a:r>
            <a:r>
              <a:rPr lang="ru-RU" sz="2800" b="1" dirty="0">
                <a:latin typeface="Times New Roman"/>
                <a:cs typeface="Times New Roman"/>
              </a:rPr>
              <a:t>, что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023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392" y="543065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  <p:sp>
        <p:nvSpPr>
          <p:cNvPr id="2" name="TextBox 1"/>
          <p:cNvSpPr txBox="1"/>
          <p:nvPr/>
        </p:nvSpPr>
        <p:spPr>
          <a:xfrm>
            <a:off x="237392" y="253368"/>
            <a:ext cx="112499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400" b="1" dirty="0">
                <a:latin typeface="Times New Roman"/>
                <a:ea typeface="+mn-lt"/>
                <a:cs typeface="+mn-lt"/>
              </a:rPr>
              <a:t>Провели опрос в социальной сети </a:t>
            </a:r>
            <a:r>
              <a:rPr lang="ru-RU" sz="2400" b="1" dirty="0" err="1">
                <a:latin typeface="Times New Roman"/>
                <a:ea typeface="+mn-lt"/>
                <a:cs typeface="+mn-lt"/>
              </a:rPr>
              <a:t>ВКонтакте</a:t>
            </a:r>
            <a:r>
              <a:rPr lang="ru-RU" sz="2400" b="1" dirty="0">
                <a:latin typeface="Times New Roman"/>
                <a:ea typeface="+mn-lt"/>
                <a:cs typeface="+mn-lt"/>
              </a:rPr>
              <a:t> среди подростков 14-17 лет </a:t>
            </a:r>
          </a:p>
          <a:p>
            <a:pPr algn="ctr"/>
            <a:r>
              <a:rPr lang="ru-RU" sz="2400" b="1" dirty="0">
                <a:latin typeface="Times New Roman"/>
                <a:ea typeface="+mn-lt"/>
                <a:cs typeface="+mn-lt"/>
              </a:rPr>
              <a:t>Нам ответили 65  человек</a:t>
            </a:r>
            <a:endParaRPr lang="ru-RU" sz="2400" b="1" dirty="0">
              <a:latin typeface="Times New Roman"/>
              <a:cs typeface="Times New Roman"/>
            </a:endParaRPr>
          </a:p>
        </p:txBody>
      </p:sp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A2C90EAD-4B6D-4F02-A24D-6FAB961A1E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608" y="1199407"/>
            <a:ext cx="4039661" cy="5170554"/>
          </a:xfrm>
          <a:prstGeom prst="rect">
            <a:avLst/>
          </a:prstGeom>
        </p:spPr>
      </p:pic>
      <p:pic>
        <p:nvPicPr>
          <p:cNvPr id="9" name="Рисунок 9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E7A8173-9110-416F-95CF-A478DD6A48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063" y="1195183"/>
            <a:ext cx="4051168" cy="517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1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82568" y="5406907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318297" y="305412"/>
            <a:ext cx="1172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800" b="1" dirty="0">
                <a:latin typeface="Times New Roman"/>
                <a:cs typeface="Times New Roman"/>
              </a:rPr>
              <a:t>Проанализировали ответы и распределили исполнителей по жанрам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F00B7C-DD20-4BE9-899A-54D941B8E2A8}"/>
              </a:ext>
            </a:extLst>
          </p:cNvPr>
          <p:cNvSpPr txBox="1"/>
          <p:nvPr/>
        </p:nvSpPr>
        <p:spPr>
          <a:xfrm>
            <a:off x="4724400" y="320039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</a:pPr>
            <a:r>
              <a:rPr lang="ru-RU" dirty="0"/>
              <a:t>Текст слайда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B008F8B-75C7-41C4-8CAB-80D0712FCD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254031"/>
              </p:ext>
            </p:extLst>
          </p:nvPr>
        </p:nvGraphicFramePr>
        <p:xfrm>
          <a:off x="1263036" y="1205956"/>
          <a:ext cx="9630063" cy="4637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023">
                  <a:extLst>
                    <a:ext uri="{9D8B030D-6E8A-4147-A177-3AD203B41FA5}">
                      <a16:colId xmlns:a16="http://schemas.microsoft.com/office/drawing/2014/main" val="1821892373"/>
                    </a:ext>
                  </a:extLst>
                </a:gridCol>
                <a:gridCol w="2375645">
                  <a:extLst>
                    <a:ext uri="{9D8B030D-6E8A-4147-A177-3AD203B41FA5}">
                      <a16:colId xmlns:a16="http://schemas.microsoft.com/office/drawing/2014/main" val="632976190"/>
                    </a:ext>
                  </a:extLst>
                </a:gridCol>
                <a:gridCol w="2796988">
                  <a:extLst>
                    <a:ext uri="{9D8B030D-6E8A-4147-A177-3AD203B41FA5}">
                      <a16:colId xmlns:a16="http://schemas.microsoft.com/office/drawing/2014/main" val="337304738"/>
                    </a:ext>
                  </a:extLst>
                </a:gridCol>
                <a:gridCol w="1954305">
                  <a:extLst>
                    <a:ext uri="{9D8B030D-6E8A-4147-A177-3AD203B41FA5}">
                      <a16:colId xmlns:a16="http://schemas.microsoft.com/office/drawing/2014/main" val="1600254941"/>
                    </a:ext>
                  </a:extLst>
                </a:gridCol>
                <a:gridCol w="2001102">
                  <a:extLst>
                    <a:ext uri="{9D8B030D-6E8A-4147-A177-3AD203B41FA5}">
                      <a16:colId xmlns:a16="http://schemas.microsoft.com/office/drawing/2014/main" val="3432079404"/>
                    </a:ext>
                  </a:extLst>
                </a:gridCol>
              </a:tblGrid>
              <a:tr h="640860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700" dirty="0">
                          <a:effectLst/>
                        </a:rPr>
                        <a:t>  </a:t>
                      </a:r>
                      <a:endParaRPr lang="ru-RU" sz="3500" dirty="0">
                        <a:effectLst/>
                      </a:endParaRP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effectLst/>
                          <a:latin typeface="Times New Roman"/>
                        </a:rPr>
                        <a:t>Альтернатива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effectLst/>
                          <a:latin typeface="Times New Roman"/>
                        </a:rPr>
                        <a:t>Поп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effectLst/>
                          <a:latin typeface="Times New Roman"/>
                        </a:rPr>
                        <a:t>Хип-хоп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400" dirty="0">
                          <a:effectLst/>
                          <a:latin typeface="Times New Roman"/>
                        </a:rPr>
                        <a:t>Рок </a:t>
                      </a:r>
                    </a:p>
                  </a:txBody>
                  <a:tcPr marL="178904" marR="178904" marT="89452" marB="89452" anchor="ctr"/>
                </a:tc>
                <a:extLst>
                  <a:ext uri="{0D108BD9-81ED-4DB2-BD59-A6C34878D82A}">
                    <a16:rowId xmlns:a16="http://schemas.microsoft.com/office/drawing/2014/main" val="62832711"/>
                  </a:ext>
                </a:extLst>
              </a:tr>
              <a:tr h="581047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300" dirty="0">
                          <a:effectLst/>
                          <a:latin typeface="Times New Roman"/>
                        </a:rPr>
                        <a:t>1 </a:t>
                      </a:r>
                      <a:endParaRPr lang="ru-RU" sz="3500">
                        <a:effectLst/>
                        <a:latin typeface="Times New Roman"/>
                      </a:endParaRP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 err="1">
                          <a:effectLst/>
                          <a:latin typeface="Times New Roman"/>
                        </a:rPr>
                        <a:t>sadeyes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 err="1">
                          <a:effectLst/>
                          <a:latin typeface="Times New Roman"/>
                        </a:rPr>
                        <a:t>Dua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af-ZA" sz="2400" dirty="0" err="1">
                          <a:effectLst/>
                          <a:latin typeface="Times New Roman"/>
                        </a:rPr>
                        <a:t>Lipa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 err="1">
                          <a:effectLst/>
                          <a:latin typeface="Times New Roman"/>
                        </a:rPr>
                        <a:t>Eminem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 err="1">
                          <a:effectLst/>
                          <a:latin typeface="Times New Roman"/>
                        </a:rPr>
                        <a:t>Nickelback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extLst>
                  <a:ext uri="{0D108BD9-81ED-4DB2-BD59-A6C34878D82A}">
                    <a16:rowId xmlns:a16="http://schemas.microsoft.com/office/drawing/2014/main" val="1718148668"/>
                  </a:ext>
                </a:extLst>
              </a:tr>
              <a:tr h="922835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300" dirty="0">
                          <a:effectLst/>
                          <a:latin typeface="Times New Roman"/>
                        </a:rPr>
                        <a:t>2 </a:t>
                      </a:r>
                      <a:endParaRPr lang="ru-RU" sz="3500">
                        <a:effectLst/>
                        <a:latin typeface="Times New Roman"/>
                      </a:endParaRP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Imagine </a:t>
                      </a:r>
                      <a:r>
                        <a:rPr lang="af-ZA" sz="2400" dirty="0" err="1">
                          <a:effectLst/>
                          <a:latin typeface="Times New Roman"/>
                        </a:rPr>
                        <a:t>Dragons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 err="1">
                          <a:effectLst/>
                          <a:latin typeface="Times New Roman"/>
                        </a:rPr>
                        <a:t>Khai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af-ZA" sz="2400" dirty="0" err="1">
                          <a:effectLst/>
                          <a:latin typeface="Times New Roman"/>
                        </a:rPr>
                        <a:t>Dreams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Dr. </a:t>
                      </a:r>
                      <a:r>
                        <a:rPr lang="af-ZA" sz="2400" err="1">
                          <a:effectLst/>
                          <a:latin typeface="Times New Roman"/>
                        </a:rPr>
                        <a:t>Dre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STARSET </a:t>
                      </a:r>
                    </a:p>
                  </a:txBody>
                  <a:tcPr marL="178904" marR="178904" marT="89452" marB="89452" anchor="ctr"/>
                </a:tc>
                <a:extLst>
                  <a:ext uri="{0D108BD9-81ED-4DB2-BD59-A6C34878D82A}">
                    <a16:rowId xmlns:a16="http://schemas.microsoft.com/office/drawing/2014/main" val="764951278"/>
                  </a:ext>
                </a:extLst>
              </a:tr>
              <a:tr h="922835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300" dirty="0">
                          <a:effectLst/>
                          <a:latin typeface="Times New Roman"/>
                        </a:rPr>
                        <a:t>3 </a:t>
                      </a:r>
                      <a:endParaRPr lang="ru-RU" sz="3500">
                        <a:effectLst/>
                        <a:latin typeface="Times New Roman"/>
                      </a:endParaRP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err="1">
                          <a:effectLst/>
                          <a:latin typeface="Times New Roman"/>
                        </a:rPr>
                        <a:t>Twenty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af-ZA" sz="2400" err="1">
                          <a:effectLst/>
                          <a:latin typeface="Times New Roman"/>
                        </a:rPr>
                        <a:t>one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af-ZA" sz="2400" err="1">
                          <a:effectLst/>
                          <a:latin typeface="Times New Roman"/>
                        </a:rPr>
                        <a:t>pilots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Shawn Mendes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TOKYO'S REVENGE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AC/DC </a:t>
                      </a:r>
                    </a:p>
                  </a:txBody>
                  <a:tcPr marL="178904" marR="178904" marT="89452" marB="89452" anchor="ctr"/>
                </a:tc>
                <a:extLst>
                  <a:ext uri="{0D108BD9-81ED-4DB2-BD59-A6C34878D82A}">
                    <a16:rowId xmlns:a16="http://schemas.microsoft.com/office/drawing/2014/main" val="3289405734"/>
                  </a:ext>
                </a:extLst>
              </a:tr>
              <a:tr h="581047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300" dirty="0">
                          <a:effectLst/>
                          <a:latin typeface="Times New Roman"/>
                        </a:rPr>
                        <a:t>4 </a:t>
                      </a:r>
                      <a:endParaRPr lang="ru-RU" sz="3500">
                        <a:effectLst/>
                        <a:latin typeface="Times New Roman"/>
                      </a:endParaRP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Billie </a:t>
                      </a:r>
                      <a:r>
                        <a:rPr lang="af-ZA" sz="2400" err="1">
                          <a:effectLst/>
                          <a:latin typeface="Times New Roman"/>
                        </a:rPr>
                        <a:t>Eilish</a:t>
                      </a:r>
                      <a:r>
                        <a:rPr lang="af-ZA" sz="24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XXXTENTACION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Blueface  </a:t>
                      </a:r>
                    </a:p>
                  </a:txBody>
                  <a:tcPr marL="178904" marR="178904" marT="89452" marB="89452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f-ZA" sz="2400" dirty="0">
                          <a:effectLst/>
                          <a:latin typeface="Times New Roman"/>
                        </a:rPr>
                        <a:t>Led Zeppelin </a:t>
                      </a:r>
                    </a:p>
                  </a:txBody>
                  <a:tcPr marL="178904" marR="178904" marT="89452" marB="89452" anchor="ctr"/>
                </a:tc>
                <a:extLst>
                  <a:ext uri="{0D108BD9-81ED-4DB2-BD59-A6C34878D82A}">
                    <a16:rowId xmlns:a16="http://schemas.microsoft.com/office/drawing/2014/main" val="1607160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6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240423"/>
              </p:ext>
            </p:extLst>
          </p:nvPr>
        </p:nvGraphicFramePr>
        <p:xfrm>
          <a:off x="1020275" y="1498238"/>
          <a:ext cx="9205374" cy="466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7BFB467-B60A-4D05-A44B-6E5C47B492E7}"/>
              </a:ext>
            </a:extLst>
          </p:cNvPr>
          <p:cNvSpPr txBox="1"/>
          <p:nvPr/>
        </p:nvSpPr>
        <p:spPr>
          <a:xfrm>
            <a:off x="254977" y="270437"/>
            <a:ext cx="1172014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Выяснили, что поп-музыка наиболее распространена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86363" y="238230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33329" y="5561285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sz="6600" dirty="0"/>
          </a:p>
        </p:txBody>
      </p:sp>
      <p:sp>
        <p:nvSpPr>
          <p:cNvPr id="2" name="TextBox 1"/>
          <p:cNvSpPr txBox="1"/>
          <p:nvPr/>
        </p:nvSpPr>
        <p:spPr>
          <a:xfrm>
            <a:off x="246357" y="254107"/>
            <a:ext cx="1170238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Проанализировали 92 песни,</a:t>
            </a:r>
          </a:p>
          <a:p>
            <a:pPr algn="ctr"/>
            <a:r>
              <a:rPr lang="ru-RU" sz="2800" b="1" dirty="0">
                <a:latin typeface="Times New Roman"/>
                <a:cs typeface="Times New Roman"/>
              </a:rPr>
              <a:t>выделили </a:t>
            </a:r>
            <a:r>
              <a:rPr lang="ru-RU" sz="2800" b="1" dirty="0" smtClean="0">
                <a:latin typeface="Times New Roman"/>
                <a:cs typeface="Times New Roman"/>
              </a:rPr>
              <a:t>37 </a:t>
            </a:r>
            <a:r>
              <a:rPr lang="ru-RU" sz="2800" b="1" dirty="0">
                <a:latin typeface="Times New Roman"/>
                <a:cs typeface="Times New Roman"/>
              </a:rPr>
              <a:t>сленговых слов и </a:t>
            </a:r>
            <a:r>
              <a:rPr lang="ru-RU" sz="2800" b="1" dirty="0" smtClean="0">
                <a:latin typeface="Times New Roman"/>
                <a:cs typeface="Times New Roman"/>
              </a:rPr>
              <a:t>14 </a:t>
            </a:r>
            <a:r>
              <a:rPr lang="ru-RU" sz="2800" b="1" dirty="0">
                <a:latin typeface="Times New Roman"/>
                <a:cs typeface="Times New Roman"/>
              </a:rPr>
              <a:t>словосочетаний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CDB49509-E417-4813-9407-04CB83BA8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309943"/>
              </p:ext>
            </p:extLst>
          </p:nvPr>
        </p:nvGraphicFramePr>
        <p:xfrm>
          <a:off x="1577806" y="1208214"/>
          <a:ext cx="9039490" cy="5044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13">
                  <a:extLst>
                    <a:ext uri="{9D8B030D-6E8A-4147-A177-3AD203B41FA5}">
                      <a16:colId xmlns:a16="http://schemas.microsoft.com/office/drawing/2014/main" val="371575049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10380522"/>
                    </a:ext>
                  </a:extLst>
                </a:gridCol>
                <a:gridCol w="2867027">
                  <a:extLst>
                    <a:ext uri="{9D8B030D-6E8A-4147-A177-3AD203B41FA5}">
                      <a16:colId xmlns:a16="http://schemas.microsoft.com/office/drawing/2014/main" val="2454204469"/>
                    </a:ext>
                  </a:extLst>
                </a:gridCol>
                <a:gridCol w="3973550">
                  <a:extLst>
                    <a:ext uri="{9D8B030D-6E8A-4147-A177-3AD203B41FA5}">
                      <a16:colId xmlns:a16="http://schemas.microsoft.com/office/drawing/2014/main" val="3125548013"/>
                    </a:ext>
                  </a:extLst>
                </a:gridCol>
              </a:tblGrid>
              <a:tr h="635513">
                <a:tc>
                  <a:txBody>
                    <a:bodyPr/>
                    <a:lstStyle/>
                    <a:p>
                      <a:pPr algn="ctr" rtl="0" fontAlgn="base"/>
                      <a:endParaRPr lang="ru-RU" sz="1200" dirty="0">
                        <a:effectLst/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Исполнитель/группа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песни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cs typeface="Times New Roman"/>
                        </a:rPr>
                        <a:t>Сленговое слово/словосочетание и значение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755280"/>
                  </a:ext>
                </a:extLst>
              </a:tr>
              <a:tr h="1018354">
                <a:tc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af-ZA" sz="1800" dirty="0">
                          <a:effectLst/>
                          <a:latin typeface="Times New Roman"/>
                          <a:cs typeface="Times New Roman"/>
                        </a:rPr>
                        <a:t>Christina Aguilera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af-ZA" sz="1800" err="1">
                          <a:effectLst/>
                          <a:latin typeface="Times New Roman"/>
                          <a:cs typeface="Times New Roman"/>
                        </a:rPr>
                        <a:t>Fighter</a:t>
                      </a:r>
                      <a:r>
                        <a:rPr lang="af-ZA" sz="1800" dirty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af-ZA" sz="1800" b="1" dirty="0">
                          <a:effectLst/>
                          <a:latin typeface="Times New Roman"/>
                          <a:cs typeface="Times New Roman"/>
                        </a:rPr>
                        <a:t>Bluff</a:t>
                      </a:r>
                      <a:r>
                        <a:rPr lang="af-ZA" sz="1800" dirty="0"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af-ZA" sz="1800" b="0" i="0" u="none" strike="noStrike" noProof="0" dirty="0">
                          <a:effectLst/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lang="af-ZA" sz="1800" dirty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effectLst/>
                          <a:latin typeface="Times New Roman"/>
                          <a:cs typeface="Times New Roman"/>
                        </a:rPr>
                        <a:t>человек, который обещает сделать что-либо, но не делает, оправдываясь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956097"/>
                  </a:ext>
                </a:extLst>
              </a:tr>
              <a:tr h="436436">
                <a:tc rowSpan="2"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base"/>
                      <a:r>
                        <a:rPr lang="af-Z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Ellie Goulding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af-Z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ru-RU" sz="1800" b="1" dirty="0" err="1">
                          <a:effectLst/>
                          <a:latin typeface="Times New Roman"/>
                          <a:cs typeface="Times New Roman"/>
                        </a:rPr>
                        <a:t>Vibe</a:t>
                      </a:r>
                      <a:r>
                        <a:rPr lang="ru-RU" sz="1800" dirty="0">
                          <a:effectLst/>
                          <a:latin typeface="Times New Roman"/>
                          <a:cs typeface="Times New Roman"/>
                        </a:rPr>
                        <a:t> – настроение; расслабляться, позволять жизни сделать все за тебя, плыть по течению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783315"/>
                  </a:ext>
                </a:extLst>
              </a:tr>
              <a:tr h="313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af-Z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Hate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b="1" dirty="0" err="1" smtClean="0">
                          <a:effectLst/>
                          <a:latin typeface="Times New Roman"/>
                          <a:cs typeface="Times New Roman"/>
                        </a:rPr>
                        <a:t>Lowkey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cs typeface="Times New Roman"/>
                        </a:rPr>
                        <a:t> - </a:t>
                      </a:r>
                      <a:r>
                        <a:rPr lang="ru-RU" sz="1800" baseline="0" dirty="0" smtClean="0">
                          <a:effectLst/>
                          <a:latin typeface="Times New Roman"/>
                          <a:cs typeface="Times New Roman"/>
                        </a:rPr>
                        <a:t>не очень броский, не напыщенный, простой.</a:t>
                      </a:r>
                      <a:endParaRPr lang="ru-RU" sz="18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515788"/>
                  </a:ext>
                </a:extLst>
              </a:tr>
              <a:tr h="917039">
                <a:tc rowSpan="2">
                  <a:txBody>
                    <a:bodyPr/>
                    <a:lstStyle/>
                    <a:p>
                      <a:pPr algn="ctr" rtl="0" fontAlgn="base"/>
                      <a:r>
                        <a:rPr lang="ru-RU" sz="1800" dirty="0">
                          <a:effectLst/>
                          <a:latin typeface="Times New Roman"/>
                        </a:rPr>
                        <a:t>3 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/>
                          <a:cs typeface="Times New Roman"/>
                        </a:rPr>
                        <a:t>Dua Lipa</a:t>
                      </a:r>
                      <a:endParaRPr lang="ru-RU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Blow your mind (Mwah)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lang="ru-RU" sz="1800" b="1" err="1">
                          <a:effectLst/>
                          <a:latin typeface="Times New Roman"/>
                          <a:cs typeface="Times New Roman"/>
                        </a:rPr>
                        <a:t>be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err="1">
                          <a:effectLst/>
                          <a:latin typeface="Times New Roman"/>
                          <a:cs typeface="Times New Roman"/>
                        </a:rPr>
                        <a:t>fighting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err="1">
                          <a:effectLst/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err="1">
                          <a:effectLst/>
                          <a:latin typeface="Times New Roman"/>
                          <a:cs typeface="Times New Roman"/>
                        </a:rPr>
                        <a:t>fits</a:t>
                      </a:r>
                      <a:r>
                        <a:rPr lang="ru-RU" sz="1800" b="1" dirty="0"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cs typeface="Times New Roman"/>
                        </a:rPr>
                        <a:t>- быть здоровым, в хорошей физической форме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664492"/>
                  </a:ext>
                </a:extLst>
              </a:tr>
              <a:tr h="635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IDGAF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lang="ru-RU" b="1" dirty="0" err="1">
                          <a:latin typeface="Times New Roman"/>
                          <a:cs typeface="Times New Roman"/>
                        </a:rPr>
                        <a:t>be</a:t>
                      </a:r>
                      <a:r>
                        <a:rPr lang="ru-RU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b="1" dirty="0" err="1">
                          <a:latin typeface="Times New Roman"/>
                          <a:cs typeface="Times New Roman"/>
                        </a:rPr>
                        <a:t>born</a:t>
                      </a:r>
                      <a:r>
                        <a:rPr lang="ru-RU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b="1" dirty="0" err="1">
                          <a:latin typeface="Times New Roman"/>
                          <a:cs typeface="Times New Roman"/>
                        </a:rPr>
                        <a:t>yesterday</a:t>
                      </a:r>
                      <a:r>
                        <a:rPr lang="ru-RU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dirty="0">
                          <a:latin typeface="Times New Roman"/>
                          <a:cs typeface="Times New Roman"/>
                        </a:rPr>
                        <a:t>- быть наивным, неопытным, как новорожденный ребенок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38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836520">
            <a:off x="2075389" y="622242"/>
            <a:ext cx="2576338" cy="39016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6883" y="253284"/>
            <a:ext cx="1166962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Провели соцопрос на знание перевода сленговых слов </a:t>
            </a:r>
          </a:p>
          <a:p>
            <a:pPr algn="ctr"/>
            <a:r>
              <a:rPr lang="ru-RU" sz="2800" b="1" dirty="0">
                <a:latin typeface="Times New Roman"/>
                <a:cs typeface="Times New Roman"/>
              </a:rPr>
              <a:t>Приняли участие - 103 человека</a:t>
            </a:r>
            <a:endParaRPr lang="ru-RU" sz="2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2826" y="1876440"/>
            <a:ext cx="5559707" cy="37405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512533" y="239551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0000"/>
                </a:solidFill>
                <a:latin typeface="-apple-system"/>
              </a:rPr>
              <a:t>♫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895704">
            <a:off x="1969858" y="2551689"/>
            <a:ext cx="2787399" cy="449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798</TotalTime>
  <Words>593</Words>
  <Application>Microsoft Office PowerPoint</Application>
  <PresentationFormat>Широкоэкранный</PresentationFormat>
  <Paragraphs>187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-apple-system</vt:lpstr>
      <vt:lpstr>Arial</vt:lpstr>
      <vt:lpstr>Century Gothic</vt:lpstr>
      <vt:lpstr>Garamond</vt:lpstr>
      <vt:lpstr>Times New Roman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tata2003com2@mail.ru</dc:creator>
  <cp:lastModifiedBy>Пользователь</cp:lastModifiedBy>
  <cp:revision>1314</cp:revision>
  <dcterms:created xsi:type="dcterms:W3CDTF">2020-01-26T14:40:39Z</dcterms:created>
  <dcterms:modified xsi:type="dcterms:W3CDTF">2020-07-11T15:04:08Z</dcterms:modified>
</cp:coreProperties>
</file>