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8" r:id="rId3"/>
    <p:sldId id="259" r:id="rId4"/>
    <p:sldId id="260" r:id="rId5"/>
    <p:sldId id="263" r:id="rId6"/>
    <p:sldId id="264" r:id="rId7"/>
    <p:sldId id="265" r:id="rId8"/>
    <p:sldId id="266" r:id="rId9"/>
    <p:sldId id="261" r:id="rId10"/>
    <p:sldId id="268" r:id="rId11"/>
    <p:sldId id="312" r:id="rId12"/>
    <p:sldId id="285" r:id="rId13"/>
    <p:sldId id="269" r:id="rId14"/>
    <p:sldId id="270" r:id="rId15"/>
    <p:sldId id="309" r:id="rId16"/>
    <p:sldId id="267" r:id="rId17"/>
    <p:sldId id="271" r:id="rId18"/>
    <p:sldId id="310" r:id="rId19"/>
    <p:sldId id="272" r:id="rId20"/>
    <p:sldId id="273" r:id="rId21"/>
    <p:sldId id="274" r:id="rId22"/>
    <p:sldId id="262" r:id="rId23"/>
    <p:sldId id="275" r:id="rId24"/>
    <p:sldId id="276" r:id="rId25"/>
    <p:sldId id="277" r:id="rId26"/>
    <p:sldId id="278" r:id="rId27"/>
    <p:sldId id="279" r:id="rId28"/>
    <p:sldId id="280" r:id="rId29"/>
    <p:sldId id="281" r:id="rId30"/>
    <p:sldId id="311" r:id="rId31"/>
    <p:sldId id="282" r:id="rId32"/>
    <p:sldId id="283" r:id="rId33"/>
    <p:sldId id="284" r:id="rId34"/>
    <p:sldId id="286" r:id="rId35"/>
    <p:sldId id="287"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12.07.2020</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12.07.2020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12.07.2020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12.07.2020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12.07.2020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12.07.2020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12.07.2020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12.07.2020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12.07.2020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12.07.2020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12.07.2020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12.07.2020</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84" y="0"/>
            <a:ext cx="9215502" cy="2928958"/>
          </a:xfrm>
        </p:spPr>
        <p:txBody>
          <a:bodyPr>
            <a:normAutofit fontScale="90000"/>
          </a:bodyPr>
          <a:lstStyle/>
          <a:p>
            <a:pPr algn="ctr"/>
            <a:r>
              <a:rPr lang="ru-RU" sz="3600" b="1" dirty="0" smtClean="0"/>
              <a:t/>
            </a:r>
            <a:br>
              <a:rPr lang="ru-RU" sz="3600" b="1" dirty="0" smtClean="0"/>
            </a:br>
            <a:r>
              <a:rPr lang="ru-RU" sz="3600" b="1" dirty="0" smtClean="0"/>
              <a:t/>
            </a:r>
            <a:br>
              <a:rPr lang="ru-RU" sz="36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2200" b="1" dirty="0" smtClean="0"/>
              <a:t> </a:t>
            </a:r>
            <a:br>
              <a:rPr lang="ru-RU" sz="2200" b="1" dirty="0" smtClean="0"/>
            </a:br>
            <a:r>
              <a:rPr lang="ru-RU" sz="2200" b="1" dirty="0" smtClean="0"/>
              <a:t/>
            </a:r>
            <a:br>
              <a:rPr lang="ru-RU" sz="2200" b="1" dirty="0" smtClean="0"/>
            </a:br>
            <a:r>
              <a:rPr lang="ru-RU" sz="2200" b="1" dirty="0" smtClean="0"/>
              <a:t/>
            </a:r>
            <a:br>
              <a:rPr lang="ru-RU" sz="2200" b="1" dirty="0" smtClean="0"/>
            </a:br>
            <a:r>
              <a:rPr lang="ru-RU" sz="2200" b="1" dirty="0" smtClean="0"/>
              <a:t/>
            </a:r>
            <a:br>
              <a:rPr lang="ru-RU" sz="2200" b="1" dirty="0" smtClean="0"/>
            </a:br>
            <a:r>
              <a:rPr lang="ru-RU" sz="4000" b="1" dirty="0" smtClean="0"/>
              <a:t>Игровые технологии  </a:t>
            </a:r>
            <a:br>
              <a:rPr lang="ru-RU" sz="4000" b="1" dirty="0" smtClean="0"/>
            </a:br>
            <a:r>
              <a:rPr lang="ru-RU" sz="4000" b="1" dirty="0" smtClean="0"/>
              <a:t>коррекции неконструктивного </a:t>
            </a:r>
            <a:br>
              <a:rPr lang="ru-RU" sz="4000" b="1" dirty="0" smtClean="0"/>
            </a:br>
            <a:r>
              <a:rPr lang="ru-RU" sz="4000" b="1" dirty="0" smtClean="0"/>
              <a:t> поведения детей</a:t>
            </a:r>
            <a:r>
              <a:rPr lang="ru-RU" dirty="0" smtClean="0"/>
              <a:t/>
            </a:r>
            <a:br>
              <a:rPr lang="ru-RU" dirty="0" smtClean="0"/>
            </a:br>
            <a:endParaRPr lang="ru-RU" dirty="0"/>
          </a:p>
        </p:txBody>
      </p:sp>
      <p:sp>
        <p:nvSpPr>
          <p:cNvPr id="3" name="Подзаголовок 2"/>
          <p:cNvSpPr>
            <a:spLocks noGrp="1"/>
          </p:cNvSpPr>
          <p:nvPr>
            <p:ph type="subTitle" idx="1"/>
          </p:nvPr>
        </p:nvSpPr>
        <p:spPr>
          <a:xfrm>
            <a:off x="500034" y="4214818"/>
            <a:ext cx="7858180" cy="1500198"/>
          </a:xfrm>
        </p:spPr>
        <p:txBody>
          <a:bodyPr>
            <a:normAutofit/>
          </a:bodyPr>
          <a:lstStyle/>
          <a:p>
            <a:endParaRPr lang="ru-RU" sz="2400" b="1" dirty="0" smtClean="0"/>
          </a:p>
          <a:p>
            <a:pPr algn="r"/>
            <a:r>
              <a:rPr lang="ru-RU" sz="1300" b="1" dirty="0" smtClean="0"/>
              <a:t>Составитель: </a:t>
            </a:r>
          </a:p>
          <a:p>
            <a:pPr algn="r"/>
            <a:r>
              <a:rPr lang="ru-RU" sz="1300" b="1" dirty="0" smtClean="0"/>
              <a:t>педагог-психолог</a:t>
            </a:r>
          </a:p>
          <a:p>
            <a:pPr algn="r"/>
            <a:r>
              <a:rPr lang="ru-RU" sz="1300" b="1" dirty="0" smtClean="0"/>
              <a:t> Малик Н.М.</a:t>
            </a:r>
            <a:endParaRPr lang="ru-RU" sz="1300" b="1" dirty="0"/>
          </a:p>
        </p:txBody>
      </p:sp>
      <p:pic>
        <p:nvPicPr>
          <p:cNvPr id="1026" name="Picture 2" descr="C:\Users\Ivan\Desktop\Гбдоу2\2016\картинки общения\osob2.jpg"/>
          <p:cNvPicPr>
            <a:picLocks noChangeAspect="1" noChangeArrowheads="1"/>
          </p:cNvPicPr>
          <p:nvPr/>
        </p:nvPicPr>
        <p:blipFill>
          <a:blip r:embed="rId2"/>
          <a:srcRect/>
          <a:stretch>
            <a:fillRect/>
          </a:stretch>
        </p:blipFill>
        <p:spPr bwMode="auto">
          <a:xfrm>
            <a:off x="1071538" y="2714620"/>
            <a:ext cx="5759316" cy="3228943"/>
          </a:xfrm>
          <a:prstGeom prst="rect">
            <a:avLst/>
          </a:prstGeom>
          <a:noFill/>
        </p:spPr>
      </p:pic>
      <p:pic>
        <p:nvPicPr>
          <p:cNvPr id="5" name="Рисунок 4" descr="C:\Users\HomePC\AppData\Local\Microsoft\Windows\INetCache\Content.Word\IMG_5641.png"/>
          <p:cNvPicPr/>
          <p:nvPr/>
        </p:nvPicPr>
        <p:blipFill rotWithShape="1">
          <a:blip r:embed="rId3" cstate="screen">
            <a:extLst>
              <a:ext uri="{28A0092B-C50C-407E-A947-70E740481C1C}">
                <a14:useLocalDpi xmlns:a14="http://schemas.microsoft.com/office/drawing/2010/main"/>
              </a:ext>
            </a:extLst>
          </a:blip>
          <a:srcRect/>
          <a:stretch/>
        </p:blipFill>
        <p:spPr bwMode="auto">
          <a:xfrm>
            <a:off x="7000892" y="2643182"/>
            <a:ext cx="2143108" cy="1904995"/>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ИМПУЛЬСИВНОЕ ПОВЕДЕНИЕ</a:t>
            </a:r>
            <a:r>
              <a:rPr lang="ru-RU" dirty="0" smtClean="0"/>
              <a:t/>
            </a:r>
            <a:br>
              <a:rPr lang="ru-RU" dirty="0" smtClean="0"/>
            </a:br>
            <a:endParaRPr lang="ru-RU" dirty="0"/>
          </a:p>
        </p:txBody>
      </p:sp>
      <p:sp>
        <p:nvSpPr>
          <p:cNvPr id="3" name="Содержимое 2"/>
          <p:cNvSpPr>
            <a:spLocks noGrp="1"/>
          </p:cNvSpPr>
          <p:nvPr>
            <p:ph idx="1"/>
          </p:nvPr>
        </p:nvSpPr>
        <p:spPr>
          <a:xfrm>
            <a:off x="1000100" y="1000108"/>
            <a:ext cx="8143900" cy="5857892"/>
          </a:xfrm>
        </p:spPr>
        <p:txBody>
          <a:bodyPr>
            <a:noAutofit/>
          </a:bodyPr>
          <a:lstStyle/>
          <a:p>
            <a:pPr>
              <a:buNone/>
            </a:pPr>
            <a:r>
              <a:rPr lang="ru-RU" sz="1800" b="1" u="sng" dirty="0" smtClean="0"/>
              <a:t>Ребенка с импульсивным поведением отличает:</a:t>
            </a:r>
          </a:p>
          <a:p>
            <a:pPr>
              <a:buFont typeface="Wingdings" pitchFamily="2" charset="2"/>
              <a:buChar char="Ø"/>
            </a:pPr>
            <a:r>
              <a:rPr lang="ru-RU" sz="1600" dirty="0" smtClean="0"/>
              <a:t>Двигательная расторможенность</a:t>
            </a:r>
          </a:p>
          <a:p>
            <a:pPr>
              <a:buFont typeface="Wingdings" pitchFamily="2" charset="2"/>
              <a:buChar char="Ø"/>
            </a:pPr>
            <a:r>
              <a:rPr lang="ru-RU" sz="1600" dirty="0" smtClean="0"/>
              <a:t>Импульсивность</a:t>
            </a:r>
          </a:p>
          <a:p>
            <a:pPr>
              <a:buFont typeface="Wingdings" pitchFamily="2" charset="2"/>
              <a:buChar char="Ø"/>
            </a:pPr>
            <a:r>
              <a:rPr lang="ru-RU" sz="1600" dirty="0" smtClean="0"/>
              <a:t> Дефицит внимания</a:t>
            </a:r>
          </a:p>
          <a:p>
            <a:pPr>
              <a:buNone/>
            </a:pPr>
            <a:endParaRPr lang="ru-RU" sz="1600" dirty="0" smtClean="0"/>
          </a:p>
          <a:p>
            <a:pPr>
              <a:buNone/>
            </a:pPr>
            <a:endParaRPr lang="ru-RU" sz="1400" dirty="0" smtClean="0"/>
          </a:p>
          <a:p>
            <a:pPr>
              <a:buNone/>
            </a:pPr>
            <a:endParaRPr lang="ru-RU" sz="1400" dirty="0" smtClean="0"/>
          </a:p>
          <a:p>
            <a:endParaRPr lang="ru-RU" sz="1400" dirty="0"/>
          </a:p>
        </p:txBody>
      </p:sp>
      <p:pic>
        <p:nvPicPr>
          <p:cNvPr id="2050" name="Picture 2" descr="C:\Users\Ivan\Desktop\Гбдоу2\картинки\clip_imannge001.png"/>
          <p:cNvPicPr>
            <a:picLocks noChangeAspect="1" noChangeArrowheads="1"/>
          </p:cNvPicPr>
          <p:nvPr/>
        </p:nvPicPr>
        <p:blipFill>
          <a:blip r:embed="rId2"/>
          <a:srcRect/>
          <a:stretch>
            <a:fillRect/>
          </a:stretch>
        </p:blipFill>
        <p:spPr bwMode="auto">
          <a:xfrm>
            <a:off x="4397613" y="1428736"/>
            <a:ext cx="4460667" cy="507209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214414" y="500042"/>
            <a:ext cx="7719274" cy="5748358"/>
          </a:xfrm>
        </p:spPr>
        <p:txBody>
          <a:bodyPr>
            <a:normAutofit fontScale="85000" lnSpcReduction="20000"/>
          </a:bodyPr>
          <a:lstStyle/>
          <a:p>
            <a:pPr>
              <a:buFont typeface="Wingdings" pitchFamily="2" charset="2"/>
              <a:buChar char="v"/>
            </a:pPr>
            <a:r>
              <a:rPr lang="ru-RU" dirty="0" smtClean="0"/>
              <a:t>Он постоянно совершает беспокойные движения кистями и стопами; </a:t>
            </a:r>
          </a:p>
          <a:p>
            <a:pPr>
              <a:buFont typeface="Wingdings" pitchFamily="2" charset="2"/>
              <a:buChar char="v"/>
            </a:pPr>
            <a:r>
              <a:rPr lang="ru-RU" dirty="0" smtClean="0"/>
              <a:t>сидя на стуле, корчится, извивается; </a:t>
            </a:r>
          </a:p>
          <a:p>
            <a:pPr>
              <a:buFont typeface="Wingdings" pitchFamily="2" charset="2"/>
              <a:buChar char="v"/>
            </a:pPr>
            <a:r>
              <a:rPr lang="ru-RU" dirty="0" smtClean="0"/>
              <a:t>легко отвлекается на посторонние стимулы; </a:t>
            </a:r>
          </a:p>
          <a:p>
            <a:pPr>
              <a:buFont typeface="Wingdings" pitchFamily="2" charset="2"/>
              <a:buChar char="v"/>
            </a:pPr>
            <a:r>
              <a:rPr lang="ru-RU" dirty="0" smtClean="0"/>
              <a:t>с трудом дожидается своей очереди во время игр, занятий, в других ситуациях; </a:t>
            </a:r>
          </a:p>
          <a:p>
            <a:pPr>
              <a:buFont typeface="Wingdings" pitchFamily="2" charset="2"/>
              <a:buChar char="v"/>
            </a:pPr>
            <a:r>
              <a:rPr lang="ru-RU" dirty="0" smtClean="0"/>
              <a:t>на вопросы часто отвечает не задумываясь; </a:t>
            </a:r>
          </a:p>
          <a:p>
            <a:pPr>
              <a:buFont typeface="Wingdings" pitchFamily="2" charset="2"/>
              <a:buChar char="v"/>
            </a:pPr>
            <a:r>
              <a:rPr lang="ru-RU" dirty="0" smtClean="0"/>
              <a:t>с трудом сохраняет внимание при выполнении заданий или во время игр; </a:t>
            </a:r>
          </a:p>
          <a:p>
            <a:pPr>
              <a:buFont typeface="Wingdings" pitchFamily="2" charset="2"/>
              <a:buChar char="v"/>
            </a:pPr>
            <a:r>
              <a:rPr lang="ru-RU" dirty="0" smtClean="0"/>
              <a:t>часто переходит от одного незавершенного действия к другому; </a:t>
            </a:r>
          </a:p>
          <a:p>
            <a:pPr>
              <a:buFont typeface="Wingdings" pitchFamily="2" charset="2"/>
              <a:buChar char="v"/>
            </a:pPr>
            <a:r>
              <a:rPr lang="ru-RU" dirty="0" smtClean="0"/>
              <a:t>не может играть тихо, спокойно, вмешивается в игры и занятия других детей; </a:t>
            </a:r>
          </a:p>
          <a:p>
            <a:pPr>
              <a:buFont typeface="Wingdings" pitchFamily="2" charset="2"/>
              <a:buChar char="v"/>
            </a:pPr>
            <a:r>
              <a:rPr lang="ru-RU" dirty="0" smtClean="0"/>
              <a:t>совершает опасные действия, не задумываясь о последствиях. </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214414" y="714356"/>
            <a:ext cx="7715304" cy="5929354"/>
          </a:xfrm>
        </p:spPr>
        <p:txBody>
          <a:bodyPr>
            <a:normAutofit fontScale="92500" lnSpcReduction="20000"/>
          </a:bodyPr>
          <a:lstStyle/>
          <a:p>
            <a:pPr>
              <a:buFont typeface="Wingdings" pitchFamily="2" charset="2"/>
              <a:buChar char="v"/>
            </a:pPr>
            <a:r>
              <a:rPr lang="ru-RU" dirty="0" smtClean="0"/>
              <a:t>Нередко начинает выполнять задание, не дослушав инструкцию до конца, но через некоторое время оказывается, что он не знает, что нужно делать. Тогда ребенок либо продолжает бесцельные действия, либо назойливо переспрашивает, что и как делать. </a:t>
            </a:r>
          </a:p>
          <a:p>
            <a:pPr>
              <a:buFont typeface="Wingdings" pitchFamily="2" charset="2"/>
              <a:buChar char="v"/>
            </a:pPr>
            <a:r>
              <a:rPr lang="ru-RU" dirty="0" smtClean="0"/>
              <a:t>Несколько раз в ходе выполнения задания он меняет цель, а в некоторых случаях может вовсе забыть о ней; не пытается хоть как-то организовать свою работу, чтобы облегчить выполнение задания; не использует предложенные средства, поэтому допускает много ошибок, которые не видит и не исправляет.</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285728"/>
            <a:ext cx="7686700" cy="6429420"/>
          </a:xfrm>
        </p:spPr>
        <p:txBody>
          <a:bodyPr>
            <a:normAutofit fontScale="62500" lnSpcReduction="20000"/>
          </a:bodyPr>
          <a:lstStyle/>
          <a:p>
            <a:pPr>
              <a:buFont typeface="Wingdings" pitchFamily="2" charset="2"/>
              <a:buChar char="v"/>
            </a:pPr>
            <a:r>
              <a:rPr lang="ru-RU" dirty="0" smtClean="0"/>
              <a:t>Нередко дети с импульсивным поведением отличаются </a:t>
            </a:r>
            <a:r>
              <a:rPr lang="ru-RU" b="1" dirty="0" smtClean="0"/>
              <a:t>недостаточно четкой пространственной координацией движений</a:t>
            </a:r>
            <a:r>
              <a:rPr lang="ru-RU" dirty="0" smtClean="0"/>
              <a:t>. Ребенок как бы не «вписывается» в пространство (задевает предметы, натыкается на углы, про­стенки). </a:t>
            </a:r>
          </a:p>
          <a:p>
            <a:pPr>
              <a:buFont typeface="Wingdings" pitchFamily="2" charset="2"/>
              <a:buChar char="v"/>
            </a:pPr>
            <a:r>
              <a:rPr lang="ru-RU" dirty="0" smtClean="0"/>
              <a:t>Несмотря на то, что нередко у таких детей «живая» мимика, подвижные глаза, быстрая речь, они часто </a:t>
            </a:r>
            <a:r>
              <a:rPr lang="ru-RU" b="1" dirty="0" smtClean="0"/>
              <a:t>оказываются как бы вне ситуации (занятия, игры, общения), </a:t>
            </a:r>
            <a:r>
              <a:rPr lang="ru-RU" dirty="0" smtClean="0"/>
              <a:t>а спустя некоторое время снова в нее «возвращаются». </a:t>
            </a:r>
          </a:p>
          <a:p>
            <a:pPr>
              <a:buFont typeface="Wingdings" pitchFamily="2" charset="2"/>
              <a:buChar char="v"/>
            </a:pPr>
            <a:r>
              <a:rPr lang="ru-RU" dirty="0" smtClean="0"/>
              <a:t>Результативность «брызжущей» активности при импульсивном поведении не всегда имеет высокое качество и </a:t>
            </a:r>
            <a:r>
              <a:rPr lang="ru-RU" b="1" dirty="0" smtClean="0"/>
              <a:t>часто начатое не доводится до конца.</a:t>
            </a:r>
            <a:r>
              <a:rPr lang="ru-RU" dirty="0" smtClean="0"/>
              <a:t> </a:t>
            </a:r>
          </a:p>
          <a:p>
            <a:pPr>
              <a:buFont typeface="Wingdings" pitchFamily="2" charset="2"/>
              <a:buChar char="v"/>
            </a:pPr>
            <a:r>
              <a:rPr lang="ru-RU" dirty="0" smtClean="0"/>
              <a:t>Также невозможно предсказать, что он сделает в следующий миг. Не знает этого и сам ребенок. Действует он, не задумываясь о последствиях, хотя плохого не замышляет и сам искренне огорчается из-за происшествия, виновником которого становится.</a:t>
            </a:r>
          </a:p>
          <a:p>
            <a:pPr>
              <a:buFont typeface="Wingdings" pitchFamily="2" charset="2"/>
              <a:buChar char="v"/>
            </a:pPr>
            <a:r>
              <a:rPr lang="ru-RU" dirty="0" smtClean="0"/>
              <a:t>Легко переносит наказания, не держит зла,</a:t>
            </a:r>
          </a:p>
          <a:p>
            <a:pPr>
              <a:buFont typeface="Wingdings" pitchFamily="2" charset="2"/>
              <a:buChar char="v"/>
            </a:pPr>
            <a:r>
              <a:rPr lang="ru-RU" dirty="0" smtClean="0"/>
              <a:t>Поминутно ссорится со сверстниками и тут же мирится. </a:t>
            </a:r>
          </a:p>
          <a:p>
            <a:pPr>
              <a:buFont typeface="Wingdings" pitchFamily="2" charset="2"/>
              <a:buChar char="v"/>
            </a:pPr>
            <a:endParaRPr lang="ru-RU" dirty="0" smtClean="0"/>
          </a:p>
          <a:p>
            <a:pPr>
              <a:buFont typeface="Wingdings" pitchFamily="2" charset="2"/>
              <a:buChar char="v"/>
            </a:pPr>
            <a:r>
              <a:rPr lang="ru-RU" dirty="0" smtClean="0"/>
              <a:t>Это самый шумный ребенок в детском сообществе. Дети с импульсивным поведением трудно адаптируются к школе, плохо входят в коллектив, часто имеют разнообразные проблемы во взаимоотношениях со сверстниками. </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500042"/>
            <a:ext cx="8001056" cy="5954766"/>
          </a:xfrm>
        </p:spPr>
        <p:txBody>
          <a:bodyPr>
            <a:normAutofit fontScale="85000" lnSpcReduction="20000"/>
          </a:bodyPr>
          <a:lstStyle/>
          <a:p>
            <a:pPr>
              <a:buNone/>
            </a:pPr>
            <a:r>
              <a:rPr lang="ru-RU" dirty="0" smtClean="0"/>
              <a:t>    Преодоление импульсивного поведения детей происходит постепенно, через воспитание у них выдержки и самообладания. Детей приучают:</a:t>
            </a:r>
          </a:p>
          <a:p>
            <a:pPr>
              <a:buFont typeface="Wingdings" pitchFamily="2" charset="2"/>
              <a:buChar char="Ø"/>
            </a:pPr>
            <a:r>
              <a:rPr lang="ru-RU" dirty="0" smtClean="0"/>
              <a:t> обдумывать и обосновывать свои поступки, сдерживать свои порывы,</a:t>
            </a:r>
          </a:p>
          <a:p>
            <a:pPr>
              <a:buFont typeface="Wingdings" pitchFamily="2" charset="2"/>
              <a:buChar char="Ø"/>
            </a:pPr>
            <a:r>
              <a:rPr lang="ru-RU" dirty="0" smtClean="0"/>
              <a:t> нести ответственность за свое поведение. </a:t>
            </a:r>
          </a:p>
          <a:p>
            <a:pPr>
              <a:buNone/>
            </a:pPr>
            <a:endParaRPr lang="ru-RU" dirty="0" smtClean="0"/>
          </a:p>
          <a:p>
            <a:pPr>
              <a:buNone/>
            </a:pPr>
            <a:r>
              <a:rPr lang="ru-RU" dirty="0" smtClean="0"/>
              <a:t>Эффективным средством коррекции импульсивного поведения старших дошкольников в частности, </a:t>
            </a:r>
            <a:r>
              <a:rPr lang="ru-RU" b="1" dirty="0" smtClean="0"/>
              <a:t>игры с правилами и длительные совместные игры со сверстниками</a:t>
            </a:r>
            <a:r>
              <a:rPr lang="ru-RU" dirty="0" smtClean="0"/>
              <a:t>. В этих играх от детей с импульсивным поведением потребуется сдерживать свои непосредственные побуждения, подчиняться игровым правилам, учитывать интересы других играющих.</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Советы педагогам:</a:t>
            </a:r>
            <a:endParaRPr lang="ru-RU" dirty="0"/>
          </a:p>
        </p:txBody>
      </p:sp>
      <p:sp>
        <p:nvSpPr>
          <p:cNvPr id="3" name="Содержимое 2"/>
          <p:cNvSpPr>
            <a:spLocks noGrp="1"/>
          </p:cNvSpPr>
          <p:nvPr>
            <p:ph idx="1"/>
          </p:nvPr>
        </p:nvSpPr>
        <p:spPr/>
        <p:txBody>
          <a:bodyPr>
            <a:normAutofit fontScale="92500" lnSpcReduction="20000"/>
          </a:bodyPr>
          <a:lstStyle/>
          <a:p>
            <a:r>
              <a:rPr lang="ru-RU" sz="2400" dirty="0" smtClean="0"/>
              <a:t>Не заставляйте ребенка сидеть дольше, чем он может, смените игру.</a:t>
            </a:r>
          </a:p>
          <a:p>
            <a:r>
              <a:rPr lang="ru-RU" sz="2400" dirty="0" smtClean="0"/>
              <a:t>До минимума убрать отвлекающие факторы</a:t>
            </a:r>
          </a:p>
          <a:p>
            <a:r>
              <a:rPr lang="ru-RU" sz="2400" dirty="0" smtClean="0"/>
              <a:t>Быть экспрессивным взрослым.</a:t>
            </a:r>
          </a:p>
          <a:p>
            <a:r>
              <a:rPr lang="ru-RU" sz="2400" dirty="0" smtClean="0"/>
              <a:t>Не следует требовать большой аккуратности в начале коррекционного пути.</a:t>
            </a:r>
          </a:p>
          <a:p>
            <a:r>
              <a:rPr lang="ru-RU" sz="2400" dirty="0" smtClean="0"/>
              <a:t>Сидеть рядом с воспитателем.</a:t>
            </a:r>
          </a:p>
          <a:p>
            <a:r>
              <a:rPr lang="ru-RU" sz="2400" dirty="0" smtClean="0"/>
              <a:t>Сложно переключить, поэтому использовать разные сигналы (светофор, пиктограммы)</a:t>
            </a:r>
          </a:p>
          <a:p>
            <a:r>
              <a:rPr lang="ru-RU" sz="2400" dirty="0" smtClean="0"/>
              <a:t>Обсудить с ребенком что ему надо, чтобы справиться с заданием</a:t>
            </a:r>
          </a:p>
          <a:p>
            <a:r>
              <a:rPr lang="ru-RU" sz="2400" dirty="0" smtClean="0"/>
              <a:t>Инструкции краткие</a:t>
            </a:r>
          </a:p>
          <a:p>
            <a:r>
              <a:rPr lang="ru-RU" sz="2400" dirty="0" smtClean="0"/>
              <a:t>Часто поощрять</a:t>
            </a:r>
          </a:p>
          <a:p>
            <a:r>
              <a:rPr lang="ru-RU" sz="2400" dirty="0" smtClean="0"/>
              <a:t>Упражнения на развитие </a:t>
            </a:r>
            <a:r>
              <a:rPr lang="ru-RU" sz="2400" dirty="0" err="1" smtClean="0"/>
              <a:t>саморегуляции</a:t>
            </a:r>
            <a:r>
              <a:rPr lang="ru-RU" sz="2400" dirty="0" smtClean="0"/>
              <a:t>, снятие эмоционального напряжения</a:t>
            </a:r>
          </a:p>
          <a:p>
            <a:endParaRPr lang="ru-RU" dirty="0" smtClean="0"/>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875490"/>
          </a:xfrm>
        </p:spPr>
        <p:txBody>
          <a:bodyPr>
            <a:normAutofit fontScale="90000"/>
          </a:bodyPr>
          <a:lstStyle/>
          <a:p>
            <a:r>
              <a:rPr lang="ru-RU" sz="3600" b="1" dirty="0" smtClean="0"/>
              <a:t>               КОНФОРМНОЕ ПОВЕДЕНИЕ</a:t>
            </a:r>
            <a:r>
              <a:rPr lang="ru-RU" dirty="0" smtClean="0"/>
              <a:t/>
            </a:r>
            <a:br>
              <a:rPr lang="ru-RU" dirty="0" smtClean="0"/>
            </a:br>
            <a:endParaRPr lang="ru-RU" dirty="0"/>
          </a:p>
        </p:txBody>
      </p:sp>
      <p:sp>
        <p:nvSpPr>
          <p:cNvPr id="3" name="Содержимое 2"/>
          <p:cNvSpPr>
            <a:spLocks noGrp="1"/>
          </p:cNvSpPr>
          <p:nvPr>
            <p:ph idx="1"/>
          </p:nvPr>
        </p:nvSpPr>
        <p:spPr>
          <a:xfrm>
            <a:off x="1071538" y="714356"/>
            <a:ext cx="7858180" cy="6143644"/>
          </a:xfrm>
        </p:spPr>
        <p:txBody>
          <a:bodyPr>
            <a:normAutofit lnSpcReduction="10000"/>
          </a:bodyPr>
          <a:lstStyle/>
          <a:p>
            <a:pPr>
              <a:buNone/>
            </a:pPr>
            <a:endParaRPr lang="ru-RU" sz="2200" b="1" dirty="0" smtClean="0"/>
          </a:p>
          <a:p>
            <a:pPr>
              <a:buNone/>
            </a:pPr>
            <a:endParaRPr lang="ru-RU" sz="2200" b="1" dirty="0" smtClean="0"/>
          </a:p>
          <a:p>
            <a:pPr>
              <a:buNone/>
            </a:pPr>
            <a:endParaRPr lang="ru-RU" sz="2200" b="1" dirty="0" smtClean="0"/>
          </a:p>
          <a:p>
            <a:pPr>
              <a:buNone/>
            </a:pPr>
            <a:endParaRPr lang="ru-RU" sz="2200" b="1" dirty="0" smtClean="0"/>
          </a:p>
          <a:p>
            <a:pPr>
              <a:buNone/>
            </a:pPr>
            <a:endParaRPr lang="ru-RU" sz="2200" b="1" dirty="0" smtClean="0"/>
          </a:p>
          <a:p>
            <a:pPr>
              <a:buNone/>
            </a:pPr>
            <a:endParaRPr lang="ru-RU" sz="1600" b="1" dirty="0" smtClean="0"/>
          </a:p>
          <a:p>
            <a:pPr>
              <a:buNone/>
            </a:pPr>
            <a:r>
              <a:rPr lang="ru-RU" sz="1600" b="1" dirty="0" smtClean="0"/>
              <a:t>Дети:</a:t>
            </a:r>
          </a:p>
          <a:p>
            <a:pPr>
              <a:buFont typeface="Wingdings" pitchFamily="2" charset="2"/>
              <a:buChar char="ü"/>
            </a:pPr>
            <a:r>
              <a:rPr lang="ru-RU" sz="1600" dirty="0" smtClean="0"/>
              <a:t>     больше подражают, чем действуют</a:t>
            </a:r>
          </a:p>
          <a:p>
            <a:pPr>
              <a:buNone/>
            </a:pPr>
            <a:r>
              <a:rPr lang="ru-RU" sz="1600" dirty="0" smtClean="0"/>
              <a:t>          самостоятельно,</a:t>
            </a:r>
          </a:p>
          <a:p>
            <a:pPr>
              <a:buFont typeface="Wingdings" pitchFamily="2" charset="2"/>
              <a:buChar char="ü"/>
            </a:pPr>
            <a:r>
              <a:rPr lang="ru-RU" sz="1600" dirty="0" smtClean="0"/>
              <a:t>     многое принимают на веру, </a:t>
            </a:r>
          </a:p>
          <a:p>
            <a:pPr>
              <a:buFont typeface="Wingdings" pitchFamily="2" charset="2"/>
              <a:buChar char="ü"/>
            </a:pPr>
            <a:r>
              <a:rPr lang="ru-RU" sz="1600" dirty="0" smtClean="0"/>
              <a:t>     не стремятся активно вникнуть, понять, осознать. </a:t>
            </a:r>
          </a:p>
          <a:p>
            <a:pPr>
              <a:buFont typeface="Wingdings" pitchFamily="2" charset="2"/>
              <a:buChar char="ü"/>
            </a:pPr>
            <a:r>
              <a:rPr lang="ru-RU" sz="1600" dirty="0" smtClean="0"/>
              <a:t>     Может даже сложиться впечатление, что они умственно неполноценны, несмотря на то, что их интеллект в норме.</a:t>
            </a:r>
          </a:p>
          <a:p>
            <a:pPr>
              <a:buFont typeface="Wingdings" pitchFamily="2" charset="2"/>
              <a:buChar char="ü"/>
            </a:pPr>
            <a:r>
              <a:rPr lang="ru-RU" sz="1600" dirty="0" smtClean="0"/>
              <a:t>    имеют проблемы в общении, в межличностных отношениях. Наиболее типичные из них это </a:t>
            </a:r>
            <a:r>
              <a:rPr lang="ru-RU" sz="1600" b="1" dirty="0" smtClean="0"/>
              <a:t>избирательность контактов (предпочитают хорошо знакомых взрослых и сверстников) и боязнь публичных выступлений (ответ на занятии, выступление на празднике).</a:t>
            </a:r>
            <a:r>
              <a:rPr lang="ru-RU" sz="1600" dirty="0" smtClean="0"/>
              <a:t> Если такой ребенок все-таки включается</a:t>
            </a:r>
          </a:p>
          <a:p>
            <a:pPr>
              <a:buNone/>
            </a:pPr>
            <a:r>
              <a:rPr lang="ru-RU" sz="1600" dirty="0" smtClean="0"/>
              <a:t>        в общение, то выбирает конформное поведение, как наиболее для себя комфортное и безопасное.</a:t>
            </a:r>
          </a:p>
          <a:p>
            <a:endParaRPr lang="ru-RU" dirty="0"/>
          </a:p>
        </p:txBody>
      </p:sp>
      <p:pic>
        <p:nvPicPr>
          <p:cNvPr id="1028" name="Picture 4" descr="C:\Users\Ivan\Desktop\Гбдоу2\картинки\68-3-250x178.jpg"/>
          <p:cNvPicPr>
            <a:picLocks noChangeAspect="1" noChangeArrowheads="1"/>
          </p:cNvPicPr>
          <p:nvPr/>
        </p:nvPicPr>
        <p:blipFill>
          <a:blip r:embed="rId2"/>
          <a:srcRect/>
          <a:stretch>
            <a:fillRect/>
          </a:stretch>
        </p:blipFill>
        <p:spPr bwMode="auto">
          <a:xfrm>
            <a:off x="2000232" y="642918"/>
            <a:ext cx="3714776" cy="2644921"/>
          </a:xfrm>
          <a:prstGeom prst="rect">
            <a:avLst/>
          </a:prstGeom>
          <a:noFill/>
        </p:spPr>
      </p:pic>
      <p:pic>
        <p:nvPicPr>
          <p:cNvPr id="1030" name="Picture 6" descr="C:\Users\Ivan\Desktop\Гбдоу2\картинки\trevozhnie-deti642012sa.jpg"/>
          <p:cNvPicPr>
            <a:picLocks noChangeAspect="1" noChangeArrowheads="1"/>
          </p:cNvPicPr>
          <p:nvPr/>
        </p:nvPicPr>
        <p:blipFill>
          <a:blip r:embed="rId3"/>
          <a:srcRect/>
          <a:stretch>
            <a:fillRect/>
          </a:stretch>
        </p:blipFill>
        <p:spPr bwMode="auto">
          <a:xfrm>
            <a:off x="6072198" y="642918"/>
            <a:ext cx="2381250" cy="3562350"/>
          </a:xfrm>
          <a:prstGeom prst="rect">
            <a:avLst/>
          </a:prstGeom>
          <a:noFill/>
        </p:spPr>
      </p:pic>
      <p:pic>
        <p:nvPicPr>
          <p:cNvPr id="1032" name="Picture 8" descr="C:\Users\Ivan\Desktop\Гбдоу2\картинки\ребенок_боится.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429653" y="5526713"/>
            <a:ext cx="714348" cy="1331287"/>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285728"/>
            <a:ext cx="7858180" cy="6572272"/>
          </a:xfrm>
        </p:spPr>
        <p:txBody>
          <a:bodyPr>
            <a:noAutofit/>
          </a:bodyPr>
          <a:lstStyle/>
          <a:p>
            <a:pPr>
              <a:buNone/>
            </a:pPr>
            <a:r>
              <a:rPr lang="ru-RU" sz="1400" dirty="0" smtClean="0"/>
              <a:t>      Личностные особенности, подвигающие ребенка к выбору конформного поведения, как </a:t>
            </a:r>
            <a:r>
              <a:rPr lang="ru-RU" sz="1400" b="1" dirty="0" smtClean="0"/>
              <a:t>правило не являются его врожденными качествами</a:t>
            </a:r>
            <a:r>
              <a:rPr lang="ru-RU" sz="1400" dirty="0" smtClean="0"/>
              <a:t>. Они формируются тогда, когда:</a:t>
            </a:r>
          </a:p>
          <a:p>
            <a:r>
              <a:rPr lang="ru-RU" sz="1400" dirty="0" smtClean="0"/>
              <a:t> ребенок испытывает недостаток поддержки и поощрения, </a:t>
            </a:r>
          </a:p>
          <a:p>
            <a:r>
              <a:rPr lang="ru-RU" sz="1400" dirty="0" smtClean="0"/>
              <a:t>когда его часто наказывают за неудачи, ставят в заведомо невыигрышные условия сравнения и соревнования со сверстниками.</a:t>
            </a:r>
          </a:p>
          <a:p>
            <a:r>
              <a:rPr lang="ru-RU" sz="1400" dirty="0" smtClean="0"/>
              <a:t> Особую роль при этом играет </a:t>
            </a:r>
            <a:r>
              <a:rPr lang="ru-RU" sz="1400" b="1" dirty="0" smtClean="0"/>
              <a:t>авторитарный или </a:t>
            </a:r>
            <a:r>
              <a:rPr lang="ru-RU" sz="1400" b="1" dirty="0" err="1" smtClean="0"/>
              <a:t>гиперопекающий</a:t>
            </a:r>
            <a:r>
              <a:rPr lang="ru-RU" sz="1400" b="1" dirty="0" smtClean="0"/>
              <a:t> </a:t>
            </a:r>
            <a:r>
              <a:rPr lang="ru-RU" sz="1400" dirty="0" smtClean="0"/>
              <a:t>стиль воспитания. </a:t>
            </a:r>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r>
              <a:rPr lang="ru-RU" sz="1400" dirty="0" smtClean="0"/>
              <a:t>Такого ребенка бесполезно уговаривать перестать робеть, бояться, проявить инициативу и самостоятельность.</a:t>
            </a:r>
          </a:p>
          <a:p>
            <a:pPr>
              <a:buNone/>
            </a:pPr>
            <a:r>
              <a:rPr lang="ru-RU" sz="1400" dirty="0" smtClean="0"/>
              <a:t>     Необходимо </a:t>
            </a:r>
            <a:r>
              <a:rPr lang="ru-RU" sz="1400" b="1" dirty="0" smtClean="0"/>
              <a:t>создать такие условия</a:t>
            </a:r>
            <a:r>
              <a:rPr lang="ru-RU" sz="1400" dirty="0" smtClean="0"/>
              <a:t>, которые позволят ребенку понять и поверить, что его активность дает зримый и приятный ему самому результат. Для этого целесообразно </a:t>
            </a:r>
            <a:r>
              <a:rPr lang="ru-RU" sz="1400" b="1" dirty="0" smtClean="0"/>
              <a:t>выбрать занятие, которое по настоящему увлекательно для ребенка</a:t>
            </a:r>
            <a:r>
              <a:rPr lang="ru-RU" sz="1400" dirty="0" smtClean="0"/>
              <a:t>. Это может быть, например, специально организованное учебное занятие. Наиболее эффективным средством освобождения ребенка от конформного поведения и преодоления сопряженных с ним недостатков личностного развития является игра, в частности — </a:t>
            </a:r>
            <a:r>
              <a:rPr lang="ru-RU" sz="1400" b="1" dirty="0" smtClean="0"/>
              <a:t>игры-драматизации.</a:t>
            </a:r>
          </a:p>
          <a:p>
            <a:endParaRPr lang="ru-RU" sz="1800" dirty="0"/>
          </a:p>
        </p:txBody>
      </p:sp>
      <p:pic>
        <p:nvPicPr>
          <p:cNvPr id="8194" name="Picture 2" descr="C:\Users\Ivan\Desktop\Гбдоу2\картинки\e440e000a9a92b8c9dfcc5c56cd2c72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43636" y="2357430"/>
            <a:ext cx="2714644" cy="2041413"/>
          </a:xfrm>
          <a:prstGeom prst="rect">
            <a:avLst/>
          </a:prstGeom>
          <a:noFill/>
        </p:spPr>
      </p:pic>
      <p:pic>
        <p:nvPicPr>
          <p:cNvPr id="8195" name="Picture 3" descr="C:\Users\Ivan\Desktop\Гбдоу2\картинки\upl_1549826555_34589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00100" y="2357430"/>
            <a:ext cx="2786082" cy="2089562"/>
          </a:xfrm>
          <a:prstGeom prst="rect">
            <a:avLst/>
          </a:prstGeom>
          <a:noFill/>
        </p:spPr>
      </p:pic>
      <p:pic>
        <p:nvPicPr>
          <p:cNvPr id="5" name="Рисунок 4" descr="C:\Users\HomePC\AppData\Local\Microsoft\Windows\INetCache\Content.Word\IMG_5643.png"/>
          <p:cNvPicPr/>
          <p:nvPr/>
        </p:nvPicPr>
        <p:blipFill rotWithShape="1">
          <a:blip r:embed="rId4" cstate="screen">
            <a:extLst>
              <a:ext uri="{28A0092B-C50C-407E-A947-70E740481C1C}">
                <a14:useLocalDpi xmlns:a14="http://schemas.microsoft.com/office/drawing/2010/main"/>
              </a:ext>
            </a:extLst>
          </a:blip>
          <a:srcRect/>
          <a:stretch/>
        </p:blipFill>
        <p:spPr bwMode="auto">
          <a:xfrm>
            <a:off x="4071934" y="1857364"/>
            <a:ext cx="1571636" cy="2924145"/>
          </a:xfrm>
          <a:prstGeom prst="rect">
            <a:avLst/>
          </a:prstGeom>
          <a:noFill/>
          <a:ln>
            <a:noFill/>
          </a:ln>
          <a:extLst>
            <a:ext uri="{53640926-AAD7-44D8-BBD7-CCE9431645EC}">
              <a14:shadowObscured xmlns:a14="http://schemas.microsoft.com/office/drawing/2010/main"/>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Советы педагогам</a:t>
            </a:r>
            <a:endParaRPr lang="ru-RU" dirty="0"/>
          </a:p>
        </p:txBody>
      </p:sp>
      <p:sp>
        <p:nvSpPr>
          <p:cNvPr id="3" name="Содержимое 2"/>
          <p:cNvSpPr>
            <a:spLocks noGrp="1"/>
          </p:cNvSpPr>
          <p:nvPr>
            <p:ph idx="1"/>
          </p:nvPr>
        </p:nvSpPr>
        <p:spPr/>
        <p:txBody>
          <a:bodyPr/>
          <a:lstStyle/>
          <a:p>
            <a:r>
              <a:rPr lang="ru-RU" sz="2000" dirty="0" smtClean="0"/>
              <a:t>Постоянно подкреплять в ребенке уверенность в себе и своих силах</a:t>
            </a:r>
          </a:p>
          <a:p>
            <a:r>
              <a:rPr lang="ru-RU" sz="2000" dirty="0" smtClean="0"/>
              <a:t>Привлекать ребенка к выполнению различных поручений, связанных с общением, вступлением в контакт со взрослыми.</a:t>
            </a:r>
          </a:p>
          <a:p>
            <a:r>
              <a:rPr lang="ru-RU" sz="2000" dirty="0" smtClean="0"/>
              <a:t>Часто хвалить</a:t>
            </a:r>
          </a:p>
          <a:p>
            <a:r>
              <a:rPr lang="ru-RU" sz="2000" dirty="0" smtClean="0"/>
              <a:t>На занятии спрашивать последним</a:t>
            </a:r>
          </a:p>
          <a:p>
            <a:r>
              <a:rPr lang="ru-RU" sz="2000" dirty="0" smtClean="0"/>
              <a:t>НЕ сравнивать с другими ребятами, сравнивать его результаты</a:t>
            </a:r>
            <a:endParaRPr lang="ru-RU" dirty="0" smtClean="0"/>
          </a:p>
          <a:p>
            <a:r>
              <a:rPr lang="ru-RU" sz="2000" dirty="0" smtClean="0"/>
              <a:t>Избегать задания на скорость</a:t>
            </a:r>
          </a:p>
          <a:p>
            <a:r>
              <a:rPr lang="ru-RU" sz="2000" dirty="0" smtClean="0"/>
              <a:t>Упражнения на развитие </a:t>
            </a:r>
            <a:r>
              <a:rPr lang="ru-RU" sz="2000" dirty="0" err="1" smtClean="0"/>
              <a:t>саморегуляции</a:t>
            </a:r>
            <a:r>
              <a:rPr lang="ru-RU" sz="2000" dirty="0" smtClean="0"/>
              <a:t>, снятие эмоционального напряжения</a:t>
            </a:r>
          </a:p>
          <a:p>
            <a:endParaRPr lang="ru-RU" sz="2000" dirty="0"/>
          </a:p>
        </p:txBody>
      </p:sp>
      <p:pic>
        <p:nvPicPr>
          <p:cNvPr id="4" name="Рисунок 3" descr="C:\Users\HomePC\AppData\Local\Microsoft\Windows\INetCache\Content.Word\IMG_5639.png"/>
          <p:cNvPicPr/>
          <p:nvPr/>
        </p:nvPicPr>
        <p:blipFill rotWithShape="1">
          <a:blip r:embed="rId2" cstate="screen">
            <a:extLst>
              <a:ext uri="{28A0092B-C50C-407E-A947-70E740481C1C}">
                <a14:useLocalDpi xmlns:a14="http://schemas.microsoft.com/office/drawing/2010/main"/>
              </a:ext>
            </a:extLst>
          </a:blip>
          <a:srcRect/>
          <a:stretch/>
        </p:blipFill>
        <p:spPr bwMode="auto">
          <a:xfrm>
            <a:off x="7858116" y="4357688"/>
            <a:ext cx="1285884" cy="2500312"/>
          </a:xfrm>
          <a:prstGeom prst="rect">
            <a:avLst/>
          </a:prstGeom>
          <a:noFill/>
          <a:ln>
            <a:noFill/>
          </a:ln>
          <a:extLst>
            <a:ext uri="{53640926-AAD7-44D8-BBD7-CCE9431645EC}">
              <a14:shadowObscured xmlns:a14="http://schemas.microsoft.com/office/drawing/2010/main"/>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518300"/>
          </a:xfrm>
        </p:spPr>
        <p:txBody>
          <a:bodyPr>
            <a:normAutofit fontScale="90000"/>
          </a:bodyPr>
          <a:lstStyle/>
          <a:p>
            <a:pPr algn="ctr"/>
            <a:r>
              <a:rPr lang="ru-RU" sz="3600" b="1" dirty="0" smtClean="0"/>
              <a:t>ДЕМОНСТРАТИВНОЕ ПОВЕДЕНИЕ</a:t>
            </a:r>
            <a:r>
              <a:rPr lang="ru-RU" dirty="0" smtClean="0"/>
              <a:t/>
            </a:r>
            <a:br>
              <a:rPr lang="ru-RU" dirty="0" smtClean="0"/>
            </a:br>
            <a:endParaRPr lang="ru-RU" dirty="0"/>
          </a:p>
        </p:txBody>
      </p:sp>
      <p:sp>
        <p:nvSpPr>
          <p:cNvPr id="3" name="Содержимое 2"/>
          <p:cNvSpPr>
            <a:spLocks noGrp="1"/>
          </p:cNvSpPr>
          <p:nvPr>
            <p:ph idx="1"/>
          </p:nvPr>
        </p:nvSpPr>
        <p:spPr>
          <a:xfrm>
            <a:off x="1071538" y="785794"/>
            <a:ext cx="7929618" cy="5929354"/>
          </a:xfrm>
        </p:spPr>
        <p:txBody>
          <a:bodyPr>
            <a:normAutofit/>
          </a:bodyPr>
          <a:lstStyle/>
          <a:p>
            <a:pPr>
              <a:buNone/>
            </a:pPr>
            <a:r>
              <a:rPr lang="ru-RU" dirty="0" smtClean="0"/>
              <a:t>    </a:t>
            </a:r>
          </a:p>
          <a:p>
            <a:pPr>
              <a:buNone/>
            </a:pPr>
            <a:endParaRPr lang="ru-RU" sz="1600" dirty="0" smtClean="0"/>
          </a:p>
          <a:p>
            <a:pPr>
              <a:buNone/>
            </a:pPr>
            <a:endParaRPr lang="ru-RU" sz="1600" dirty="0" smtClean="0"/>
          </a:p>
          <a:p>
            <a:pPr>
              <a:buNone/>
            </a:pPr>
            <a:endParaRPr lang="ru-RU" sz="1600" dirty="0" smtClean="0"/>
          </a:p>
          <a:p>
            <a:pPr>
              <a:buNone/>
            </a:pPr>
            <a:r>
              <a:rPr lang="ru-RU" sz="1600" dirty="0" smtClean="0"/>
              <a:t>     </a:t>
            </a:r>
          </a:p>
          <a:p>
            <a:pPr>
              <a:buNone/>
            </a:pPr>
            <a:endParaRPr lang="ru-RU" sz="1600" dirty="0" smtClean="0"/>
          </a:p>
          <a:p>
            <a:pPr>
              <a:buNone/>
            </a:pPr>
            <a:endParaRPr lang="ru-RU" sz="1600" dirty="0" smtClean="0"/>
          </a:p>
          <a:p>
            <a:pPr>
              <a:buNone/>
            </a:pPr>
            <a:endParaRPr lang="ru-RU" sz="1600" dirty="0" smtClean="0"/>
          </a:p>
          <a:p>
            <a:pPr>
              <a:buNone/>
            </a:pPr>
            <a:r>
              <a:rPr lang="ru-RU" sz="1600" dirty="0" smtClean="0"/>
              <a:t> </a:t>
            </a:r>
            <a:r>
              <a:rPr lang="ru-RU" sz="1400" dirty="0" smtClean="0"/>
              <a:t>Качества личности противоположные </a:t>
            </a:r>
            <a:r>
              <a:rPr lang="ru-RU" sz="1400" dirty="0" err="1" smtClean="0"/>
              <a:t>конформности</a:t>
            </a:r>
            <a:r>
              <a:rPr lang="ru-RU" sz="1400" dirty="0" smtClean="0"/>
              <a:t> — это </a:t>
            </a:r>
            <a:r>
              <a:rPr lang="ru-RU" sz="1400" b="1" dirty="0" smtClean="0"/>
              <a:t>самостоятельность и независимость</a:t>
            </a:r>
            <a:r>
              <a:rPr lang="ru-RU" sz="1400" dirty="0" smtClean="0"/>
              <a:t>.</a:t>
            </a:r>
          </a:p>
          <a:p>
            <a:pPr>
              <a:buNone/>
            </a:pPr>
            <a:r>
              <a:rPr lang="ru-RU" sz="1400" dirty="0" smtClean="0"/>
              <a:t>     Признаками такого поведения будет стремление ребенка к демонстрации своей индивидуальности, кривляние и капризы, а также вычурность действий и поведения в целом.</a:t>
            </a:r>
          </a:p>
          <a:p>
            <a:r>
              <a:rPr lang="ru-RU" sz="1400" dirty="0" smtClean="0"/>
              <a:t>Часто встречающийся вариант демонстративного поведения — </a:t>
            </a:r>
            <a:r>
              <a:rPr lang="ru-RU" sz="1400" i="1" dirty="0" smtClean="0"/>
              <a:t>детское кривляние. </a:t>
            </a:r>
            <a:r>
              <a:rPr lang="ru-RU" sz="1400" dirty="0" smtClean="0"/>
              <a:t>Можно выделить две закономерности. </a:t>
            </a:r>
          </a:p>
          <a:p>
            <a:r>
              <a:rPr lang="ru-RU" sz="1400" i="1" dirty="0" smtClean="0"/>
              <a:t>Во-первых, </a:t>
            </a:r>
            <a:r>
              <a:rPr lang="ru-RU" sz="1400" dirty="0" smtClean="0"/>
              <a:t>ребенок кривляется только в присутствии взрослых (воспитателей, родителей) и только тогда, когда они обращают на него внимание. </a:t>
            </a:r>
          </a:p>
          <a:p>
            <a:r>
              <a:rPr lang="ru-RU" sz="1400" i="1" dirty="0" smtClean="0"/>
              <a:t>Во-вторых, </a:t>
            </a:r>
            <a:r>
              <a:rPr lang="ru-RU" sz="1400" dirty="0" smtClean="0"/>
              <a:t>когда взрослые показывают ребенку, что они не одобряют его поведение, кривляние не только не уменьшается, а наоборот, усиливается. В итоге развертывается особый коммуникативный акт, в котором ребенок на невербальном (при помощи действий, телесном) языке говорит взрослым: </a:t>
            </a:r>
            <a:r>
              <a:rPr lang="ru-RU" sz="1400" b="1" dirty="0" smtClean="0"/>
              <a:t>«Я делаю то, что вам не нравится». </a:t>
            </a:r>
            <a:r>
              <a:rPr lang="ru-RU" sz="1400" dirty="0" smtClean="0"/>
              <a:t>Сходное содержание иногда выражается непосредственно в словах: </a:t>
            </a:r>
            <a:r>
              <a:rPr lang="ru-RU" sz="1400" b="1" dirty="0" smtClean="0"/>
              <a:t>«Я — плохой».</a:t>
            </a:r>
          </a:p>
          <a:p>
            <a:endParaRPr lang="ru-RU" dirty="0"/>
          </a:p>
        </p:txBody>
      </p:sp>
      <p:pic>
        <p:nvPicPr>
          <p:cNvPr id="5122" name="Picture 2" descr="C:\Users\Ivan\Desktop\Гбдоу2\картинки\demonstrativ.jpg"/>
          <p:cNvPicPr>
            <a:picLocks noChangeAspect="1" noChangeArrowheads="1"/>
          </p:cNvPicPr>
          <p:nvPr/>
        </p:nvPicPr>
        <p:blipFill>
          <a:blip r:embed="rId2"/>
          <a:srcRect/>
          <a:stretch>
            <a:fillRect/>
          </a:stretch>
        </p:blipFill>
        <p:spPr bwMode="auto">
          <a:xfrm>
            <a:off x="1000100" y="571480"/>
            <a:ext cx="3746209" cy="2571768"/>
          </a:xfrm>
          <a:prstGeom prst="rect">
            <a:avLst/>
          </a:prstGeom>
          <a:noFill/>
        </p:spPr>
      </p:pic>
      <p:pic>
        <p:nvPicPr>
          <p:cNvPr id="5123" name="Picture 3" descr="C:\Users\Ivan\Desktop\Гбдоу2\картинки\demonstrativnoe_povedenie_y_ditei-fit-600x400.jpg"/>
          <p:cNvPicPr>
            <a:picLocks noChangeAspect="1" noChangeArrowheads="1"/>
          </p:cNvPicPr>
          <p:nvPr/>
        </p:nvPicPr>
        <p:blipFill>
          <a:blip r:embed="rId3"/>
          <a:srcRect/>
          <a:stretch>
            <a:fillRect/>
          </a:stretch>
        </p:blipFill>
        <p:spPr bwMode="auto">
          <a:xfrm>
            <a:off x="5000628" y="571480"/>
            <a:ext cx="3893351" cy="2595567"/>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142852"/>
            <a:ext cx="8001056" cy="1357322"/>
          </a:xfrm>
        </p:spPr>
        <p:txBody>
          <a:bodyPr>
            <a:normAutofit fontScale="90000"/>
          </a:bodyPr>
          <a:lstStyle/>
          <a:p>
            <a:pPr algn="ct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700" b="1" dirty="0" smtClean="0"/>
              <a:t>ПРИЧИНЫ НЕКОНСТРУКТИВНОГО ПОВЕДЕНИЯ ДЕТЕЙ</a:t>
            </a:r>
            <a:r>
              <a:rPr lang="ru-RU" sz="3100" dirty="0" smtClean="0"/>
              <a:t/>
            </a:r>
            <a:br>
              <a:rPr lang="ru-RU" sz="3100" dirty="0" smtClean="0"/>
            </a:br>
            <a:r>
              <a:rPr lang="ru-RU" sz="4400" dirty="0" smtClean="0"/>
              <a:t/>
            </a:r>
            <a:br>
              <a:rPr lang="ru-RU" sz="4400" dirty="0" smtClean="0"/>
            </a:br>
            <a:endParaRPr lang="ru-RU" dirty="0"/>
          </a:p>
        </p:txBody>
      </p:sp>
      <p:sp>
        <p:nvSpPr>
          <p:cNvPr id="3" name="Содержимое 2"/>
          <p:cNvSpPr>
            <a:spLocks noGrp="1"/>
          </p:cNvSpPr>
          <p:nvPr>
            <p:ph idx="1"/>
          </p:nvPr>
        </p:nvSpPr>
        <p:spPr>
          <a:xfrm>
            <a:off x="1000100" y="785794"/>
            <a:ext cx="7929618" cy="4572032"/>
          </a:xfrm>
        </p:spPr>
        <p:txBody>
          <a:bodyPr>
            <a:normAutofit fontScale="70000" lnSpcReduction="20000"/>
          </a:bodyPr>
          <a:lstStyle/>
          <a:p>
            <a:r>
              <a:rPr lang="ru-RU" dirty="0" smtClean="0"/>
              <a:t>Начиная со старшего дошкольного и на всем протяжении младшего школьного возраста у ребенка формируется определенный поведенческий репертуар, в котором обязательно присутствуют «любимые» поведенческие реакции и поступки. </a:t>
            </a:r>
          </a:p>
          <a:p>
            <a:r>
              <a:rPr lang="ru-RU" dirty="0" smtClean="0"/>
              <a:t>По мнению американского психолога Э.Берна, механизм здесь таков: </a:t>
            </a:r>
            <a:r>
              <a:rPr lang="ru-RU" i="1" dirty="0" smtClean="0">
                <a:solidFill>
                  <a:srgbClr val="FF0000"/>
                </a:solidFill>
              </a:rPr>
              <a:t>в трудных ситуациях ребенок экспериментирует, используя по очереди различные варианты поведения, и обнаруживает, «что некоторые встречаются в его семье с безразличием или неодобрением, в то время как другие приносят плоды. Поняв это, ребенок принимает решение </a:t>
            </a:r>
            <a:r>
              <a:rPr lang="ru-RU" u="sng" dirty="0" smtClean="0"/>
              <a:t>какое поведение он будет культивировать.» </a:t>
            </a:r>
          </a:p>
          <a:p>
            <a:pPr>
              <a:buNone/>
            </a:pPr>
            <a:r>
              <a:rPr lang="ru-RU" dirty="0" smtClean="0"/>
              <a:t>    </a:t>
            </a:r>
            <a:r>
              <a:rPr lang="ru-RU" sz="2300" b="1" dirty="0" smtClean="0"/>
              <a:t>Берн Э. Игры, в которые играют люди. Люди, которые играют в игры. СПб, 1996</a:t>
            </a:r>
          </a:p>
          <a:p>
            <a:endParaRPr lang="ru-RU" dirty="0"/>
          </a:p>
        </p:txBody>
      </p:sp>
      <p:pic>
        <p:nvPicPr>
          <p:cNvPr id="4" name="Picture 8" descr="C:\Users\Ivan\Desktop\Гбдоу2\картинки\YGAxoCVb68s.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00430" y="4714884"/>
            <a:ext cx="3071834" cy="201743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1538" y="428604"/>
            <a:ext cx="7615262" cy="6026204"/>
          </a:xfrm>
        </p:spPr>
        <p:txBody>
          <a:bodyPr>
            <a:normAutofit lnSpcReduction="10000"/>
          </a:bodyPr>
          <a:lstStyle/>
          <a:p>
            <a:r>
              <a:rPr lang="ru-RU" sz="1600" dirty="0" smtClean="0"/>
              <a:t>Нередко демонстративное поведение ребенка это единственно возможный способ привлечь к себе внимание взрослых.</a:t>
            </a:r>
          </a:p>
          <a:p>
            <a:r>
              <a:rPr lang="ru-RU" sz="1600" dirty="0" smtClean="0"/>
              <a:t>кривляние, </a:t>
            </a:r>
            <a:r>
              <a:rPr lang="ru-RU" sz="1600" dirty="0" err="1" smtClean="0"/>
              <a:t>самоочернение</a:t>
            </a:r>
            <a:r>
              <a:rPr lang="ru-RU" sz="1600" dirty="0" smtClean="0"/>
              <a:t> ребенка «я — плохой» являются способом выйти из-под власти взрослого, не подчиниться его нормам и не дать ему возможность осудить, сделать замечание, отругать, поскольку осуждение — самоосуждение — уже состоялось. Такое демонстративное поведение преимущественно распространено в </a:t>
            </a:r>
            <a:r>
              <a:rPr lang="ru-RU" sz="1600" b="1" dirty="0" smtClean="0"/>
              <a:t>семьях (группах) с авторитарным стилем воспитания, властными родителями, воспитателями, когда дети постоянно подвергаются осуждению и замечаниям. </a:t>
            </a:r>
          </a:p>
          <a:p>
            <a:endParaRPr lang="ru-RU" sz="1600" b="1" dirty="0" smtClean="0"/>
          </a:p>
          <a:p>
            <a:endParaRPr lang="ru-RU" sz="1600" b="1" dirty="0" smtClean="0"/>
          </a:p>
          <a:p>
            <a:endParaRPr lang="ru-RU" sz="1600" b="1" dirty="0" smtClean="0"/>
          </a:p>
          <a:p>
            <a:pPr>
              <a:buNone/>
            </a:pPr>
            <a:endParaRPr lang="ru-RU" sz="1600" b="1" dirty="0" smtClean="0"/>
          </a:p>
          <a:p>
            <a:endParaRPr lang="ru-RU" sz="1600" b="1" dirty="0" smtClean="0"/>
          </a:p>
          <a:p>
            <a:r>
              <a:rPr lang="ru-RU" sz="1600" dirty="0" smtClean="0"/>
              <a:t>желании ребенка — быть как можно лучше. В ожидании внимания со стороны окружающих, взрослых ребенок ориентирован на то, чтобы специально продемонстрировать свои достоинства, свою «доброкачественность».</a:t>
            </a:r>
          </a:p>
          <a:p>
            <a:endParaRPr lang="ru-RU" sz="1600" dirty="0" smtClean="0"/>
          </a:p>
          <a:p>
            <a:pPr>
              <a:buNone/>
            </a:pPr>
            <a:r>
              <a:rPr lang="ru-RU" sz="1600" dirty="0" smtClean="0"/>
              <a:t> От эпизодических капризов, обусловленных во многом возрастными особенностями детей следует отличать закрепившиеся капризы, превратившиеся в привычную форму поведения. Основная причина таких капризов — неправильное воспитание (</a:t>
            </a:r>
            <a:r>
              <a:rPr lang="ru-RU" sz="1600" b="1" dirty="0" smtClean="0"/>
              <a:t>избалованность или чрезмерная строгость со стороны взрослых).</a:t>
            </a:r>
          </a:p>
          <a:p>
            <a:endParaRPr lang="ru-RU" dirty="0" smtClean="0"/>
          </a:p>
          <a:p>
            <a:endParaRPr lang="ru-RU" dirty="0" smtClean="0"/>
          </a:p>
          <a:p>
            <a:endParaRPr lang="ru-RU" dirty="0" smtClean="0"/>
          </a:p>
          <a:p>
            <a:endParaRPr lang="ru-RU" dirty="0"/>
          </a:p>
        </p:txBody>
      </p:sp>
      <p:pic>
        <p:nvPicPr>
          <p:cNvPr id="9219" name="Picture 3" descr="C:\Users\Ivan\Desktop\Гбдоу2\картинки\avtoritarnyj-stil-vospitaniya-detej.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000496" y="2285992"/>
            <a:ext cx="2757494" cy="1752158"/>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1538" y="428604"/>
            <a:ext cx="7615262" cy="6026204"/>
          </a:xfrm>
        </p:spPr>
        <p:txBody>
          <a:bodyPr>
            <a:normAutofit fontScale="92500"/>
          </a:bodyPr>
          <a:lstStyle/>
          <a:p>
            <a:r>
              <a:rPr lang="ru-RU" dirty="0" smtClean="0"/>
              <a:t>Дети с любой разновидностью демонстративного поведения нуждаются в помощи. </a:t>
            </a:r>
            <a:r>
              <a:rPr lang="ru-RU" b="1" dirty="0" smtClean="0"/>
              <a:t>В работе с такими детьми игра имеет значительно больше преимуществ, чем учебная деятельность. </a:t>
            </a:r>
            <a:r>
              <a:rPr lang="ru-RU" dirty="0" smtClean="0"/>
              <a:t>Последнюю целесообразно использовать для закрепления достигнутых в игре результатов. Игра помогает также сгладить негативные черты личности, такие как капризность, развязность, трусость, эгоизм — типичные для детей с демонстративным поведением.</a:t>
            </a:r>
          </a:p>
          <a:p>
            <a:endParaRPr lang="ru-RU" dirty="0" smtClean="0"/>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732614"/>
          </a:xfrm>
        </p:spPr>
        <p:txBody>
          <a:bodyPr>
            <a:normAutofit fontScale="90000"/>
          </a:bodyPr>
          <a:lstStyle/>
          <a:p>
            <a:pPr algn="ctr"/>
            <a:r>
              <a:rPr lang="ru-RU" sz="4000" b="1" dirty="0" smtClean="0"/>
              <a:t>ПРОТЕСТНОЕ ПОВЕДЕНИЕ</a:t>
            </a:r>
            <a:r>
              <a:rPr lang="ru-RU" dirty="0" smtClean="0"/>
              <a:t/>
            </a:r>
            <a:br>
              <a:rPr lang="ru-RU" dirty="0" smtClean="0"/>
            </a:br>
            <a:endParaRPr lang="ru-RU" dirty="0"/>
          </a:p>
        </p:txBody>
      </p:sp>
      <p:sp>
        <p:nvSpPr>
          <p:cNvPr id="3" name="Содержимое 2"/>
          <p:cNvSpPr>
            <a:spLocks noGrp="1"/>
          </p:cNvSpPr>
          <p:nvPr>
            <p:ph idx="1"/>
          </p:nvPr>
        </p:nvSpPr>
        <p:spPr>
          <a:xfrm>
            <a:off x="1071538" y="642918"/>
            <a:ext cx="7615262" cy="5811890"/>
          </a:xfrm>
        </p:spPr>
        <p:txBody>
          <a:bodyPr>
            <a:normAutofit/>
          </a:bodyPr>
          <a:lstStyle/>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pPr>
              <a:buNone/>
            </a:pPr>
            <a:endParaRPr lang="ru-RU" sz="1600" dirty="0" smtClean="0"/>
          </a:p>
          <a:p>
            <a:pPr>
              <a:buNone/>
            </a:pPr>
            <a:r>
              <a:rPr lang="ru-RU" sz="1600" dirty="0" smtClean="0"/>
              <a:t>       Формы протестного поведения детей это </a:t>
            </a:r>
            <a:r>
              <a:rPr lang="ru-RU" sz="1600" i="1" dirty="0" smtClean="0"/>
              <a:t>негативизм, упрямство, строптивость. </a:t>
            </a:r>
            <a:r>
              <a:rPr lang="ru-RU" sz="1600" dirty="0" smtClean="0"/>
              <a:t>В определенном возрасте, как правило в два с половиной — три года (кризис трехлетнего возраста), подобные нежелательные изменения в поведении ребенка свидетельствуют о вполне нормальном, конструктивном формировании личности: о стремлении к самостоятельности, об исследовании ее границ. Если подобные проявления у ребенка носят исключительно негативный характер, это расценивается как недостаток поведения.</a:t>
            </a:r>
          </a:p>
          <a:p>
            <a:endParaRPr lang="ru-RU" sz="1600" dirty="0"/>
          </a:p>
        </p:txBody>
      </p:sp>
      <p:pic>
        <p:nvPicPr>
          <p:cNvPr id="4098" name="Picture 2" descr="C:\Users\Ivan\Desktop\Гбдоу2\картинки\nakazanie1.jpg"/>
          <p:cNvPicPr>
            <a:picLocks noChangeAspect="1" noChangeArrowheads="1"/>
          </p:cNvPicPr>
          <p:nvPr/>
        </p:nvPicPr>
        <p:blipFill>
          <a:blip r:embed="rId2"/>
          <a:srcRect/>
          <a:stretch>
            <a:fillRect/>
          </a:stretch>
        </p:blipFill>
        <p:spPr bwMode="auto">
          <a:xfrm>
            <a:off x="2000232" y="642918"/>
            <a:ext cx="5167327" cy="329914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i="1" dirty="0" smtClean="0"/>
              <a:t>Негативизм — </a:t>
            </a:r>
            <a:r>
              <a:rPr lang="ru-RU" sz="2400" dirty="0" smtClean="0"/>
              <a:t>такое поведение ребенка, когда он не хочет чего-нибудь сделать только потому, что его об этом попросили. </a:t>
            </a:r>
            <a:endParaRPr lang="ru-RU" sz="2400" dirty="0"/>
          </a:p>
        </p:txBody>
      </p:sp>
      <p:sp>
        <p:nvSpPr>
          <p:cNvPr id="3" name="Содержимое 2"/>
          <p:cNvSpPr>
            <a:spLocks noGrp="1"/>
          </p:cNvSpPr>
          <p:nvPr>
            <p:ph idx="1"/>
          </p:nvPr>
        </p:nvSpPr>
        <p:spPr/>
        <p:txBody>
          <a:bodyPr>
            <a:normAutofit fontScale="55000" lnSpcReduction="20000"/>
          </a:bodyPr>
          <a:lstStyle/>
          <a:p>
            <a:r>
              <a:rPr lang="ru-RU" dirty="0" smtClean="0"/>
              <a:t>Типичные проявления детского негативизма — это беспричинные слезы, грубость, дерзость либо замкнутость, отчужденность, обидчивость. </a:t>
            </a:r>
          </a:p>
          <a:p>
            <a:r>
              <a:rPr lang="ru-RU" dirty="0" smtClean="0"/>
              <a:t>«Пассивный» негативизм выражается в молчаливом отказе ребенка выполнять поручения, требования взрослых.</a:t>
            </a:r>
          </a:p>
          <a:p>
            <a:r>
              <a:rPr lang="ru-RU" dirty="0" smtClean="0"/>
              <a:t> При «активном» негативизме дети совершают действия, противоположные требуемым, стремятся во что бы то ни стало настоять на своем. </a:t>
            </a:r>
          </a:p>
          <a:p>
            <a:r>
              <a:rPr lang="ru-RU" dirty="0" smtClean="0"/>
              <a:t>В обоих случаях дети становятся «неуправляемыми»: ни угрозы, ни просьбы на них не действуют. Они стойко отказываются делать то, что еще недавно выполняли беспрекословно.</a:t>
            </a:r>
          </a:p>
          <a:p>
            <a:pPr algn="ctr">
              <a:buNone/>
            </a:pPr>
            <a:r>
              <a:rPr lang="ru-RU" dirty="0" smtClean="0"/>
              <a:t> </a:t>
            </a:r>
            <a:r>
              <a:rPr lang="ru-RU" sz="3600" dirty="0" smtClean="0">
                <a:solidFill>
                  <a:srgbClr val="FF0000"/>
                </a:solidFill>
              </a:rPr>
              <a:t>Причина такого поведения нередко заключается в том, что у ребенка накапливается эмоционально отрицательное отношение к требованиям взрослых, препятствующим удовлетворению детской потребности в самостоятельности. Таким образом, негативизм — это часто результат неправильного воспитания, следствие протеста ребенка против насилия, совершаемого над ним взрослым.</a:t>
            </a:r>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1538" y="142852"/>
            <a:ext cx="7615262" cy="6311956"/>
          </a:xfrm>
        </p:spPr>
        <p:txBody>
          <a:bodyPr>
            <a:normAutofit fontScale="70000" lnSpcReduction="20000"/>
          </a:bodyPr>
          <a:lstStyle/>
          <a:p>
            <a:r>
              <a:rPr lang="ru-RU" i="1" dirty="0" smtClean="0"/>
              <a:t>«Упрямство </a:t>
            </a:r>
            <a:r>
              <a:rPr lang="ru-RU" dirty="0" smtClean="0"/>
              <a:t>— такая реакция ребенка, когда он настаивает на чем-либо не потому, что ему этого сильно хочется, а потому, что </a:t>
            </a:r>
            <a:r>
              <a:rPr lang="ru-RU" b="1" i="1" dirty="0" smtClean="0"/>
              <a:t>он </a:t>
            </a:r>
            <a:r>
              <a:rPr lang="ru-RU" b="1" dirty="0" smtClean="0"/>
              <a:t>это потребовал</a:t>
            </a:r>
            <a:r>
              <a:rPr lang="ru-RU" dirty="0" smtClean="0"/>
              <a:t>... Мотивом упрямства является то, что ребенок связан своим первоначальным решением» Причины упрямства разнообразны. Упрямство может возникнуть как следствие неразрешимого конфликта взрослых, например родителей, их противостояния друг другу без уступок, компромиссов и каких-либо перемен. В результате ребенок настолько пропитывается атмосферой упрямства, что начинает вести себя аналогичным образом, не усматривая в этом ничего плохого. В этом случае упрямство детей существует только вместе с потребностью взрослых во что бы то ни стало добиться беспрекословного их послушания</a:t>
            </a:r>
          </a:p>
          <a:p>
            <a:r>
              <a:rPr lang="ru-RU" dirty="0" smtClean="0"/>
              <a:t>В некоторых случаях упрямство обусловлено общей </a:t>
            </a:r>
            <a:r>
              <a:rPr lang="ru-RU" dirty="0" err="1" smtClean="0"/>
              <a:t>перевозбудимостъю</a:t>
            </a:r>
            <a:r>
              <a:rPr lang="ru-RU" dirty="0" smtClean="0"/>
              <a:t>, когда ребенок не может быть последовательным в восприятии чрезмерно большого количества советов и ограничений со стороны взрослых.</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285728"/>
            <a:ext cx="7686700" cy="6169080"/>
          </a:xfrm>
        </p:spPr>
        <p:txBody>
          <a:bodyPr>
            <a:normAutofit fontScale="70000" lnSpcReduction="20000"/>
          </a:bodyPr>
          <a:lstStyle/>
          <a:p>
            <a:r>
              <a:rPr lang="ru-RU" dirty="0" smtClean="0"/>
              <a:t>С негативизмом и упрямством тесно связана и другая форма протестного поведения — </a:t>
            </a:r>
            <a:r>
              <a:rPr lang="ru-RU" i="1" dirty="0" smtClean="0"/>
              <a:t>строптивость. </a:t>
            </a:r>
            <a:r>
              <a:rPr lang="ru-RU" dirty="0" smtClean="0"/>
              <a:t>Строптивость отличается от негативизма и упрямства тем, что она безлична, т.е. направлена не столько против руководящего взрослого, сколько против норм воспитания, против навязываемого ребенку образа жизни.</a:t>
            </a:r>
          </a:p>
          <a:p>
            <a:r>
              <a:rPr lang="ru-RU" dirty="0" smtClean="0"/>
              <a:t>Дети с протестным поведением чаще других сверстников инициируют конфликтные ситуации или попадают в них. Они протестуют, занимают позицию «непримиримого борца», отстаивают ее «до победы»; они склонны разрешать конфликтные ситуации криками, обзыванием, дракой.</a:t>
            </a:r>
          </a:p>
          <a:p>
            <a:r>
              <a:rPr lang="ru-RU" dirty="0" smtClean="0"/>
              <a:t>Чтобы вернуть такому ребенку эмоциональное благополучие, ему необходимо помочь осознать какие из его внутренних тенденций вошли в противоречие; привести уровень притязаний в соответствии с индивидуальными возможностями; восстановить пошатнувшуюся самооценку или утвердить ее на новой основе. В полной мере и успешно реализовать эти задачи взрослый может, если обратится к коллективной игре.</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285728"/>
            <a:ext cx="7686700" cy="6169080"/>
          </a:xfrm>
        </p:spPr>
        <p:txBody>
          <a:bodyPr>
            <a:normAutofit fontScale="92500" lnSpcReduction="10000"/>
          </a:bodyPr>
          <a:lstStyle/>
          <a:p>
            <a:r>
              <a:rPr lang="ru-RU" dirty="0" smtClean="0"/>
              <a:t>В коллективных  играх у детей с конфликтным поведением легче развить способность идти на компромисс (взаимные уступки), научить договариваться, познакомить с другими «мирными» и эффективными способами разрешения конфликтных ситуаций: например, привлечь к разрешению конфликта объективных «судей» (взрослых, других сверстников), переключить свое внимание или внимание оппонента, разделить деловую и эмоциональную стороны конфликта, наконец, отсрочить конфликт.</a:t>
            </a:r>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875490"/>
          </a:xfrm>
        </p:spPr>
        <p:txBody>
          <a:bodyPr>
            <a:normAutofit fontScale="90000"/>
          </a:bodyPr>
          <a:lstStyle/>
          <a:p>
            <a:r>
              <a:rPr lang="ru-RU" b="1" dirty="0" smtClean="0"/>
              <a:t>        АГРЕССИВНОЕ ПОВЕДЕНИЕ</a:t>
            </a:r>
            <a:r>
              <a:rPr lang="ru-RU" dirty="0" smtClean="0"/>
              <a:t/>
            </a:r>
            <a:br>
              <a:rPr lang="ru-RU" dirty="0" smtClean="0"/>
            </a:br>
            <a:endParaRPr lang="ru-RU" dirty="0"/>
          </a:p>
        </p:txBody>
      </p:sp>
      <p:sp>
        <p:nvSpPr>
          <p:cNvPr id="3" name="Содержимое 2"/>
          <p:cNvSpPr>
            <a:spLocks noGrp="1"/>
          </p:cNvSpPr>
          <p:nvPr>
            <p:ph idx="1"/>
          </p:nvPr>
        </p:nvSpPr>
        <p:spPr>
          <a:xfrm>
            <a:off x="1000100" y="1214422"/>
            <a:ext cx="7686700" cy="5240386"/>
          </a:xfrm>
        </p:spPr>
        <p:txBody>
          <a:bodyPr>
            <a:normAutofit/>
          </a:bodyPr>
          <a:lstStyle/>
          <a:p>
            <a:pPr>
              <a:buNone/>
            </a:pPr>
            <a:r>
              <a:rPr lang="ru-RU" sz="2000" dirty="0" smtClean="0"/>
              <a:t>   </a:t>
            </a:r>
          </a:p>
          <a:p>
            <a:pPr>
              <a:buNone/>
            </a:pPr>
            <a:endParaRPr lang="ru-RU" sz="2000" dirty="0" smtClean="0"/>
          </a:p>
          <a:p>
            <a:pPr>
              <a:buNone/>
            </a:pPr>
            <a:endParaRPr lang="ru-RU" sz="2000" dirty="0" smtClean="0"/>
          </a:p>
          <a:p>
            <a:pPr>
              <a:buNone/>
            </a:pPr>
            <a:endParaRPr lang="ru-RU" sz="2000" dirty="0" smtClean="0"/>
          </a:p>
          <a:p>
            <a:pPr>
              <a:buNone/>
            </a:pPr>
            <a:endParaRPr lang="ru-RU" sz="2000" dirty="0" smtClean="0"/>
          </a:p>
          <a:p>
            <a:pPr>
              <a:buNone/>
            </a:pPr>
            <a:endParaRPr lang="ru-RU" sz="2000" dirty="0" smtClean="0"/>
          </a:p>
          <a:p>
            <a:pPr>
              <a:buNone/>
            </a:pPr>
            <a:endParaRPr lang="ru-RU" sz="2000" dirty="0" smtClean="0"/>
          </a:p>
          <a:p>
            <a:pPr>
              <a:buNone/>
            </a:pPr>
            <a:r>
              <a:rPr lang="ru-RU" sz="2000" dirty="0" smtClean="0"/>
              <a:t> Агрессивным называют целенаправленное разрушительное поведение. Реализуя агрессивное поведение, ребенок противоречит нормам и правилам жизни людей в обществе, наносит вред «объектам нападения» (одушевленным и неодушевленным), причиняет физический ущерб людям и вызывает у них психологический дискомфорт (отрицательные переживания, состояние психической напряженности, подавленность, страх и др.</a:t>
            </a:r>
            <a:endParaRPr lang="ru-RU" sz="2000" dirty="0"/>
          </a:p>
        </p:txBody>
      </p:sp>
      <p:pic>
        <p:nvPicPr>
          <p:cNvPr id="10242" name="Picture 2" descr="C:\Users\Ivan\Desktop\Гбдоу2\картинки\картинки общения\i (7).jpg"/>
          <p:cNvPicPr>
            <a:picLocks noChangeAspect="1" noChangeArrowheads="1"/>
          </p:cNvPicPr>
          <p:nvPr/>
        </p:nvPicPr>
        <p:blipFill>
          <a:blip r:embed="rId2"/>
          <a:srcRect/>
          <a:stretch>
            <a:fillRect/>
          </a:stretch>
        </p:blipFill>
        <p:spPr bwMode="auto">
          <a:xfrm rot="1123559" flipH="1">
            <a:off x="578692" y="1321634"/>
            <a:ext cx="2750381" cy="1833587"/>
          </a:xfrm>
          <a:prstGeom prst="rect">
            <a:avLst/>
          </a:prstGeom>
          <a:noFill/>
        </p:spPr>
      </p:pic>
      <p:pic>
        <p:nvPicPr>
          <p:cNvPr id="6" name="Рисунок 5" descr="C:\Users\HomePC\AppData\Local\Microsoft\Windows\INetCache\Content.Word\IMG_5649.png"/>
          <p:cNvPicPr/>
          <p:nvPr/>
        </p:nvPicPr>
        <p:blipFill rotWithShape="1">
          <a:blip r:embed="rId3" cstate="screen">
            <a:extLst>
              <a:ext uri="{28A0092B-C50C-407E-A947-70E740481C1C}">
                <a14:useLocalDpi xmlns:a14="http://schemas.microsoft.com/office/drawing/2010/main"/>
              </a:ext>
            </a:extLst>
          </a:blip>
          <a:srcRect/>
          <a:stretch/>
        </p:blipFill>
        <p:spPr bwMode="auto">
          <a:xfrm rot="19757358">
            <a:off x="6215074" y="1428736"/>
            <a:ext cx="2428555" cy="1747519"/>
          </a:xfrm>
          <a:prstGeom prst="rect">
            <a:avLst/>
          </a:prstGeom>
          <a:noFill/>
          <a:ln>
            <a:noFill/>
          </a:ln>
          <a:extLst>
            <a:ext uri="{53640926-AAD7-44D8-BBD7-CCE9431645EC}">
              <a14:shadowObscured xmlns:a14="http://schemas.microsoft.com/office/drawing/2010/main"/>
            </a:ext>
          </a:extLst>
        </p:spPr>
      </p:pic>
      <p:pic>
        <p:nvPicPr>
          <p:cNvPr id="7" name="Рисунок 6" descr="C:\Users\HomePC\AppData\Local\Microsoft\Windows\INetCache\Content.Word\IMG_5647.png"/>
          <p:cNvPicPr/>
          <p:nvPr/>
        </p:nvPicPr>
        <p:blipFill rotWithShape="1">
          <a:blip r:embed="rId4" cstate="screen">
            <a:extLst>
              <a:ext uri="{28A0092B-C50C-407E-A947-70E740481C1C}">
                <a14:useLocalDpi xmlns:a14="http://schemas.microsoft.com/office/drawing/2010/main"/>
              </a:ext>
            </a:extLst>
          </a:blip>
          <a:srcRect/>
          <a:stretch/>
        </p:blipFill>
        <p:spPr bwMode="auto">
          <a:xfrm>
            <a:off x="3643306" y="928670"/>
            <a:ext cx="2262191" cy="2519366"/>
          </a:xfrm>
          <a:prstGeom prst="rect">
            <a:avLst/>
          </a:prstGeom>
          <a:noFill/>
          <a:ln>
            <a:noFill/>
          </a:ln>
          <a:extLst>
            <a:ext uri="{53640926-AAD7-44D8-BBD7-CCE9431645EC}">
              <a14:shadowObscured xmlns:a14="http://schemas.microsoft.com/office/drawing/2010/main"/>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28662" y="357166"/>
            <a:ext cx="7758138" cy="6097642"/>
          </a:xfrm>
        </p:spPr>
        <p:txBody>
          <a:bodyPr>
            <a:normAutofit fontScale="55000" lnSpcReduction="20000"/>
          </a:bodyPr>
          <a:lstStyle/>
          <a:p>
            <a:pPr>
              <a:buNone/>
            </a:pPr>
            <a:r>
              <a:rPr lang="ru-RU" dirty="0" smtClean="0"/>
              <a:t>      Агрессивное поведение может быть:</a:t>
            </a:r>
          </a:p>
          <a:p>
            <a:r>
              <a:rPr lang="ru-RU" dirty="0" smtClean="0"/>
              <a:t> </a:t>
            </a:r>
            <a:r>
              <a:rPr lang="ru-RU" b="1" i="1" dirty="0" smtClean="0"/>
              <a:t>непосредственным</a:t>
            </a:r>
            <a:r>
              <a:rPr lang="ru-RU" i="1" dirty="0" smtClean="0"/>
              <a:t>, </a:t>
            </a:r>
            <a:r>
              <a:rPr lang="ru-RU" dirty="0" smtClean="0"/>
              <a:t>то есть прямо направленным на раздражающий объект, либо</a:t>
            </a:r>
          </a:p>
          <a:p>
            <a:r>
              <a:rPr lang="ru-RU" dirty="0" smtClean="0"/>
              <a:t> </a:t>
            </a:r>
            <a:r>
              <a:rPr lang="ru-RU" b="1" i="1" dirty="0" smtClean="0"/>
              <a:t>смещенным,</a:t>
            </a:r>
            <a:r>
              <a:rPr lang="ru-RU" i="1" dirty="0" smtClean="0"/>
              <a:t> </a:t>
            </a:r>
            <a:r>
              <a:rPr lang="ru-RU" dirty="0" smtClean="0"/>
              <a:t>когда ребенок по каким- либо причинам не может направить агрессию на источник раздражения и ищет более безопасный объект для разрядки. Например, ребенок направляет агрессивные действий не на обидевшего его старшего брата, а на кошку; т.е. брата не бьет, но мучает кошку. Поскольку устремленная вовне агрессивность порицается, у ребенка может выработаться механизм направления агрессии на самого себя — так называемая </a:t>
            </a:r>
            <a:r>
              <a:rPr lang="ru-RU" dirty="0" err="1" smtClean="0"/>
              <a:t>аутоагрессия</a:t>
            </a:r>
            <a:r>
              <a:rPr lang="ru-RU" dirty="0" smtClean="0"/>
              <a:t> — самоунижение, самообвинение и т.п.</a:t>
            </a:r>
          </a:p>
          <a:p>
            <a:r>
              <a:rPr lang="ru-RU" b="1" dirty="0" smtClean="0"/>
              <a:t>Физическая агрессия </a:t>
            </a:r>
            <a:r>
              <a:rPr lang="ru-RU" dirty="0" smtClean="0"/>
              <a:t>ребенка выражается в драках с другими детьми, в разрушении вещей и предметов. Ребенок рвет книги, разбрасывает и крушит игрушки, швыряет их в детей и взрослых, ломает нужные вещи, поджигает. Такое поведение, как правило, </a:t>
            </a:r>
            <a:r>
              <a:rPr lang="ru-RU" b="1" dirty="0" smtClean="0"/>
              <a:t>спровоцировано каким-то драматическим событием или потребностью во внимании взрослых, других детей.</a:t>
            </a:r>
          </a:p>
          <a:p>
            <a:r>
              <a:rPr lang="ru-RU" dirty="0" smtClean="0"/>
              <a:t>Агрессивность необязательно проявляется в физических действиях. Некоторые дети склонны к </a:t>
            </a:r>
            <a:r>
              <a:rPr lang="ru-RU" b="1" dirty="0" smtClean="0"/>
              <a:t>вербальной</a:t>
            </a:r>
            <a:r>
              <a:rPr lang="ru-RU" dirty="0" smtClean="0"/>
              <a:t> агрессии (оскорбляют, дразнят, обзывают, ругаются), за которой часто скрывается неудовлетворенная потребность почувствовать себя сильным или желание отыграться за причиненные ему ранее обиды.</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732614"/>
          </a:xfrm>
        </p:spPr>
        <p:txBody>
          <a:bodyPr>
            <a:normAutofit fontScale="90000"/>
          </a:bodyPr>
          <a:lstStyle/>
          <a:p>
            <a:pPr algn="ctr"/>
            <a:r>
              <a:rPr lang="ru-RU" sz="3200" b="1" dirty="0" smtClean="0"/>
              <a:t>Причины</a:t>
            </a:r>
            <a:r>
              <a:rPr lang="ru-RU" dirty="0" smtClean="0"/>
              <a:t>:</a:t>
            </a:r>
            <a:endParaRPr lang="ru-RU" dirty="0"/>
          </a:p>
        </p:txBody>
      </p:sp>
      <p:sp>
        <p:nvSpPr>
          <p:cNvPr id="3" name="Содержимое 2"/>
          <p:cNvSpPr>
            <a:spLocks noGrp="1"/>
          </p:cNvSpPr>
          <p:nvPr>
            <p:ph idx="1"/>
          </p:nvPr>
        </p:nvSpPr>
        <p:spPr>
          <a:xfrm>
            <a:off x="1000100" y="928670"/>
            <a:ext cx="7686700" cy="5929330"/>
          </a:xfrm>
        </p:spPr>
        <p:txBody>
          <a:bodyPr>
            <a:normAutofit fontScale="70000" lnSpcReduction="20000"/>
          </a:bodyPr>
          <a:lstStyle/>
          <a:p>
            <a:r>
              <a:rPr lang="ru-RU" dirty="0" smtClean="0"/>
              <a:t>из-за разнообразных нагрузок</a:t>
            </a:r>
          </a:p>
          <a:p>
            <a:pPr>
              <a:buNone/>
            </a:pPr>
            <a:endParaRPr lang="ru-RU" dirty="0" smtClean="0"/>
          </a:p>
          <a:p>
            <a:r>
              <a:rPr lang="ru-RU" dirty="0" smtClean="0"/>
              <a:t> воздействие средств массовой информации (снижается эмоциональная чувствительность детей к насилию и, наоборот, повышается вероятность формирования враждебности, подозрительности, зависти, тревожности — чувств, провоцирующих агрессивное поведение.</a:t>
            </a:r>
          </a:p>
          <a:p>
            <a:r>
              <a:rPr lang="ru-RU" dirty="0" smtClean="0"/>
              <a:t>авторитарный стиль воспитания, деформация системы ценностей в семейных отношениях</a:t>
            </a:r>
          </a:p>
          <a:p>
            <a:endParaRPr lang="ru-RU" dirty="0" smtClean="0"/>
          </a:p>
          <a:p>
            <a:endParaRPr lang="ru-RU" dirty="0" smtClean="0"/>
          </a:p>
          <a:p>
            <a:endParaRPr lang="ru-RU" dirty="0" smtClean="0"/>
          </a:p>
          <a:p>
            <a:endParaRPr lang="ru-RU" dirty="0" smtClean="0"/>
          </a:p>
          <a:p>
            <a:r>
              <a:rPr lang="ru-RU" dirty="0" smtClean="0"/>
              <a:t>дисгармоничные взаимоотношения родителей (ссоры и драки между ними), агрессивное поведение родителей по отношению к другим людям. Жестокие несправедливые наказания, применяемые взрослыми, нередко есть модель агрессивного поведения ребенка.</a:t>
            </a:r>
          </a:p>
          <a:p>
            <a:endParaRPr lang="ru-RU" dirty="0" smtClean="0"/>
          </a:p>
          <a:p>
            <a:endParaRPr lang="ru-RU" dirty="0" smtClean="0"/>
          </a:p>
          <a:p>
            <a:endParaRPr lang="ru-RU" dirty="0"/>
          </a:p>
        </p:txBody>
      </p:sp>
      <p:pic>
        <p:nvPicPr>
          <p:cNvPr id="4" name="Picture 3" descr="C:\Users\Ivan\Desktop\Гбдоу2\картинки\upl_1492106936_142387.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71802" y="3643314"/>
            <a:ext cx="2338374" cy="138319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357166"/>
            <a:ext cx="7686700" cy="6097642"/>
          </a:xfrm>
        </p:spPr>
        <p:txBody>
          <a:bodyPr>
            <a:normAutofit/>
          </a:bodyPr>
          <a:lstStyle/>
          <a:p>
            <a:pPr algn="ctr">
              <a:buNone/>
            </a:pPr>
            <a:r>
              <a:rPr lang="ru-RU" sz="2200" b="1" dirty="0" smtClean="0"/>
              <a:t>Большинство детей постепенно накапливают </a:t>
            </a:r>
          </a:p>
          <a:p>
            <a:pPr algn="ctr">
              <a:buNone/>
            </a:pPr>
            <a:r>
              <a:rPr lang="ru-RU" sz="2200" b="1" u="sng" dirty="0" smtClean="0"/>
              <a:t>опыт произвольного поведения.</a:t>
            </a:r>
            <a:r>
              <a:rPr lang="ru-RU" sz="2200" b="1" dirty="0" smtClean="0"/>
              <a:t> </a:t>
            </a:r>
          </a:p>
          <a:p>
            <a:pPr algn="ctr">
              <a:buNone/>
            </a:pPr>
            <a:r>
              <a:rPr lang="ru-RU" sz="2200" b="1" dirty="0" smtClean="0"/>
              <a:t>Наблюдая за  такими детьми, мы видим, что они:</a:t>
            </a:r>
          </a:p>
          <a:p>
            <a:r>
              <a:rPr lang="ru-RU" dirty="0" smtClean="0"/>
              <a:t> </a:t>
            </a:r>
            <a:r>
              <a:rPr lang="ru-RU" sz="2000" i="1" dirty="0" smtClean="0"/>
              <a:t>во-первых, </a:t>
            </a:r>
            <a:r>
              <a:rPr lang="ru-RU" sz="2000" b="1" dirty="0" smtClean="0"/>
              <a:t>понимают, почему </a:t>
            </a:r>
            <a:r>
              <a:rPr lang="ru-RU" sz="2000" dirty="0" smtClean="0"/>
              <a:t>и для чего выполняют те или иные действия, поступают так, а не иначе</a:t>
            </a:r>
          </a:p>
          <a:p>
            <a:r>
              <a:rPr lang="ru-RU" sz="2000" i="1" dirty="0" smtClean="0"/>
              <a:t>во-вторых, </a:t>
            </a:r>
            <a:r>
              <a:rPr lang="ru-RU" sz="2000" dirty="0" smtClean="0"/>
              <a:t>дети сами активно </a:t>
            </a:r>
            <a:r>
              <a:rPr lang="ru-RU" sz="2000" b="1" dirty="0" smtClean="0"/>
              <a:t>стремятся соблюдать нормы</a:t>
            </a:r>
            <a:r>
              <a:rPr lang="ru-RU" sz="2000" dirty="0" smtClean="0"/>
              <a:t> и правила поведения, причем как можно лучше, не ожидая приказаний, проявляя инициативу и творчество</a:t>
            </a:r>
          </a:p>
          <a:p>
            <a:r>
              <a:rPr lang="ru-RU" sz="2000" i="1" dirty="0" smtClean="0"/>
              <a:t>в-третьих, </a:t>
            </a:r>
            <a:r>
              <a:rPr lang="ru-RU" sz="2000" dirty="0" smtClean="0"/>
              <a:t>они умеют не только выбирать </a:t>
            </a:r>
            <a:r>
              <a:rPr lang="ru-RU" sz="2000" b="1" dirty="0" smtClean="0"/>
              <a:t>правильное поведение</a:t>
            </a:r>
            <a:r>
              <a:rPr lang="ru-RU" sz="2000" dirty="0" smtClean="0"/>
              <a:t>, но и придерживаться его до конца, несмотря на трудности, а так­же в тех ситуациях, </a:t>
            </a:r>
            <a:r>
              <a:rPr lang="ru-RU" sz="2000" b="1" dirty="0" smtClean="0"/>
              <a:t>когда отсутствует контроль </a:t>
            </a:r>
            <a:r>
              <a:rPr lang="ru-RU" sz="2000" dirty="0" smtClean="0"/>
              <a:t>со стороны взрослых или сверстников.</a:t>
            </a:r>
          </a:p>
          <a:p>
            <a:endParaRPr lang="ru-RU" dirty="0"/>
          </a:p>
        </p:txBody>
      </p:sp>
      <p:pic>
        <p:nvPicPr>
          <p:cNvPr id="2050" name="Picture 2" descr="C:\Users\Ivan\Desktop\Гбдоу2\2016\картинки общения\11e1275e62c70f563bba372d7fe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68956" y="4714884"/>
            <a:ext cx="3503373" cy="2143116"/>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25470"/>
          </a:xfrm>
        </p:spPr>
        <p:txBody>
          <a:bodyPr>
            <a:normAutofit fontScale="90000"/>
          </a:bodyPr>
          <a:lstStyle/>
          <a:p>
            <a:pPr algn="ctr"/>
            <a:r>
              <a:rPr lang="ru-RU" dirty="0" smtClean="0"/>
              <a:t>Советы педагогам:</a:t>
            </a:r>
            <a:endParaRPr lang="ru-RU" dirty="0"/>
          </a:p>
        </p:txBody>
      </p:sp>
      <p:sp>
        <p:nvSpPr>
          <p:cNvPr id="3" name="Содержимое 2"/>
          <p:cNvSpPr>
            <a:spLocks noGrp="1"/>
          </p:cNvSpPr>
          <p:nvPr>
            <p:ph idx="1"/>
          </p:nvPr>
        </p:nvSpPr>
        <p:spPr>
          <a:xfrm>
            <a:off x="1285852" y="1142984"/>
            <a:ext cx="7647836" cy="5105416"/>
          </a:xfrm>
        </p:spPr>
        <p:txBody>
          <a:bodyPr>
            <a:normAutofit fontScale="25000" lnSpcReduction="20000"/>
          </a:bodyPr>
          <a:lstStyle/>
          <a:p>
            <a:pPr>
              <a:buNone/>
            </a:pPr>
            <a:r>
              <a:rPr lang="ru-RU" b="1" dirty="0" smtClean="0">
                <a:latin typeface="Times New Roman" pitchFamily="18" charset="0"/>
                <a:cs typeface="Times New Roman" pitchFamily="18" charset="0"/>
              </a:rPr>
              <a:t>1</a:t>
            </a:r>
            <a:r>
              <a:rPr lang="ru-RU" sz="4000" b="1" dirty="0" smtClean="0">
                <a:latin typeface="Times New Roman" pitchFamily="18" charset="0"/>
                <a:cs typeface="Times New Roman" pitchFamily="18" charset="0"/>
              </a:rPr>
              <a:t>. Общение с ребенком необходимо осуществлять:</a:t>
            </a:r>
          </a:p>
          <a:p>
            <a:pPr>
              <a:buNone/>
            </a:pPr>
            <a:r>
              <a:rPr lang="ru-RU" sz="4000" dirty="0" smtClean="0">
                <a:latin typeface="Times New Roman" pitchFamily="18" charset="0"/>
                <a:cs typeface="Times New Roman" pitchFamily="18" charset="0"/>
              </a:rPr>
              <a:t>- доброжелательно, спокойно (тон, интонация голоса)</a:t>
            </a:r>
          </a:p>
          <a:p>
            <a:pPr>
              <a:buNone/>
            </a:pPr>
            <a:r>
              <a:rPr lang="ru-RU" sz="4000" dirty="0" smtClean="0">
                <a:latin typeface="Times New Roman" pitchFamily="18" charset="0"/>
                <a:cs typeface="Times New Roman" pitchFamily="18" charset="0"/>
              </a:rPr>
              <a:t>- контакт «глаза в глаза» при этом важны поддерживающие прикосновения</a:t>
            </a:r>
          </a:p>
          <a:p>
            <a:pPr>
              <a:buNone/>
            </a:pPr>
            <a:r>
              <a:rPr lang="ru-RU" sz="4000" b="1" u="sng" dirty="0" smtClean="0">
                <a:latin typeface="Times New Roman" pitchFamily="18" charset="0"/>
                <a:cs typeface="Times New Roman" pitchFamily="18" charset="0"/>
              </a:rPr>
              <a:t>   в момент конфликта: </a:t>
            </a:r>
          </a:p>
          <a:p>
            <a:pPr>
              <a:buNone/>
            </a:pPr>
            <a:r>
              <a:rPr lang="ru-RU" sz="4000" dirty="0" smtClean="0">
                <a:latin typeface="Times New Roman" pitchFamily="18" charset="0"/>
                <a:cs typeface="Times New Roman" pitchFamily="18" charset="0"/>
              </a:rPr>
              <a:t>   четко и коротко сказать «Что сейчас делать нельзя» и «что можно», переключить внимание, дать возможность извиниться, показать, как надо было поступить, ни в коем случае не читать долгих нотаций (все воспитательные моменты проводить во время чтения соответствующей литературы и игр, занятий)</a:t>
            </a:r>
          </a:p>
          <a:p>
            <a:pPr>
              <a:buNone/>
            </a:pPr>
            <a:r>
              <a:rPr lang="ru-RU" sz="4000" dirty="0" smtClean="0">
                <a:latin typeface="Times New Roman" pitchFamily="18" charset="0"/>
                <a:cs typeface="Times New Roman" pitchFamily="18" charset="0"/>
              </a:rPr>
              <a:t>- в течение дня обращать внимание на «агрессивных детей» и хвалить, обнимать, поглаживать, когда ребенок ведет себя спокойно</a:t>
            </a:r>
          </a:p>
          <a:p>
            <a:pPr>
              <a:buNone/>
            </a:pPr>
            <a:r>
              <a:rPr lang="ru-RU" sz="4000" b="1" dirty="0" smtClean="0">
                <a:latin typeface="Times New Roman" pitchFamily="18" charset="0"/>
                <a:cs typeface="Times New Roman" pitchFamily="18" charset="0"/>
              </a:rPr>
              <a:t>2. Учить распознавать свои эмоциональные состояния </a:t>
            </a:r>
            <a:r>
              <a:rPr lang="ru-RU" sz="4000" dirty="0" smtClean="0">
                <a:latin typeface="Times New Roman" pitchFamily="18" charset="0"/>
                <a:cs typeface="Times New Roman" pitchFamily="18" charset="0"/>
              </a:rPr>
              <a:t>«Эмоциональные уголки» , «ты устал?» «Ты сердишься», «Что ты чувствуешь?»</a:t>
            </a:r>
          </a:p>
          <a:p>
            <a:pPr>
              <a:buNone/>
            </a:pPr>
            <a:r>
              <a:rPr lang="ru-RU" sz="4000" b="1" dirty="0" smtClean="0">
                <a:latin typeface="Times New Roman" pitchFamily="18" charset="0"/>
                <a:cs typeface="Times New Roman" pitchFamily="18" charset="0"/>
              </a:rPr>
              <a:t>3. Учить ребенка направлять его напряжение в нужное русло: </a:t>
            </a:r>
            <a:r>
              <a:rPr lang="ru-RU" sz="4000" dirty="0" smtClean="0">
                <a:latin typeface="Times New Roman" pitchFamily="18" charset="0"/>
                <a:cs typeface="Times New Roman" pitchFamily="18" charset="0"/>
              </a:rPr>
              <a:t>«Уголки эмоциональной разрядки», «Релаксационные игры на снятие напряжения с рук, лица, ног..»</a:t>
            </a:r>
          </a:p>
          <a:p>
            <a:pPr>
              <a:buNone/>
            </a:pPr>
            <a:r>
              <a:rPr lang="ru-RU" sz="4000" b="1" dirty="0" smtClean="0">
                <a:latin typeface="Times New Roman" pitchFamily="18" charset="0"/>
                <a:cs typeface="Times New Roman" pitchFamily="18" charset="0"/>
              </a:rPr>
              <a:t>4. В течение дня проводит минутки психологической разгрузки</a:t>
            </a:r>
            <a:r>
              <a:rPr lang="ru-RU" sz="4000" dirty="0" smtClean="0">
                <a:latin typeface="Times New Roman" pitchFamily="18" charset="0"/>
                <a:cs typeface="Times New Roman" pitchFamily="18" charset="0"/>
              </a:rPr>
              <a:t>. </a:t>
            </a:r>
          </a:p>
          <a:p>
            <a:pPr>
              <a:buNone/>
            </a:pPr>
            <a:r>
              <a:rPr lang="ru-RU" sz="4000" dirty="0" smtClean="0">
                <a:latin typeface="Times New Roman" pitchFamily="18" charset="0"/>
                <a:cs typeface="Times New Roman" pitchFamily="18" charset="0"/>
              </a:rPr>
              <a:t>5. Развивать у ребенка умение </a:t>
            </a:r>
            <a:r>
              <a:rPr lang="ru-RU" sz="4000" b="1" dirty="0" smtClean="0">
                <a:latin typeface="Times New Roman" pitchFamily="18" charset="0"/>
                <a:cs typeface="Times New Roman" pitchFamily="18" charset="0"/>
              </a:rPr>
              <a:t>сочувствовать сопереживать </a:t>
            </a:r>
            <a:r>
              <a:rPr lang="ru-RU" sz="4000" dirty="0" smtClean="0">
                <a:latin typeface="Times New Roman" pitchFamily="18" charset="0"/>
                <a:cs typeface="Times New Roman" pitchFamily="18" charset="0"/>
              </a:rPr>
              <a:t>через чтение литературы, игр.</a:t>
            </a:r>
          </a:p>
          <a:p>
            <a:pPr>
              <a:buNone/>
            </a:pPr>
            <a:r>
              <a:rPr lang="ru-RU" sz="4000" b="1" dirty="0" smtClean="0">
                <a:latin typeface="Times New Roman" pitchFamily="18" charset="0"/>
                <a:cs typeface="Times New Roman" pitchFamily="18" charset="0"/>
              </a:rPr>
              <a:t>6. Обучать </a:t>
            </a:r>
            <a:r>
              <a:rPr lang="ru-RU" sz="4000" b="1" dirty="0" err="1" smtClean="0">
                <a:latin typeface="Times New Roman" pitchFamily="18" charset="0"/>
                <a:cs typeface="Times New Roman" pitchFamily="18" charset="0"/>
              </a:rPr>
              <a:t>копинг</a:t>
            </a:r>
            <a:r>
              <a:rPr lang="ru-RU" sz="4000" b="1" dirty="0" smtClean="0">
                <a:latin typeface="Times New Roman" pitchFamily="18" charset="0"/>
                <a:cs typeface="Times New Roman" pitchFamily="18" charset="0"/>
              </a:rPr>
              <a:t> -стратегиям</a:t>
            </a:r>
            <a:r>
              <a:rPr lang="ru-RU" sz="4000" dirty="0" smtClean="0">
                <a:latin typeface="Times New Roman" pitchFamily="18" charset="0"/>
                <a:cs typeface="Times New Roman" pitchFamily="18" charset="0"/>
              </a:rPr>
              <a:t>: чего можно делать и чего делать нельзя, когда злишься (наглядные пиктограммы с правилами.)</a:t>
            </a:r>
          </a:p>
          <a:p>
            <a:pPr>
              <a:buNone/>
            </a:pPr>
            <a:r>
              <a:rPr lang="ru-RU" sz="4000" b="1" dirty="0" smtClean="0">
                <a:latin typeface="Times New Roman" pitchFamily="18" charset="0"/>
                <a:cs typeface="Times New Roman" pitchFamily="18" charset="0"/>
              </a:rPr>
              <a:t>7. Наглядна информация с правилами Дружбы в группе</a:t>
            </a:r>
            <a:r>
              <a:rPr lang="ru-RU" sz="4000" dirty="0" smtClean="0">
                <a:latin typeface="Times New Roman" pitchFamily="18" charset="0"/>
                <a:cs typeface="Times New Roman" pitchFamily="18" charset="0"/>
              </a:rPr>
              <a:t>.</a:t>
            </a:r>
          </a:p>
          <a:p>
            <a:pPr>
              <a:buNone/>
            </a:pPr>
            <a:r>
              <a:rPr lang="ru-RU" sz="4000" dirty="0" smtClean="0">
                <a:latin typeface="Times New Roman" pitchFamily="18" charset="0"/>
                <a:cs typeface="Times New Roman" pitchFamily="18" charset="0"/>
              </a:rPr>
              <a:t>8. Игра «Добрая Фея» (которая всех любит, помогает).</a:t>
            </a:r>
          </a:p>
          <a:p>
            <a:pPr>
              <a:buNone/>
            </a:pPr>
            <a:r>
              <a:rPr lang="ru-RU" sz="4000" b="1" dirty="0" smtClean="0">
                <a:latin typeface="Times New Roman" pitchFamily="18" charset="0"/>
                <a:cs typeface="Times New Roman" pitchFamily="18" charset="0"/>
              </a:rPr>
              <a:t>9. Игры с водой, рисование красками, игры с природным материалом.</a:t>
            </a:r>
          </a:p>
          <a:p>
            <a:pPr>
              <a:buNone/>
            </a:pPr>
            <a:r>
              <a:rPr lang="ru-RU" sz="4000" dirty="0" smtClean="0">
                <a:latin typeface="Times New Roman" pitchFamily="18" charset="0"/>
                <a:cs typeface="Times New Roman" pitchFamily="18" charset="0"/>
              </a:rPr>
              <a:t> </a:t>
            </a:r>
          </a:p>
          <a:p>
            <a:pPr>
              <a:buNone/>
            </a:pPr>
            <a:r>
              <a:rPr lang="ru-RU" sz="4000" b="1" dirty="0" smtClean="0">
                <a:latin typeface="Times New Roman" pitchFamily="18" charset="0"/>
                <a:cs typeface="Times New Roman" pitchFamily="18" charset="0"/>
              </a:rPr>
              <a:t>В момент агрессии:</a:t>
            </a:r>
          </a:p>
          <a:p>
            <a:pPr>
              <a:buNone/>
            </a:pPr>
            <a:r>
              <a:rPr lang="ru-RU" sz="4000" b="1" i="1" dirty="0" smtClean="0">
                <a:latin typeface="Times New Roman" pitchFamily="18" charset="0"/>
                <a:cs typeface="Times New Roman" pitchFamily="18" charset="0"/>
              </a:rPr>
              <a:t>Вариант1</a:t>
            </a:r>
            <a:r>
              <a:rPr lang="ru-RU" sz="4000" dirty="0" smtClean="0">
                <a:latin typeface="Times New Roman" pitchFamily="18" charset="0"/>
                <a:cs typeface="Times New Roman" pitchFamily="18" charset="0"/>
              </a:rPr>
              <a:t>:- четко сказать, что сделала плохо</a:t>
            </a:r>
          </a:p>
          <a:p>
            <a:pPr>
              <a:buNone/>
            </a:pPr>
            <a:r>
              <a:rPr lang="ru-RU" sz="4000" dirty="0" smtClean="0">
                <a:latin typeface="Times New Roman" pitchFamily="18" charset="0"/>
                <a:cs typeface="Times New Roman" pitchFamily="18" charset="0"/>
              </a:rPr>
              <a:t>                    - скажите о своих чувствах (мне не нравится, что ты ударила М.)</a:t>
            </a:r>
          </a:p>
          <a:p>
            <a:pPr>
              <a:buNone/>
            </a:pPr>
            <a:r>
              <a:rPr lang="ru-RU" sz="4000" dirty="0" smtClean="0">
                <a:latin typeface="Times New Roman" pitchFamily="18" charset="0"/>
                <a:cs typeface="Times New Roman" pitchFamily="18" charset="0"/>
              </a:rPr>
              <a:t>                    - дайте варианты выхода: попроси прощения; пожалей, ей плохо; Твои ручки сердятся- поговори с ними, договорись, чтобы они не обижали детей. Давай нарисуем твои ручки, раскрасим и смоем в раковине с них злость…</a:t>
            </a:r>
          </a:p>
          <a:p>
            <a:pPr>
              <a:buNone/>
            </a:pPr>
            <a:endParaRPr lang="ru-RU" sz="4000" dirty="0" smtClean="0">
              <a:latin typeface="Times New Roman" pitchFamily="18" charset="0"/>
              <a:cs typeface="Times New Roman" pitchFamily="18" charset="0"/>
            </a:endParaRPr>
          </a:p>
          <a:p>
            <a:pPr>
              <a:buNone/>
            </a:pPr>
            <a:r>
              <a:rPr lang="ru-RU" sz="4000" b="1" i="1" dirty="0" smtClean="0">
                <a:latin typeface="Times New Roman" pitchFamily="18" charset="0"/>
                <a:cs typeface="Times New Roman" pitchFamily="18" charset="0"/>
              </a:rPr>
              <a:t>Вариант2:</a:t>
            </a:r>
            <a:r>
              <a:rPr lang="ru-RU" sz="4000" dirty="0" smtClean="0">
                <a:latin typeface="Times New Roman" pitchFamily="18" charset="0"/>
                <a:cs typeface="Times New Roman" pitchFamily="18" charset="0"/>
              </a:rPr>
              <a:t> Кто знает, почему плачет Федя? Кто его пожалеет?</a:t>
            </a:r>
          </a:p>
          <a:p>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018366"/>
          </a:xfrm>
        </p:spPr>
        <p:txBody>
          <a:bodyPr>
            <a:normAutofit fontScale="90000"/>
          </a:bodyPr>
          <a:lstStyle/>
          <a:p>
            <a:pPr algn="ctr"/>
            <a:r>
              <a:rPr lang="ru-RU" sz="3100" b="1" dirty="0" smtClean="0"/>
              <a:t>НЕДИСЦИПЛИНИРОВАННОЕ ПОВЕДЕНИЕ</a:t>
            </a:r>
            <a:r>
              <a:rPr lang="ru-RU" dirty="0" smtClean="0"/>
              <a:t/>
            </a:r>
            <a:br>
              <a:rPr lang="ru-RU" dirty="0" smtClean="0"/>
            </a:br>
            <a:endParaRPr lang="ru-RU" dirty="0"/>
          </a:p>
        </p:txBody>
      </p:sp>
      <p:sp>
        <p:nvSpPr>
          <p:cNvPr id="3" name="Содержимое 2"/>
          <p:cNvSpPr>
            <a:spLocks noGrp="1"/>
          </p:cNvSpPr>
          <p:nvPr>
            <p:ph idx="1"/>
          </p:nvPr>
        </p:nvSpPr>
        <p:spPr>
          <a:xfrm>
            <a:off x="1000100" y="1071546"/>
            <a:ext cx="7686700" cy="5383262"/>
          </a:xfrm>
        </p:spPr>
        <p:txBody>
          <a:bodyPr>
            <a:normAutofit fontScale="62500" lnSpcReduction="20000"/>
          </a:bodyPr>
          <a:lstStyle/>
          <a:p>
            <a:r>
              <a:rPr lang="ru-RU" dirty="0" smtClean="0"/>
              <a:t>Нередко дети демонстрируют поведение, которое нельзя квалифицировать ни как агрессивное, ни как протестное, ни как любое другое из уже рассмотренных. Тем не менее оно вызывает многочисленные нарекания у воспитателей и родителей. Чаще всего взрослые определяют такое поведение как недисциплинированное.</a:t>
            </a:r>
          </a:p>
          <a:p>
            <a:r>
              <a:rPr lang="ru-RU" dirty="0" smtClean="0"/>
              <a:t>Вообще </a:t>
            </a:r>
            <a:r>
              <a:rPr lang="ru-RU" i="1" dirty="0" smtClean="0"/>
              <a:t>дисциплина </a:t>
            </a:r>
            <a:r>
              <a:rPr lang="ru-RU" dirty="0" smtClean="0"/>
              <a:t>— качественная характеристика порядка, организованности в той или иной общности, сфере жизнедеятельности людей, отражающая соответствие их поведения сложившимся в обществе нормам права, морали или уставным требованиям ка­кой-либо организации (например, школы). </a:t>
            </a:r>
            <a:r>
              <a:rPr lang="ru-RU" i="1" dirty="0" smtClean="0"/>
              <a:t>А дисциплинированность </a:t>
            </a:r>
            <a:r>
              <a:rPr lang="ru-RU" dirty="0" smtClean="0"/>
              <a:t>— это качество личности, в котором интегрированы выдержанность, внутренняя организованность, ответственность, </a:t>
            </a:r>
            <a:r>
              <a:rPr lang="ru-RU" b="1" dirty="0" smtClean="0"/>
              <a:t>готовность и привычка подчиняться собственным целям (самодисциплина) и общественным установкам (законам, правилам, нормам</a:t>
            </a:r>
            <a:r>
              <a:rPr lang="ru-RU" dirty="0" smtClean="0"/>
              <a:t>). Соответственно, </a:t>
            </a:r>
            <a:r>
              <a:rPr lang="ru-RU" i="1" dirty="0" smtClean="0"/>
              <a:t>недисциплинированное </a:t>
            </a:r>
            <a:r>
              <a:rPr lang="ru-RU" dirty="0" smtClean="0"/>
              <a:t>поведение — это поведение, при котором человек в той или иной степени нарушает общественные правила, стандарты, а также собственные социально одобряемые цели и установки.</a:t>
            </a:r>
          </a:p>
          <a:p>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428604"/>
            <a:ext cx="7786742" cy="6143668"/>
          </a:xfrm>
        </p:spPr>
        <p:txBody>
          <a:bodyPr>
            <a:normAutofit fontScale="47500" lnSpcReduction="20000"/>
          </a:bodyPr>
          <a:lstStyle/>
          <a:p>
            <a:pPr>
              <a:buNone/>
            </a:pPr>
            <a:r>
              <a:rPr lang="ru-RU" dirty="0" smtClean="0"/>
              <a:t>      </a:t>
            </a:r>
            <a:r>
              <a:rPr lang="ru-RU" b="1" dirty="0" smtClean="0"/>
              <a:t>ПРИЧИНЫ:</a:t>
            </a:r>
          </a:p>
          <a:p>
            <a:pPr>
              <a:buNone/>
            </a:pPr>
            <a:r>
              <a:rPr lang="ru-RU" sz="3300" dirty="0" smtClean="0"/>
              <a:t>      Недисциплинированное поведение детей, как и уже рассмотренные типы неконструктивного поведения, может быть:</a:t>
            </a:r>
          </a:p>
          <a:p>
            <a:r>
              <a:rPr lang="ru-RU" sz="3300" dirty="0" smtClean="0"/>
              <a:t> следствием неблагоприятного воздействия как внешних, так и внутренних факторов, а также их сочетания. Например, в результате ошибочного воспитания или его отсутствия ребенок ведет себя недисциплинированно просто потому, что </a:t>
            </a:r>
            <a:r>
              <a:rPr lang="ru-RU" sz="3300" b="1" dirty="0" smtClean="0"/>
              <a:t>не знает определенных правил,</a:t>
            </a:r>
            <a:r>
              <a:rPr lang="ru-RU" sz="3300" dirty="0" smtClean="0"/>
              <a:t> норм поведения с которыми следует соотносить свои поступки.</a:t>
            </a:r>
          </a:p>
          <a:p>
            <a:pPr>
              <a:buNone/>
            </a:pPr>
            <a:endParaRPr lang="ru-RU" sz="3300" dirty="0" smtClean="0"/>
          </a:p>
          <a:p>
            <a:pPr>
              <a:buNone/>
            </a:pPr>
            <a:endParaRPr lang="ru-RU" sz="3300" dirty="0" smtClean="0"/>
          </a:p>
          <a:p>
            <a:pPr>
              <a:buNone/>
            </a:pPr>
            <a:endParaRPr lang="ru-RU" sz="3300" dirty="0" smtClean="0"/>
          </a:p>
          <a:p>
            <a:pPr>
              <a:buNone/>
            </a:pPr>
            <a:endParaRPr lang="ru-RU" sz="3300" dirty="0" smtClean="0"/>
          </a:p>
          <a:p>
            <a:pPr>
              <a:buNone/>
            </a:pPr>
            <a:endParaRPr lang="ru-RU" sz="3300" dirty="0" smtClean="0"/>
          </a:p>
          <a:p>
            <a:pPr>
              <a:buNone/>
            </a:pPr>
            <a:endParaRPr lang="ru-RU" sz="3300" dirty="0" smtClean="0"/>
          </a:p>
          <a:p>
            <a:pPr>
              <a:buNone/>
            </a:pPr>
            <a:endParaRPr lang="ru-RU" sz="3300" dirty="0" smtClean="0"/>
          </a:p>
          <a:p>
            <a:pPr>
              <a:buNone/>
            </a:pPr>
            <a:endParaRPr lang="ru-RU" sz="3300" dirty="0" smtClean="0"/>
          </a:p>
          <a:p>
            <a:pPr>
              <a:buNone/>
            </a:pPr>
            <a:endParaRPr lang="ru-RU" sz="3300" dirty="0" smtClean="0"/>
          </a:p>
          <a:p>
            <a:r>
              <a:rPr lang="ru-RU" sz="3300" dirty="0" smtClean="0"/>
              <a:t>Неудачи этих детей обусловлены пока еще слабо развитой способностью к </a:t>
            </a:r>
            <a:r>
              <a:rPr lang="ru-RU" sz="3300" dirty="0" err="1" smtClean="0"/>
              <a:t>саморегуляции</a:t>
            </a:r>
            <a:r>
              <a:rPr lang="ru-RU" sz="3300" dirty="0" smtClean="0"/>
              <a:t> и самоконтролю, заключающейся в умении соотносить свои действия с правилами, продумывать их последовательность, корректировать в соответствии с обстоятельствами и уже имеющимся опытом поведения в аналогичных ситуациях.</a:t>
            </a:r>
          </a:p>
          <a:p>
            <a:r>
              <a:rPr lang="ru-RU" sz="3300" dirty="0" smtClean="0">
                <a:solidFill>
                  <a:srgbClr val="FF0000"/>
                </a:solidFill>
              </a:rPr>
              <a:t> «Хорошее сознание,— считает </a:t>
            </a:r>
            <a:r>
              <a:rPr lang="ru-RU" sz="3300" dirty="0" err="1" smtClean="0">
                <a:solidFill>
                  <a:srgbClr val="FF0000"/>
                </a:solidFill>
              </a:rPr>
              <a:t>С.Фрейберг</a:t>
            </a:r>
            <a:r>
              <a:rPr lang="ru-RU" sz="3300" dirty="0" smtClean="0">
                <a:solidFill>
                  <a:srgbClr val="FF0000"/>
                </a:solidFill>
              </a:rPr>
              <a:t>,— которое призвано контролировать и регулировать первичные человеческие побуждения согласно требованиям общества, </a:t>
            </a:r>
            <a:r>
              <a:rPr lang="ru-RU" sz="3300" i="1" dirty="0" smtClean="0">
                <a:solidFill>
                  <a:srgbClr val="FF0000"/>
                </a:solidFill>
              </a:rPr>
              <a:t>строится, </a:t>
            </a:r>
            <a:r>
              <a:rPr lang="ru-RU" sz="3300" dirty="0" smtClean="0">
                <a:solidFill>
                  <a:srgbClr val="FF0000"/>
                </a:solidFill>
              </a:rPr>
              <a:t>а не передается по наследству. Ему учатся».</a:t>
            </a:r>
          </a:p>
          <a:p>
            <a:endParaRPr lang="ru-RU" sz="3400" dirty="0" smtClean="0"/>
          </a:p>
          <a:p>
            <a:endParaRPr lang="ru-RU" sz="3400" dirty="0" smtClean="0"/>
          </a:p>
          <a:p>
            <a:endParaRPr lang="ru-RU" sz="3400" dirty="0"/>
          </a:p>
        </p:txBody>
      </p:sp>
      <p:pic>
        <p:nvPicPr>
          <p:cNvPr id="4" name="Рисунок 3" descr="C:\Users\HomePC\AppData\Local\Microsoft\Windows\INetCache\Content.Word\IMG_5644.png"/>
          <p:cNvPicPr/>
          <p:nvPr/>
        </p:nvPicPr>
        <p:blipFill rotWithShape="1">
          <a:blip r:embed="rId2" cstate="screen">
            <a:extLst>
              <a:ext uri="{28A0092B-C50C-407E-A947-70E740481C1C}">
                <a14:useLocalDpi xmlns:a14="http://schemas.microsoft.com/office/drawing/2010/main"/>
              </a:ext>
            </a:extLst>
          </a:blip>
          <a:srcRect/>
          <a:stretch/>
        </p:blipFill>
        <p:spPr bwMode="auto">
          <a:xfrm>
            <a:off x="3428992" y="2071678"/>
            <a:ext cx="2050103" cy="2476189"/>
          </a:xfrm>
          <a:prstGeom prst="rect">
            <a:avLst/>
          </a:prstGeom>
          <a:noFill/>
          <a:ln>
            <a:noFill/>
          </a:ln>
          <a:extLst>
            <a:ext uri="{53640926-AAD7-44D8-BBD7-CCE9431645EC}">
              <a14:shadowObscured xmlns:a14="http://schemas.microsoft.com/office/drawing/2010/main"/>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214290"/>
            <a:ext cx="7686700" cy="6240518"/>
          </a:xfrm>
        </p:spPr>
        <p:txBody>
          <a:bodyPr>
            <a:normAutofit fontScale="47500" lnSpcReduction="20000"/>
          </a:bodyPr>
          <a:lstStyle/>
          <a:p>
            <a:r>
              <a:rPr lang="ru-RU" dirty="0" smtClean="0"/>
              <a:t>Другой проверенный способ формирования дисциплинированного поведения детей — программа «модификации поведения», разработанная Б.Скиннером. Для создания желаемого репертуара поведения лучшим средством Б.Скиннер считает </a:t>
            </a:r>
            <a:r>
              <a:rPr lang="ru-RU" i="1" dirty="0" smtClean="0"/>
              <a:t>режим контроля, </a:t>
            </a:r>
            <a:r>
              <a:rPr lang="ru-RU" dirty="0" smtClean="0"/>
              <a:t>осуществляемый </a:t>
            </a:r>
            <a:r>
              <a:rPr lang="ru-RU" i="1" dirty="0" smtClean="0"/>
              <a:t>подкреплением. </a:t>
            </a:r>
            <a:endParaRPr lang="ru-RU" dirty="0" smtClean="0"/>
          </a:p>
          <a:p>
            <a:r>
              <a:rPr lang="ru-RU" dirty="0" smtClean="0"/>
              <a:t>Он предлагает несколько вариантов подкрепления. </a:t>
            </a:r>
          </a:p>
          <a:p>
            <a:r>
              <a:rPr lang="ru-RU" i="1" dirty="0" smtClean="0"/>
              <a:t>Первое </a:t>
            </a:r>
            <a:r>
              <a:rPr lang="ru-RU" b="1" dirty="0" smtClean="0"/>
              <a:t>— положительное подкрепление</a:t>
            </a:r>
            <a:r>
              <a:rPr lang="ru-RU" dirty="0" smtClean="0"/>
              <a:t>: слова одобрения, приветливая мимика, приближение ребенка или к ребенку (прикосновение, объятия), привилегии (коллективные и индивидуаль­ные), вещи (символы, игрушки, что-то съестное) и т.д. </a:t>
            </a:r>
          </a:p>
          <a:p>
            <a:r>
              <a:rPr lang="ru-RU" i="1" dirty="0" smtClean="0"/>
              <a:t>Второе </a:t>
            </a:r>
            <a:r>
              <a:rPr lang="ru-RU" dirty="0" smtClean="0"/>
              <a:t>— </a:t>
            </a:r>
            <a:r>
              <a:rPr lang="ru-RU" b="1" dirty="0" smtClean="0"/>
              <a:t>лишение положительного подкрепления</a:t>
            </a:r>
            <a:r>
              <a:rPr lang="ru-RU" dirty="0" smtClean="0"/>
              <a:t>, например, лишение детей обещанных ранее удовольствий. </a:t>
            </a:r>
          </a:p>
          <a:p>
            <a:r>
              <a:rPr lang="ru-RU" i="1" dirty="0" smtClean="0"/>
              <a:t>Третье </a:t>
            </a:r>
            <a:r>
              <a:rPr lang="ru-RU" dirty="0" smtClean="0"/>
              <a:t>— </a:t>
            </a:r>
            <a:r>
              <a:rPr lang="ru-RU" b="1" dirty="0" smtClean="0"/>
              <a:t>отрицательное подкрепление</a:t>
            </a:r>
            <a:r>
              <a:rPr lang="ru-RU" dirty="0" smtClean="0"/>
              <a:t>: осуждение, выговор и др. Логическим обоснованием программы модификации поведения является положение о том, что всякому поведению научаются. Чтобы работа по этой программе не стала формальной, механической, а была эффективной, необходимо соблюдать следующие условия:</a:t>
            </a:r>
          </a:p>
          <a:p>
            <a:r>
              <a:rPr lang="ru-RU" dirty="0" smtClean="0"/>
              <a:t>1. Осваиваемый способ поведения должен передаваться ребенку по заранее намеченному плану, соответствующему уровню его достижений.</a:t>
            </a:r>
          </a:p>
          <a:p>
            <a:r>
              <a:rPr lang="ru-RU" dirty="0" smtClean="0"/>
              <a:t>2. Осваиваемый способ поведения должен быть представлен в логической последовательности. При этом необходимо обеспечить адекватную обратную связь, касающуюся правильных и неправильных реакций.</a:t>
            </a:r>
          </a:p>
          <a:p>
            <a:r>
              <a:rPr lang="ru-RU" dirty="0" smtClean="0"/>
              <a:t>3. Верные поведенческие акты подкрепляются наградой.</a:t>
            </a:r>
          </a:p>
          <a:p>
            <a:r>
              <a:rPr lang="ru-RU" dirty="0" smtClean="0"/>
              <a:t>Чрезвычайно важно, считает автор программы модификации поведения, чтобы ребенок обязательно добивался успеха и получал награды. Взрослый должен не упустить момент, когда ребенок поступает хорошо, правильно, и дать подкрепление его поведению.</a:t>
            </a:r>
          </a:p>
          <a:p>
            <a:r>
              <a:rPr lang="ru-RU" dirty="0" smtClean="0"/>
              <a:t>Естественно, для каждого возрастного периода существуют и другие адекватные средства дисциплинарного воздействия. Со старшими дошкольниками, например, можно </a:t>
            </a:r>
            <a:r>
              <a:rPr lang="ru-RU" i="1" dirty="0" smtClean="0"/>
              <a:t>обсудить </a:t>
            </a:r>
            <a:r>
              <a:rPr lang="ru-RU" dirty="0" smtClean="0"/>
              <a:t>их поведение и доступно </a:t>
            </a:r>
            <a:r>
              <a:rPr lang="ru-RU" i="1" dirty="0" smtClean="0"/>
              <a:t>объяснить </a:t>
            </a:r>
            <a:r>
              <a:rPr lang="ru-RU" dirty="0" smtClean="0"/>
              <a:t>его положительные и отрицательные стороны.</a:t>
            </a:r>
          </a:p>
          <a:p>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285728"/>
            <a:ext cx="7498080" cy="654032"/>
          </a:xfrm>
        </p:spPr>
        <p:txBody>
          <a:bodyPr>
            <a:normAutofit fontScale="90000"/>
          </a:bodyPr>
          <a:lstStyle/>
          <a:p>
            <a:pPr algn="ctr"/>
            <a:r>
              <a:rPr lang="ru-RU" sz="3100" b="1" dirty="0" smtClean="0"/>
              <a:t>СИМПТОМАТИЧЕСКОЕ ПОВЕДЕНИЕ</a:t>
            </a:r>
            <a:r>
              <a:rPr lang="ru-RU" dirty="0" smtClean="0"/>
              <a:t/>
            </a:r>
            <a:br>
              <a:rPr lang="ru-RU" dirty="0" smtClean="0"/>
            </a:br>
            <a:endParaRPr lang="ru-RU" dirty="0"/>
          </a:p>
        </p:txBody>
      </p:sp>
      <p:sp>
        <p:nvSpPr>
          <p:cNvPr id="3" name="Содержимое 2"/>
          <p:cNvSpPr>
            <a:spLocks noGrp="1"/>
          </p:cNvSpPr>
          <p:nvPr>
            <p:ph idx="1"/>
          </p:nvPr>
        </p:nvSpPr>
        <p:spPr>
          <a:xfrm>
            <a:off x="1357290" y="2571744"/>
            <a:ext cx="7576398" cy="3676656"/>
          </a:xfrm>
        </p:spPr>
        <p:txBody>
          <a:bodyPr>
            <a:normAutofit fontScale="40000" lnSpcReduction="20000"/>
          </a:bodyPr>
          <a:lstStyle/>
          <a:p>
            <a:r>
              <a:rPr lang="ru-RU" dirty="0" smtClean="0"/>
              <a:t>Любое уже рассмотренное нарушение поведения может быть квалифицировано как симптоматическое. В этом случае неконструктивное поведение ребенка выполняет функции своеобразной коммуникативной метафоры, с помощью которой он сообщает взрослым о своей душевной боли, о своем психологическом дискомфорте. Например, агрессивное поведение, драки со сверстниками — это своеобразное замещение недостающей близости с родителями; капризы — это способ контролировать взрослых. Подобное поведение ребенка квалифицируется как симптоматическое.</a:t>
            </a:r>
          </a:p>
          <a:p>
            <a:r>
              <a:rPr lang="ru-RU" dirty="0" smtClean="0"/>
              <a:t>Вообще симптом — это признак болезни, какого-либо болезненного (разрушающего, негативного, тревожащего) явления. Как правило, симптоматическое поведение ребенка — признак неблагополучий в его семье, детском саду. Симптоматическое поведение превращается в закодированное сообщение в том случае, когда открытое обсуждение проблем со взрослыми невозможно.</a:t>
            </a:r>
          </a:p>
          <a:p>
            <a:pPr algn="ctr"/>
            <a:r>
              <a:rPr lang="ru-RU" b="1" dirty="0" smtClean="0"/>
              <a:t>Если взрослые ошибаются в интерпретации детского поведения, остаются равнодушными к переживаниям ребенка, игнорируют его психологический дискомфорт, то детские конфликты загоняются «вглубь», с психологического на физиологический уровень. И тогда взрослые сталкиваются уже не с проблемой плохого поведения, а с болезнью ребенка.</a:t>
            </a:r>
          </a:p>
          <a:p>
            <a:pPr algn="ctr">
              <a:buNone/>
            </a:pPr>
            <a:endParaRPr lang="ru-RU" b="1" dirty="0" smtClean="0"/>
          </a:p>
          <a:p>
            <a:r>
              <a:rPr lang="ru-RU" dirty="0" smtClean="0"/>
              <a:t>Другими словами, симптоматическое поведение или болезнь, как разновидность поведения,— </a:t>
            </a:r>
            <a:r>
              <a:rPr lang="ru-RU" dirty="0" smtClean="0">
                <a:solidFill>
                  <a:srgbClr val="FF0000"/>
                </a:solidFill>
              </a:rPr>
              <a:t>своеобразный сигнал тревоги, который предупреждает, что сложившаяся ситуация </a:t>
            </a:r>
            <a:r>
              <a:rPr lang="ru-RU" b="1" dirty="0" smtClean="0">
                <a:solidFill>
                  <a:srgbClr val="FF0000"/>
                </a:solidFill>
              </a:rPr>
              <a:t>далее невыносима для ребенка.</a:t>
            </a:r>
          </a:p>
          <a:p>
            <a:endParaRPr lang="ru-RU" dirty="0"/>
          </a:p>
        </p:txBody>
      </p:sp>
      <p:pic>
        <p:nvPicPr>
          <p:cNvPr id="3074" name="Picture 2" descr="C:\Users\Ivan\Desktop\Гбдоу2\картинки\76c08d85cb93cbf521285e45a10b7ec7.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00430" y="500042"/>
            <a:ext cx="3048000" cy="2033587"/>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214290"/>
            <a:ext cx="7933588" cy="6034110"/>
          </a:xfrm>
        </p:spPr>
        <p:txBody>
          <a:bodyPr>
            <a:normAutofit fontScale="62500" lnSpcReduction="20000"/>
          </a:bodyPr>
          <a:lstStyle/>
          <a:p>
            <a:r>
              <a:rPr lang="ru-RU" dirty="0" smtClean="0"/>
              <a:t>Нередко симптоматическое поведение следует рассматривать как изощренный способ, которым пользуется ребенок, чтобы извлечь выгоду из неблагоприятной ситуации.</a:t>
            </a:r>
          </a:p>
          <a:p>
            <a:r>
              <a:rPr lang="ru-RU" b="1" dirty="0" smtClean="0"/>
              <a:t>Ребенок, который демонстрирует недомогание, слабость, беспомощность и ожидает заботы о себе, по сути контролирует того, кто эту заботу проявляет. </a:t>
            </a:r>
          </a:p>
          <a:p>
            <a:r>
              <a:rPr lang="ru-RU" dirty="0" smtClean="0"/>
              <a:t>О подобной позиции ребенка </a:t>
            </a:r>
            <a:r>
              <a:rPr lang="ru-RU" dirty="0" err="1" smtClean="0"/>
              <a:t>Л.С.Выготский</a:t>
            </a:r>
            <a:r>
              <a:rPr lang="ru-RU" dirty="0" smtClean="0"/>
              <a:t> писал: «Представьте себе, что ребенок испытывает известную слабость. Эта слабость может стать в известных условиях силой. Ребенок может прикрываться своей слабостью. Он слаб, плохо слышит — это понижает его ответственность по сравнению с другими людьми и привлекает большую заботливость со стороны других людей. И ребенок бессознательно начинает культивировать в себе болезнь, так как она дает ему право требовать повышенного к себе внимания».</a:t>
            </a:r>
            <a:r>
              <a:rPr lang="ru-RU" baseline="30000" dirty="0" smtClean="0"/>
              <a:t> </a:t>
            </a:r>
            <a:r>
              <a:rPr lang="ru-RU" dirty="0" smtClean="0"/>
              <a:t> Совершая подобное «бегство в болезнь», ребенок, как правило, «выбирает» именно ту болезнь, то поведение (иногда одновременно и то, и другое), которые вызовут крайнюю, наиболее острую реакцию взрослых.</a:t>
            </a:r>
          </a:p>
          <a:p>
            <a:r>
              <a:rPr lang="ru-RU" dirty="0" smtClean="0"/>
              <a:t>Таким образом, симптоматическое поведение характеризуется несколькими признаками: нарушения поведения непроизвольны и практически не поддаются контролю со стороны ребенка; нарушения поведения оказывают сильное влияние на других людей, и, наконец, часто «закрепляется» окружающими.</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28662" y="285728"/>
            <a:ext cx="7758138" cy="6169080"/>
          </a:xfrm>
        </p:spPr>
        <p:txBody>
          <a:bodyPr>
            <a:normAutofit fontScale="77500" lnSpcReduction="20000"/>
          </a:bodyPr>
          <a:lstStyle/>
          <a:p>
            <a:endParaRPr lang="ru-RU" dirty="0" smtClean="0"/>
          </a:p>
          <a:p>
            <a:r>
              <a:rPr lang="ru-RU" dirty="0" smtClean="0"/>
              <a:t>Нередко как </a:t>
            </a:r>
            <a:r>
              <a:rPr lang="ru-RU" b="1" dirty="0" smtClean="0"/>
              <a:t>«произвольное» </a:t>
            </a:r>
            <a:r>
              <a:rPr lang="ru-RU" dirty="0" smtClean="0"/>
              <a:t>определяют поведение исключительно послушных детей. Однако послушание ребенка, если оно есть не что иное, как «слепое» следование правилам или указаниям взрослых, не может быть безоговорочно принято и одобрено. </a:t>
            </a:r>
          </a:p>
          <a:p>
            <a:r>
              <a:rPr lang="ru-RU" dirty="0" smtClean="0"/>
              <a:t>«Слепое» (непроизвольное) послушание лишено важных </a:t>
            </a:r>
            <a:r>
              <a:rPr lang="ru-RU" b="1" dirty="0" smtClean="0"/>
              <a:t>характеристик произвольного поведения </a:t>
            </a:r>
            <a:r>
              <a:rPr lang="ru-RU" dirty="0" smtClean="0"/>
              <a:t>— </a:t>
            </a:r>
            <a:r>
              <a:rPr lang="ru-RU" b="1" u="sng" dirty="0" smtClean="0"/>
              <a:t>осмысленности, инициативности</a:t>
            </a:r>
            <a:r>
              <a:rPr lang="ru-RU" dirty="0" smtClean="0"/>
              <a:t>. Поэтому ребенок с таким «удобным», другими словами,— </a:t>
            </a:r>
            <a:r>
              <a:rPr lang="ru-RU" b="1" dirty="0" smtClean="0"/>
              <a:t>конформным поведением нуждается в коррекционной помощи.</a:t>
            </a:r>
          </a:p>
          <a:p>
            <a:r>
              <a:rPr lang="ru-RU" dirty="0" smtClean="0"/>
              <a:t>Другим детям приобретение опыта произвольности дается с большим трудом и сопровождается различными нарушениями поведения. В таких случаях поведение характеризуется как </a:t>
            </a:r>
            <a:r>
              <a:rPr lang="ru-RU" b="1" u="sng" dirty="0" smtClean="0"/>
              <a:t>отклоняющееся, неконструктивное, неадаптивное.</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96908"/>
          </a:xfrm>
        </p:spPr>
        <p:txBody>
          <a:bodyPr>
            <a:noAutofit/>
          </a:bodyPr>
          <a:lstStyle/>
          <a:p>
            <a:pPr algn="ctr"/>
            <a:r>
              <a:rPr lang="ru-RU" sz="2800" dirty="0" smtClean="0"/>
              <a:t/>
            </a:r>
            <a:br>
              <a:rPr lang="ru-RU" sz="2800" dirty="0" smtClean="0"/>
            </a:br>
            <a:r>
              <a:rPr lang="ru-RU" sz="2800" dirty="0" smtClean="0"/>
              <a:t/>
            </a:r>
            <a:br>
              <a:rPr lang="ru-RU" sz="2800" dirty="0" smtClean="0"/>
            </a:br>
            <a:r>
              <a:rPr lang="ru-RU" sz="2800" dirty="0" smtClean="0"/>
              <a:t>Причины неконструктивного поведения детей разнообразны, однако все они могут быть классифицированы в две группы.</a:t>
            </a:r>
            <a:r>
              <a:rPr lang="ru-RU" sz="4000" dirty="0" smtClean="0"/>
              <a:t/>
            </a:r>
            <a:br>
              <a:rPr lang="ru-RU" sz="4000" dirty="0" smtClean="0"/>
            </a:br>
            <a:endParaRPr lang="ru-RU" sz="4000" dirty="0"/>
          </a:p>
        </p:txBody>
      </p:sp>
      <p:sp>
        <p:nvSpPr>
          <p:cNvPr id="3" name="Содержимое 2"/>
          <p:cNvSpPr>
            <a:spLocks noGrp="1"/>
          </p:cNvSpPr>
          <p:nvPr>
            <p:ph idx="1"/>
          </p:nvPr>
        </p:nvSpPr>
        <p:spPr>
          <a:xfrm>
            <a:off x="1000100" y="1285860"/>
            <a:ext cx="7686700" cy="5286412"/>
          </a:xfrm>
        </p:spPr>
        <p:txBody>
          <a:bodyPr>
            <a:normAutofit/>
          </a:bodyPr>
          <a:lstStyle/>
          <a:p>
            <a:endParaRPr lang="ru-RU" dirty="0" smtClean="0"/>
          </a:p>
          <a:p>
            <a:pPr>
              <a:buNone/>
            </a:pPr>
            <a:r>
              <a:rPr lang="ru-RU" sz="1600" dirty="0" smtClean="0"/>
              <a:t>       В некоторых случаях нарушения поведения ребенка имеют </a:t>
            </a:r>
            <a:r>
              <a:rPr lang="ru-RU" sz="1600" b="1" u="sng" dirty="0" smtClean="0"/>
              <a:t>первичную обусловленность</a:t>
            </a:r>
            <a:r>
              <a:rPr lang="ru-RU" sz="1600" dirty="0" smtClean="0"/>
              <a:t>, то есть, определяются </a:t>
            </a:r>
            <a:r>
              <a:rPr lang="ru-RU" sz="1600" b="1" dirty="0" smtClean="0"/>
              <a:t>особенностями нейродинамических свойств ребен­ка</a:t>
            </a:r>
            <a:r>
              <a:rPr lang="ru-RU" sz="1600" dirty="0" smtClean="0"/>
              <a:t>: </a:t>
            </a:r>
          </a:p>
          <a:p>
            <a:pPr>
              <a:buFont typeface="Wingdings" pitchFamily="2" charset="2"/>
              <a:buChar char="Ø"/>
            </a:pPr>
            <a:r>
              <a:rPr lang="ru-RU" sz="1600" dirty="0" smtClean="0">
                <a:solidFill>
                  <a:srgbClr val="FF0000"/>
                </a:solidFill>
              </a:rPr>
              <a:t>нестабильность психических процессов, </a:t>
            </a:r>
          </a:p>
          <a:p>
            <a:pPr>
              <a:buFont typeface="Wingdings" pitchFamily="2" charset="2"/>
              <a:buChar char="Ø"/>
            </a:pPr>
            <a:r>
              <a:rPr lang="ru-RU" sz="1600" dirty="0" smtClean="0">
                <a:solidFill>
                  <a:srgbClr val="FF0000"/>
                </a:solidFill>
              </a:rPr>
              <a:t>психомоторная заторможенность или, наоборот, </a:t>
            </a:r>
          </a:p>
          <a:p>
            <a:pPr>
              <a:buFont typeface="Wingdings" pitchFamily="2" charset="2"/>
              <a:buChar char="Ø"/>
            </a:pPr>
            <a:r>
              <a:rPr lang="ru-RU" sz="1600" dirty="0" smtClean="0">
                <a:solidFill>
                  <a:srgbClr val="FF0000"/>
                </a:solidFill>
              </a:rPr>
              <a:t>психомоторная расторможенность</a:t>
            </a:r>
          </a:p>
          <a:p>
            <a:pPr>
              <a:buNone/>
            </a:pPr>
            <a:r>
              <a:rPr lang="ru-RU" sz="1600" dirty="0" smtClean="0"/>
              <a:t>     Эти и другие нейродинамические расстройства обнаруживают себя преимущественно в импульсивном (</a:t>
            </a:r>
            <a:r>
              <a:rPr lang="ru-RU" sz="1600" u="sng" dirty="0" err="1" smtClean="0"/>
              <a:t>гипервозбудимом</a:t>
            </a:r>
            <a:r>
              <a:rPr lang="ru-RU" sz="1600" u="sng" dirty="0" smtClean="0"/>
              <a:t>)</a:t>
            </a:r>
            <a:r>
              <a:rPr lang="ru-RU" sz="1600" dirty="0" smtClean="0"/>
              <a:t> поведении ребенка, с характерной для такого поведения эмоциональной неустойчивостью, достаточно легким переходом от повышенной активности к пассивности и, наоборот, от полного бездействия к неупорядоченной активности.</a:t>
            </a:r>
          </a:p>
          <a:p>
            <a:endParaRPr lang="ru-RU" dirty="0"/>
          </a:p>
        </p:txBody>
      </p:sp>
      <p:pic>
        <p:nvPicPr>
          <p:cNvPr id="4" name="Picture 2" descr="C:\Users\Надежда\Desktop\img2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00826" y="4857760"/>
            <a:ext cx="2476485" cy="1857364"/>
          </a:xfrm>
          <a:prstGeom prst="rect">
            <a:avLst/>
          </a:prstGeom>
          <a:noFill/>
        </p:spPr>
      </p:pic>
      <p:pic>
        <p:nvPicPr>
          <p:cNvPr id="5" name="Picture 2" descr="C:\Users\Надежда\Desktop\img7.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71538" y="4929198"/>
            <a:ext cx="2383365" cy="1787524"/>
          </a:xfrm>
          <a:prstGeom prst="rect">
            <a:avLst/>
          </a:prstGeom>
          <a:noFill/>
        </p:spPr>
      </p:pic>
      <p:pic>
        <p:nvPicPr>
          <p:cNvPr id="6" name="Picture 2" descr="C:\Users\Надежда\Desktop\img16.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14744" y="4929197"/>
            <a:ext cx="2428892" cy="1821669"/>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1538" y="0"/>
            <a:ext cx="7615262" cy="6454808"/>
          </a:xfrm>
        </p:spPr>
        <p:txBody>
          <a:bodyPr>
            <a:normAutofit/>
          </a:bodyPr>
          <a:lstStyle/>
          <a:p>
            <a:r>
              <a:rPr lang="ru-RU" sz="1700" dirty="0" smtClean="0"/>
              <a:t>В других случаях нарушения поведения являются </a:t>
            </a:r>
            <a:r>
              <a:rPr lang="ru-RU" sz="1700" b="1" u="sng" dirty="0" smtClean="0"/>
              <a:t>следствием неадекватного (часто защитного) реагирования ребенка на те или иные затруднения жизни или на неудовлетворяющий ребенка стиль взаимоотношений со взрослыми и сверстниками. </a:t>
            </a:r>
          </a:p>
          <a:p>
            <a:pPr>
              <a:buNone/>
            </a:pPr>
            <a:r>
              <a:rPr lang="ru-RU" sz="1700" b="1" dirty="0" smtClean="0"/>
              <a:t>     </a:t>
            </a:r>
          </a:p>
          <a:p>
            <a:pPr>
              <a:buNone/>
            </a:pPr>
            <a:r>
              <a:rPr lang="ru-RU" sz="1700" b="1" dirty="0" smtClean="0"/>
              <a:t>    </a:t>
            </a:r>
          </a:p>
          <a:p>
            <a:pPr>
              <a:buNone/>
            </a:pPr>
            <a:endParaRPr lang="ru-RU" sz="1700" b="1" dirty="0" smtClean="0"/>
          </a:p>
          <a:p>
            <a:pPr>
              <a:buNone/>
            </a:pPr>
            <a:endParaRPr lang="ru-RU" sz="1700" b="1" dirty="0" smtClean="0"/>
          </a:p>
          <a:p>
            <a:pPr>
              <a:buNone/>
            </a:pPr>
            <a:endParaRPr lang="ru-RU" sz="1700" b="1" dirty="0" smtClean="0"/>
          </a:p>
          <a:p>
            <a:pPr>
              <a:buNone/>
            </a:pPr>
            <a:r>
              <a:rPr lang="ru-RU" sz="1700" b="1" dirty="0" smtClean="0"/>
              <a:t> </a:t>
            </a:r>
            <a:r>
              <a:rPr lang="ru-RU" sz="1700" dirty="0" smtClean="0"/>
              <a:t>Поведение ребенка при этом отличается </a:t>
            </a:r>
            <a:r>
              <a:rPr lang="ru-RU" sz="1700" i="1" dirty="0" smtClean="0"/>
              <a:t>нерешительностью, пассивностью </a:t>
            </a:r>
            <a:r>
              <a:rPr lang="ru-RU" sz="1700" dirty="0" smtClean="0"/>
              <a:t>или, наоборот, </a:t>
            </a:r>
            <a:r>
              <a:rPr lang="ru-RU" sz="1700" i="1" dirty="0" smtClean="0"/>
              <a:t>негативизмом, упрямством, агрессией</a:t>
            </a:r>
            <a:r>
              <a:rPr lang="ru-RU" sz="1700" dirty="0" smtClean="0"/>
              <a:t>.</a:t>
            </a:r>
          </a:p>
          <a:p>
            <a:pPr>
              <a:buNone/>
            </a:pPr>
            <a:r>
              <a:rPr lang="ru-RU" sz="1700" dirty="0" smtClean="0"/>
              <a:t>     Кажется, что дети с таким поведением знают и умеют вести себя как надо, но не желают, и будто бы специально нарушают дисциплину. </a:t>
            </a:r>
            <a:r>
              <a:rPr lang="ru-RU" sz="1700" i="1" dirty="0" smtClean="0"/>
              <a:t>Однако это впечатление ошибочно. </a:t>
            </a:r>
            <a:r>
              <a:rPr lang="ru-RU" sz="1700" b="1" dirty="0" smtClean="0"/>
              <a:t>Ребенок в действительности не в состоянии справиться со своими переживаниями. </a:t>
            </a:r>
            <a:r>
              <a:rPr lang="ru-RU" sz="1700" dirty="0" smtClean="0"/>
              <a:t>Наличие у ребенка отрицательных эмоций и аффектов неизбежно ведет к срывам поведения, является поводом для возникновения конфликтов со сверстниками и взрослыми.</a:t>
            </a:r>
          </a:p>
          <a:p>
            <a:endParaRPr lang="ru-RU" dirty="0"/>
          </a:p>
        </p:txBody>
      </p:sp>
      <p:pic>
        <p:nvPicPr>
          <p:cNvPr id="6149" name="Picture 5" descr="C:\Users\Ivan\Desktop\Гбдоу2\картинки\roditeli-rugaun-rebenka.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00166" y="5000636"/>
            <a:ext cx="2928958" cy="1721044"/>
          </a:xfrm>
          <a:prstGeom prst="rect">
            <a:avLst/>
          </a:prstGeom>
          <a:noFill/>
        </p:spPr>
      </p:pic>
      <p:pic>
        <p:nvPicPr>
          <p:cNvPr id="6150" name="Picture 6" descr="C:\Users\Ivan\Desktop\Гбдоу2\картинки\upl_1492106970_142387.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14942" y="1285860"/>
            <a:ext cx="2143140" cy="1473409"/>
          </a:xfrm>
          <a:prstGeom prst="rect">
            <a:avLst/>
          </a:prstGeom>
          <a:noFill/>
        </p:spPr>
      </p:pic>
      <p:pic>
        <p:nvPicPr>
          <p:cNvPr id="6151" name="Picture 7" descr="C:\Users\Ivan\Desktop\Гбдоу2\картинки\upl_1492107002_142387.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8794" y="1214422"/>
            <a:ext cx="2286016" cy="1541020"/>
          </a:xfrm>
          <a:prstGeom prst="rect">
            <a:avLst/>
          </a:prstGeom>
          <a:noFill/>
        </p:spPr>
      </p:pic>
      <p:pic>
        <p:nvPicPr>
          <p:cNvPr id="6152" name="Picture 8" descr="C:\Users\Ivan\Desktop\Гбдоу2\картинки\YGAxoCVb68s.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43636" y="5000636"/>
            <a:ext cx="2656524" cy="174468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285728"/>
            <a:ext cx="7686700" cy="6169080"/>
          </a:xfrm>
        </p:spPr>
        <p:txBody>
          <a:bodyPr>
            <a:normAutofit fontScale="85000" lnSpcReduction="10000"/>
          </a:bodyPr>
          <a:lstStyle/>
          <a:p>
            <a:r>
              <a:rPr lang="ru-RU" b="1" dirty="0" smtClean="0"/>
              <a:t>Предупреждение</a:t>
            </a:r>
            <a:r>
              <a:rPr lang="ru-RU" dirty="0" smtClean="0"/>
              <a:t> нарушений в поведении детей, отнесенных в эту группу, довольно легко осуществимо в тех случаях, когда взрослые (воспитатели, родители) обращают внимание уже </a:t>
            </a:r>
            <a:r>
              <a:rPr lang="ru-RU" b="1" dirty="0" smtClean="0"/>
              <a:t>на первые проявления </a:t>
            </a:r>
            <a:r>
              <a:rPr lang="ru-RU" dirty="0" smtClean="0"/>
              <a:t>такого поведения. Необходимо также, чтобы все, даже самые незначительные конфликты и недоразумения были разрешены немедленно вслед за их возникновением. Важность </a:t>
            </a:r>
            <a:r>
              <a:rPr lang="ru-RU" b="1" dirty="0" smtClean="0"/>
              <a:t>быстрого реагирования взрослых</a:t>
            </a:r>
            <a:r>
              <a:rPr lang="ru-RU" dirty="0" smtClean="0"/>
              <a:t> в этих случаях объясняется тем, что, раз возникнув, эти конфликты и недоразумения сразу становятся </a:t>
            </a:r>
            <a:r>
              <a:rPr lang="ru-RU" b="1" dirty="0" smtClean="0"/>
              <a:t>причиной появления неконструктивных отношений и отрицательных эмоций, которые углубляются и развиваются уже сами по себе</a:t>
            </a:r>
            <a:r>
              <a:rPr lang="ru-RU" dirty="0" smtClean="0"/>
              <a:t>.</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00100" y="357166"/>
            <a:ext cx="8001056" cy="6097642"/>
          </a:xfrm>
        </p:spPr>
        <p:txBody>
          <a:bodyPr>
            <a:normAutofit fontScale="77500" lnSpcReduction="20000"/>
          </a:bodyPr>
          <a:lstStyle/>
          <a:p>
            <a:pPr>
              <a:buNone/>
            </a:pPr>
            <a:r>
              <a:rPr lang="ru-RU" sz="1600" dirty="0" smtClean="0"/>
              <a:t>      Нередко плохое поведение ребенка спровоцировано не тем, что он специально хотел нарушить дисциплину или его к этому что-то побуждало, а </a:t>
            </a:r>
            <a:r>
              <a:rPr lang="ru-RU" sz="1600" b="1" dirty="0" smtClean="0"/>
              <a:t>от</a:t>
            </a:r>
          </a:p>
          <a:p>
            <a:pPr>
              <a:buFont typeface="Wingdings" pitchFamily="2" charset="2"/>
              <a:buChar char="Ø"/>
            </a:pPr>
            <a:r>
              <a:rPr lang="ru-RU" sz="1600" b="1" dirty="0" smtClean="0"/>
              <a:t>      безделья и скуки</a:t>
            </a:r>
          </a:p>
          <a:p>
            <a:pPr>
              <a:buFont typeface="Wingdings" pitchFamily="2" charset="2"/>
              <a:buChar char="Ø"/>
            </a:pPr>
            <a:endParaRPr lang="ru-RU" sz="1600" b="1" dirty="0" smtClean="0"/>
          </a:p>
          <a:p>
            <a:pPr>
              <a:buFont typeface="Wingdings" pitchFamily="2" charset="2"/>
              <a:buChar char="Ø"/>
            </a:pPr>
            <a:endParaRPr lang="ru-RU" sz="1600" b="1" dirty="0" smtClean="0"/>
          </a:p>
          <a:p>
            <a:pPr>
              <a:buFont typeface="Wingdings" pitchFamily="2" charset="2"/>
              <a:buChar char="Ø"/>
            </a:pPr>
            <a:r>
              <a:rPr lang="ru-RU" sz="1600" b="1" dirty="0" smtClean="0"/>
              <a:t>      в недостаточно насыщенной различными</a:t>
            </a:r>
          </a:p>
          <a:p>
            <a:pPr>
              <a:buNone/>
            </a:pPr>
            <a:r>
              <a:rPr lang="ru-RU" sz="1600" b="1" dirty="0" smtClean="0"/>
              <a:t>            видами деятельности </a:t>
            </a:r>
            <a:r>
              <a:rPr lang="ru-RU" sz="1600" dirty="0" smtClean="0"/>
              <a:t>(эстетической, игровой, </a:t>
            </a:r>
          </a:p>
          <a:p>
            <a:pPr>
              <a:buNone/>
            </a:pPr>
            <a:r>
              <a:rPr lang="ru-RU" sz="1600" dirty="0" smtClean="0"/>
              <a:t>            трудовой, спортивной и др.) воспитательной среде</a:t>
            </a:r>
          </a:p>
          <a:p>
            <a:pPr>
              <a:buFont typeface="Wingdings" pitchFamily="2" charset="2"/>
              <a:buChar char="Ø"/>
            </a:pPr>
            <a:endParaRPr lang="ru-RU" sz="1600" b="1" dirty="0" smtClean="0"/>
          </a:p>
          <a:p>
            <a:pPr>
              <a:buFont typeface="Wingdings" pitchFamily="2" charset="2"/>
              <a:buChar char="Ø"/>
            </a:pPr>
            <a:endParaRPr lang="ru-RU" sz="1600" b="1" dirty="0" smtClean="0"/>
          </a:p>
          <a:p>
            <a:pPr>
              <a:buFont typeface="Wingdings" pitchFamily="2" charset="2"/>
              <a:buChar char="Ø"/>
            </a:pPr>
            <a:endParaRPr lang="ru-RU" sz="1600" b="1" dirty="0" smtClean="0"/>
          </a:p>
          <a:p>
            <a:pPr>
              <a:buFont typeface="Wingdings" pitchFamily="2" charset="2"/>
              <a:buChar char="Ø"/>
            </a:pPr>
            <a:endParaRPr lang="ru-RU" sz="1600" b="1" dirty="0" smtClean="0"/>
          </a:p>
          <a:p>
            <a:pPr>
              <a:buFont typeface="Wingdings" pitchFamily="2" charset="2"/>
              <a:buChar char="Ø"/>
            </a:pPr>
            <a:endParaRPr lang="ru-RU" sz="1600" b="1" dirty="0" smtClean="0"/>
          </a:p>
          <a:p>
            <a:pPr>
              <a:buFont typeface="Wingdings" pitchFamily="2" charset="2"/>
              <a:buChar char="Ø"/>
            </a:pPr>
            <a:endParaRPr lang="ru-RU" sz="1600" b="1" dirty="0" smtClean="0"/>
          </a:p>
          <a:p>
            <a:pPr>
              <a:buFont typeface="Wingdings" pitchFamily="2" charset="2"/>
              <a:buChar char="Ø"/>
            </a:pPr>
            <a:endParaRPr lang="ru-RU" sz="1600" b="1" dirty="0" smtClean="0"/>
          </a:p>
          <a:p>
            <a:pPr>
              <a:buFont typeface="Wingdings" pitchFamily="2" charset="2"/>
              <a:buChar char="Ø"/>
            </a:pPr>
            <a:endParaRPr lang="ru-RU" sz="1600" b="1" dirty="0" smtClean="0"/>
          </a:p>
          <a:p>
            <a:pPr>
              <a:buFont typeface="Wingdings" pitchFamily="2" charset="2"/>
              <a:buChar char="Ø"/>
            </a:pPr>
            <a:r>
              <a:rPr lang="ru-RU" sz="1600" b="1" dirty="0" smtClean="0"/>
              <a:t>      из-за</a:t>
            </a:r>
            <a:r>
              <a:rPr lang="ru-RU" sz="1600" dirty="0" smtClean="0"/>
              <a:t> </a:t>
            </a:r>
            <a:r>
              <a:rPr lang="ru-RU" sz="1600" b="1" dirty="0" smtClean="0"/>
              <a:t>незнания правил поведения  </a:t>
            </a:r>
            <a:endParaRPr lang="ru-RU" sz="1600" dirty="0" smtClean="0"/>
          </a:p>
          <a:p>
            <a:pPr>
              <a:buNone/>
            </a:pPr>
            <a:r>
              <a:rPr lang="ru-RU" sz="1600" dirty="0" smtClean="0"/>
              <a:t>      Предупреждение и исправление такого поведения возможно,</a:t>
            </a:r>
          </a:p>
          <a:p>
            <a:pPr>
              <a:buNone/>
            </a:pPr>
            <a:r>
              <a:rPr lang="ru-RU" sz="1600" dirty="0" smtClean="0"/>
              <a:t> если :</a:t>
            </a:r>
          </a:p>
          <a:p>
            <a:pPr>
              <a:buNone/>
            </a:pPr>
            <a:r>
              <a:rPr lang="ru-RU" sz="1600" dirty="0" smtClean="0"/>
              <a:t>-целенаправленно формировать у ребенка познавательную </a:t>
            </a:r>
          </a:p>
          <a:p>
            <a:pPr>
              <a:buNone/>
            </a:pPr>
            <a:r>
              <a:rPr lang="ru-RU" sz="1600" dirty="0" smtClean="0"/>
              <a:t> активность, включая его в разнообразные виды деятельности,</a:t>
            </a:r>
          </a:p>
          <a:p>
            <a:pPr>
              <a:buNone/>
            </a:pPr>
            <a:r>
              <a:rPr lang="ru-RU" sz="1600" dirty="0" smtClean="0"/>
              <a:t>-конкретизировать правила поведения ребенка в соответствии</a:t>
            </a:r>
          </a:p>
          <a:p>
            <a:pPr>
              <a:buNone/>
            </a:pPr>
            <a:r>
              <a:rPr lang="ru-RU" sz="1600" dirty="0" smtClean="0"/>
              <a:t> с условиями данного </a:t>
            </a:r>
            <a:r>
              <a:rPr lang="ru-RU" sz="1600" dirty="0" err="1" smtClean="0"/>
              <a:t>д</a:t>
            </a:r>
            <a:r>
              <a:rPr lang="ru-RU" sz="1600" dirty="0" smtClean="0"/>
              <a:t>/сада, семьи</a:t>
            </a:r>
          </a:p>
          <a:p>
            <a:pPr>
              <a:buNone/>
            </a:pPr>
            <a:r>
              <a:rPr lang="ru-RU" sz="1600" dirty="0" smtClean="0"/>
              <a:t>- соблюдать единую систему требований к выполнению этих правил. Для усвоения детьми правил поведения большое значение имеют также требования их соблюдать, идущие не только от взрослых, но и от сверстников, от детского коллектива.</a:t>
            </a:r>
          </a:p>
          <a:p>
            <a:pPr algn="ctr">
              <a:buNone/>
            </a:pPr>
            <a:r>
              <a:rPr lang="ru-RU" sz="1600" b="1" dirty="0" smtClean="0">
                <a:solidFill>
                  <a:srgbClr val="FF0000"/>
                </a:solidFill>
              </a:rPr>
              <a:t>Отсутствие своевременных мер по предупреждению и исправлению недостатков поведения приводит к тому, что ребенок приобретает привычку вести себя неорганизованно , недисциплинированно.</a:t>
            </a:r>
          </a:p>
          <a:p>
            <a:endParaRPr lang="ru-RU" sz="1600" dirty="0"/>
          </a:p>
        </p:txBody>
      </p:sp>
      <p:pic>
        <p:nvPicPr>
          <p:cNvPr id="7171" name="Picture 3" descr="C:\Users\Ivan\Desktop\Гбдоу2\картинки\image.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18721" y="571480"/>
            <a:ext cx="2868055" cy="2143140"/>
          </a:xfrm>
          <a:prstGeom prst="rect">
            <a:avLst/>
          </a:prstGeom>
          <a:noFill/>
        </p:spPr>
      </p:pic>
      <p:pic>
        <p:nvPicPr>
          <p:cNvPr id="7172" name="Picture 4" descr="C:\Users\Ivan\Desktop\Гбдоу2\картинки\kak-vytirat-rot-768x57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29388" y="3000372"/>
            <a:ext cx="2443154" cy="1832366"/>
          </a:xfrm>
          <a:prstGeom prst="rect">
            <a:avLst/>
          </a:prstGeom>
          <a:noFill/>
        </p:spPr>
      </p:pic>
      <p:pic>
        <p:nvPicPr>
          <p:cNvPr id="5" name="Рисунок 4" descr="C:\Users\HomePC\AppData\Local\Microsoft\Windows\INetCache\Content.Word\IMG_5646.png"/>
          <p:cNvPicPr/>
          <p:nvPr/>
        </p:nvPicPr>
        <p:blipFill rotWithShape="1">
          <a:blip r:embed="rId4" cstate="screen">
            <a:extLst>
              <a:ext uri="{28A0092B-C50C-407E-A947-70E740481C1C}">
                <a14:useLocalDpi xmlns:a14="http://schemas.microsoft.com/office/drawing/2010/main"/>
              </a:ext>
            </a:extLst>
          </a:blip>
          <a:srcRect/>
          <a:stretch/>
        </p:blipFill>
        <p:spPr bwMode="auto">
          <a:xfrm>
            <a:off x="2500298" y="2071678"/>
            <a:ext cx="2643206" cy="1714512"/>
          </a:xfrm>
          <a:prstGeom prst="rect">
            <a:avLst/>
          </a:prstGeom>
          <a:noFill/>
          <a:ln>
            <a:noFill/>
          </a:ln>
          <a:extLst>
            <a:ext uri="{53640926-AAD7-44D8-BBD7-CCE9431645EC}">
              <a14:shadowObscured xmlns:a14="http://schemas.microsoft.com/office/drawing/2010/main"/>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232680"/>
          </a:xfrm>
        </p:spPr>
        <p:txBody>
          <a:bodyPr>
            <a:normAutofit/>
          </a:bodyPr>
          <a:lstStyle/>
          <a:p>
            <a:pPr algn="ctr"/>
            <a:r>
              <a:rPr lang="ru-RU" sz="3100" b="1" dirty="0" smtClean="0"/>
              <a:t>формы неконструктивного поведения дошкольников</a:t>
            </a:r>
            <a:endParaRPr lang="ru-RU" dirty="0"/>
          </a:p>
        </p:txBody>
      </p:sp>
      <p:sp>
        <p:nvSpPr>
          <p:cNvPr id="3" name="Содержимое 2"/>
          <p:cNvSpPr>
            <a:spLocks noGrp="1"/>
          </p:cNvSpPr>
          <p:nvPr>
            <p:ph idx="1"/>
          </p:nvPr>
        </p:nvSpPr>
        <p:spPr>
          <a:xfrm>
            <a:off x="1071538" y="1571612"/>
            <a:ext cx="8072462" cy="5286388"/>
          </a:xfrm>
        </p:spPr>
        <p:txBody>
          <a:bodyPr>
            <a:normAutofit fontScale="85000" lnSpcReduction="20000"/>
          </a:bodyPr>
          <a:lstStyle/>
          <a:p>
            <a:pPr>
              <a:buNone/>
            </a:pPr>
            <a:r>
              <a:rPr lang="ru-RU" dirty="0" smtClean="0"/>
              <a:t>♦ импульсивное, ( обусловленное, преимущественно нейродинамическими особенностями ребенка), </a:t>
            </a:r>
          </a:p>
          <a:p>
            <a:pPr>
              <a:buNone/>
            </a:pPr>
            <a:r>
              <a:rPr lang="ru-RU" dirty="0" smtClean="0"/>
              <a:t>♦ демонстративное,	</a:t>
            </a:r>
          </a:p>
          <a:p>
            <a:pPr>
              <a:buNone/>
            </a:pPr>
            <a:r>
              <a:rPr lang="ru-RU" dirty="0" smtClean="0"/>
              <a:t>♦ протестное, </a:t>
            </a:r>
          </a:p>
          <a:p>
            <a:pPr>
              <a:buNone/>
            </a:pPr>
            <a:r>
              <a:rPr lang="ru-RU" dirty="0" smtClean="0"/>
              <a:t>♦ агрессивное,</a:t>
            </a:r>
          </a:p>
          <a:p>
            <a:pPr>
              <a:buNone/>
            </a:pPr>
            <a:r>
              <a:rPr lang="ru-RU" dirty="0" smtClean="0"/>
              <a:t>♦ недисциплинированное,</a:t>
            </a:r>
          </a:p>
          <a:p>
            <a:pPr>
              <a:buNone/>
            </a:pPr>
            <a:r>
              <a:rPr lang="ru-RU" dirty="0" smtClean="0"/>
              <a:t>♦ конформное,</a:t>
            </a:r>
          </a:p>
          <a:p>
            <a:pPr>
              <a:buNone/>
            </a:pPr>
            <a:r>
              <a:rPr lang="ru-RU" dirty="0" smtClean="0"/>
              <a:t>♦ симптоматическое поведение </a:t>
            </a:r>
          </a:p>
          <a:p>
            <a:pPr>
              <a:buNone/>
            </a:pPr>
            <a:r>
              <a:rPr lang="ru-RU" dirty="0" smtClean="0"/>
              <a:t>(определяющими факторами являются условия обучения и развития, стиль взаимоотношений со взрослыми и сверстниками, особенности семейного воспитания и др.)</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611</TotalTime>
  <Words>4109</Words>
  <Application>Microsoft Office PowerPoint</Application>
  <PresentationFormat>Экран (4:3)</PresentationFormat>
  <Paragraphs>286</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Солнцестояние</vt:lpstr>
      <vt:lpstr>                                                                                                                                                                             Игровые технологии   коррекции неконструктивного   поведения детей </vt:lpstr>
      <vt:lpstr>   ПРИЧИНЫ НЕКОНСТРУКТИВНОГО ПОВЕДЕНИЯ ДЕТЕЙ  </vt:lpstr>
      <vt:lpstr>Презентация PowerPoint</vt:lpstr>
      <vt:lpstr>Презентация PowerPoint</vt:lpstr>
      <vt:lpstr>  Причины неконструктивного поведения детей разнообразны, однако все они могут быть классифицированы в две группы. </vt:lpstr>
      <vt:lpstr>Презентация PowerPoint</vt:lpstr>
      <vt:lpstr>Презентация PowerPoint</vt:lpstr>
      <vt:lpstr>Презентация PowerPoint</vt:lpstr>
      <vt:lpstr>формы неконструктивного поведения дошкольников</vt:lpstr>
      <vt:lpstr>ИМПУЛЬСИВНОЕ ПОВЕДЕНИЕ </vt:lpstr>
      <vt:lpstr>Презентация PowerPoint</vt:lpstr>
      <vt:lpstr>Презентация PowerPoint</vt:lpstr>
      <vt:lpstr>Презентация PowerPoint</vt:lpstr>
      <vt:lpstr>Презентация PowerPoint</vt:lpstr>
      <vt:lpstr>Советы педагогам:</vt:lpstr>
      <vt:lpstr>               КОНФОРМНОЕ ПОВЕДЕНИЕ </vt:lpstr>
      <vt:lpstr>Презентация PowerPoint</vt:lpstr>
      <vt:lpstr>Советы педагогам</vt:lpstr>
      <vt:lpstr>ДЕМОНСТРАТИВНОЕ ПОВЕДЕНИЕ </vt:lpstr>
      <vt:lpstr>Презентация PowerPoint</vt:lpstr>
      <vt:lpstr>Презентация PowerPoint</vt:lpstr>
      <vt:lpstr>ПРОТЕСТНОЕ ПОВЕДЕНИЕ </vt:lpstr>
      <vt:lpstr>Негативизм — такое поведение ребенка, когда он не хочет чего-нибудь сделать только потому, что его об этом попросили. </vt:lpstr>
      <vt:lpstr>Презентация PowerPoint</vt:lpstr>
      <vt:lpstr>Презентация PowerPoint</vt:lpstr>
      <vt:lpstr>Презентация PowerPoint</vt:lpstr>
      <vt:lpstr>        АГРЕССИВНОЕ ПОВЕДЕНИЕ </vt:lpstr>
      <vt:lpstr>Презентация PowerPoint</vt:lpstr>
      <vt:lpstr>Причины:</vt:lpstr>
      <vt:lpstr>Советы педагогам:</vt:lpstr>
      <vt:lpstr>НЕДИСЦИПЛИНИРОВАННОЕ ПОВЕДЕНИЕ </vt:lpstr>
      <vt:lpstr>Презентация PowerPoint</vt:lpstr>
      <vt:lpstr>Презентация PowerPoint</vt:lpstr>
      <vt:lpstr>СИМПТОМАТИЧЕСКОЕ ПОВЕДЕНИЕ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ИГРОВЫЕ ТЕХНОЛОГИИ   КОРРЕКЦИИ НЕКОНСТРУКТИВНОГО   ПОВЕДЕНИЯ ДЕТЕЙ</dc:title>
  <dc:creator>User</dc:creator>
  <cp:lastModifiedBy>HomePC</cp:lastModifiedBy>
  <cp:revision>69</cp:revision>
  <dcterms:created xsi:type="dcterms:W3CDTF">2001-12-31T21:04:31Z</dcterms:created>
  <dcterms:modified xsi:type="dcterms:W3CDTF">2020-07-12T14:10:39Z</dcterms:modified>
</cp:coreProperties>
</file>