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58" r:id="rId3"/>
    <p:sldId id="264" r:id="rId4"/>
    <p:sldId id="263" r:id="rId5"/>
    <p:sldId id="262" r:id="rId6"/>
    <p:sldId id="261" r:id="rId7"/>
    <p:sldId id="265" r:id="rId8"/>
    <p:sldId id="269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3CC33"/>
    <a:srgbClr val="6600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48D38-FC1A-49AE-A2A2-7BC05C288E66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4261-25A6-4CA7-A768-560EBAD15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9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E4261-25A6-4CA7-A768-560EBAD1597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3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23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81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5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9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5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4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7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7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ACB72-3842-4D4B-93CB-A02CD73CF40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3C07C-ED73-4E89-9F79-C69987517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60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597730"/>
            <a:ext cx="62646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4800" b="1" dirty="0">
              <a:solidFill>
                <a:srgbClr val="EB6E5A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"Методы и приемы развития творческих способностей дошкольников с элементами </a:t>
            </a:r>
            <a:r>
              <a:rPr lang="ru-RU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арттерапии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endParaRPr lang="ru-RU" sz="3200" b="1" dirty="0">
              <a:solidFill>
                <a:srgbClr val="00B050"/>
              </a:solidFill>
              <a:latin typeface="Century Schoolbook" pitchFamily="18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653136"/>
            <a:ext cx="5688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rPr>
              <a:t>Сныцарь Галина Михайловна</a:t>
            </a:r>
          </a:p>
          <a:p>
            <a:pPr lvl="0" algn="ctr">
              <a:defRPr/>
            </a:pPr>
            <a:r>
              <a:rPr lang="ru-RU" sz="2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rPr>
              <a:t>воспитатель МБДОУ «Сказка» </a:t>
            </a:r>
            <a:r>
              <a:rPr lang="ru-RU" sz="2000" b="1" spc="50" dirty="0" err="1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rPr>
              <a:t>с.Становое</a:t>
            </a:r>
            <a:r>
              <a:rPr lang="ru-RU" sz="2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94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2809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244583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solidFill>
                  <a:srgbClr val="24458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профессионального уровня и статуса педагога. Повышение качества педагогического процесса в сфере дошкольного образования. 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51090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sng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sng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708919"/>
            <a:ext cx="5544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charset="0"/>
                <a:cs typeface="Aharoni" pitchFamily="2" charset="-79"/>
              </a:rPr>
              <a:t>объясняется тем, что формирование творчески активной личности, обладающей способностью эффективно и нестандартно решать жизненные проблемы, закладывается </a:t>
            </a:r>
            <a:r>
              <a:rPr lang="ru-RU" sz="2400" dirty="0" smtClean="0">
                <a:solidFill>
                  <a:srgbClr val="000000"/>
                </a:solidFill>
                <a:latin typeface="Arial" charset="0"/>
                <a:cs typeface="Aharoni" pitchFamily="2" charset="-79"/>
              </a:rPr>
              <a:t>в дошкольном </a:t>
            </a:r>
            <a:r>
              <a:rPr lang="ru-RU" sz="2400" dirty="0">
                <a:solidFill>
                  <a:srgbClr val="000000"/>
                </a:solidFill>
                <a:latin typeface="Arial" charset="0"/>
                <a:cs typeface="Aharoni" pitchFamily="2" charset="-79"/>
              </a:rPr>
              <a:t>возрасте и является условием последующего развития личности человека, его успешной творческой деятельности.</a:t>
            </a:r>
            <a:endParaRPr lang="ru-RU" sz="2400" b="1" dirty="0">
              <a:solidFill>
                <a:srgbClr val="244583"/>
              </a:solidFill>
              <a:latin typeface="Times New Roman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167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92696"/>
            <a:ext cx="8280920" cy="584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dirty="0" smtClean="0">
                <a:solidFill>
                  <a:srgbClr val="333333"/>
                </a:solidFill>
                <a:effectLst/>
                <a:latin typeface="Helvetica"/>
                <a:ea typeface="Times New Roman"/>
                <a:cs typeface="Helvetica"/>
              </a:rPr>
              <a:t>Задачи: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effectLst/>
                <a:latin typeface="Helvetica"/>
                <a:ea typeface="Times New Roman"/>
                <a:cs typeface="Helvetica"/>
              </a:rPr>
              <a:t>Создание положительного эмоционального климата у педагогов, используя методы и приемы арт-терапии (письменная и устная рефлексия, интеграция разных видов деятельности, создание “ситуации успеха”, рисование) как одну из форм организации мастер –класса.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effectLst/>
                <a:latin typeface="Helvetica"/>
                <a:ea typeface="Times New Roman"/>
                <a:cs typeface="Helvetica"/>
              </a:rPr>
              <a:t>Систематизирование знаний педагогов об активных и пассивных методах обучения дошкольников.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effectLst/>
                <a:latin typeface="Helvetica"/>
                <a:ea typeface="Times New Roman"/>
                <a:cs typeface="Helvetica"/>
              </a:rPr>
              <a:t>Обучение применения в своей педагогической практике метода и приемов наглядности (наглядно – зрительный, наглядно – слуховой, наглядно – чувственный, экстрасенсорный), на примере изобразительной деятельности.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effectLst/>
                <a:latin typeface="Helvetica"/>
                <a:ea typeface="Times New Roman"/>
                <a:cs typeface="Helvetica"/>
              </a:rPr>
              <a:t>Способствовать развитию профессионально – творческой активности, раскрытию внутреннего потенциала каждого педагога, путем создания условий для индивидуальной и коллективной работы.</a:t>
            </a:r>
            <a:endParaRPr lang="ru-RU" sz="2000" b="1" dirty="0">
              <a:solidFill>
                <a:srgbClr val="333333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8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04665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Термин "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арт-терапия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" (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Art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Therapy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) был введен художником Адрианом Хиллом в 1938 г. 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Работая с больными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, он заметил, что творческие занятия отвлекают пациентов от переживаний и помогают справляться с болезнью. Сочетание слов "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арт-терапия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" (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аrt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 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(англ.)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 — искусство,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therapеia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 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(греч.)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 — забота, лечение) понимают как заботу о 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психологическом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  <a:ea typeface="Times New Roman"/>
              </a:rPr>
              <a:t> здоровье и эмоциональном самочувствии человека посредством творчества.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8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92696"/>
            <a:ext cx="8064896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Историческая справка:</a:t>
            </a:r>
            <a:endParaRPr lang="ru-RU" sz="3600" dirty="0">
              <a:ea typeface="Calibri"/>
              <a:cs typeface="Times New Roman"/>
            </a:endParaRPr>
          </a:p>
          <a:p>
            <a:pPr indent="3429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В 1872 г. два французских врача </a:t>
            </a:r>
            <a:r>
              <a:rPr lang="ru-RU" sz="2400" b="1" dirty="0" err="1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Амбруа</a:t>
            </a: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Страдье</a:t>
            </a: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 и Мишель Симон написали статью о том, что  люди без всяких намеков со стороны вдруг начинают заниматься творчеством: писать стихи, рисовать, лепить. Возник вопрос: раз люди, попав в  сложную ситуацию, начинают заниматься творчеством, потом потребность в нем отпадает, быть может, творчеством можно лечить?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indent="3429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/>
                </a:solidFill>
                <a:effectLst/>
                <a:latin typeface="Times New Roman"/>
                <a:ea typeface="Times New Roman"/>
                <a:cs typeface="Times New Roman"/>
              </a:rPr>
              <a:t>Так пришла мысль “лечить искусством”.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Метод </a:t>
            </a:r>
            <a:r>
              <a:rPr lang="ru-RU" sz="2400" b="1" i="1" dirty="0" smtClean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арт-терапии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- означает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 </a:t>
            </a:r>
            <a:r>
              <a:rPr lang="ru-RU" sz="2400" b="1" i="1" dirty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исцеление искусством. 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tx2"/>
                </a:solidFill>
                <a:latin typeface="Times New Roman"/>
                <a:ea typeface="Times New Roman"/>
                <a:cs typeface="DejaVu Sans"/>
              </a:rPr>
              <a:t> 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8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7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60648"/>
            <a:ext cx="7632848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Современная  арт-терапия включает множество направлений.</a:t>
            </a:r>
            <a:endParaRPr lang="ru-RU" sz="32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629616"/>
            <a:ext cx="83529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Музыкотерапия</a:t>
            </a:r>
            <a:r>
              <a:rPr lang="ru-RU" b="1" u="sng" dirty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 </a:t>
            </a:r>
            <a:r>
              <a:rPr lang="ru-RU" b="1" u="sng" dirty="0" smtClean="0">
                <a:solidFill>
                  <a:srgbClr val="00B050"/>
                </a:solidFill>
                <a:latin typeface="Arial Black" pitchFamily="34" charset="0"/>
                <a:ea typeface="Times New Roman"/>
                <a:cs typeface="Times New Roman"/>
              </a:rPr>
              <a:t>- </a:t>
            </a:r>
            <a:r>
              <a:rPr lang="ru-RU" dirty="0" smtClean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очень 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эффективна в коррекции нарушения общения, возникающее по разным причинам. Контакт с помощью музыки безопасен, ненавязчив, индивидуализирован, снимает страхи, напряжённость.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 err="1">
                <a:solidFill>
                  <a:srgbClr val="FF3399"/>
                </a:solidFill>
                <a:latin typeface="Arial Black" pitchFamily="34" charset="0"/>
                <a:ea typeface="Times New Roman"/>
                <a:cs typeface="Times New Roman"/>
              </a:rPr>
              <a:t>Сказкотерапия</a:t>
            </a:r>
            <a:r>
              <a:rPr lang="ru-RU" b="1" i="1" u="sng" dirty="0">
                <a:solidFill>
                  <a:srgbClr val="FF3399"/>
                </a:solidFill>
                <a:latin typeface="Arial Black" pitchFamily="34" charset="0"/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– метод, использующий сказочную форму для интеграции личности, развития творческих способностей, расширения сознания, совершенствования взаимодействия с окружающим миром. 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 err="1">
                <a:solidFill>
                  <a:srgbClr val="6600FF"/>
                </a:solidFill>
                <a:latin typeface="Arial Black" pitchFamily="34" charset="0"/>
                <a:ea typeface="Times New Roman"/>
                <a:cs typeface="Times New Roman"/>
              </a:rPr>
              <a:t>Танцетерапия</a:t>
            </a:r>
            <a:r>
              <a:rPr lang="ru-RU" b="1" u="sng" dirty="0">
                <a:solidFill>
                  <a:srgbClr val="6600FF"/>
                </a:solidFill>
                <a:latin typeface="Arial Black" pitchFamily="34" charset="0"/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rgbClr val="6600FF"/>
                </a:solidFill>
                <a:latin typeface="Arial Black" pitchFamily="34" charset="0"/>
                <a:ea typeface="Times New Roman"/>
                <a:cs typeface="Times New Roman"/>
              </a:rPr>
              <a:t>–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 выражение своих чувств и эмоций в свободном движении и импровизации под музыку.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>
                <a:solidFill>
                  <a:srgbClr val="CC3300"/>
                </a:solidFill>
                <a:latin typeface="Arial Black" pitchFamily="34" charset="0"/>
                <a:ea typeface="Times New Roman"/>
                <a:cs typeface="Times New Roman"/>
              </a:rPr>
              <a:t>Фототерапия</a:t>
            </a:r>
            <a:r>
              <a:rPr lang="ru-RU" i="1" u="sng" dirty="0">
                <a:solidFill>
                  <a:srgbClr val="CC3300"/>
                </a:solidFill>
                <a:latin typeface="Arial Black" pitchFamily="34" charset="0"/>
                <a:ea typeface="Times New Roman"/>
                <a:cs typeface="Times New Roman"/>
              </a:rPr>
              <a:t> 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– создание или восприятие фотографических образов, дополняемое их обсуждением и разными видами творческой деятельности, включая изобразительное искусство, движение, танец, сочинение историй, стихотворений</a:t>
            </a:r>
            <a:r>
              <a:rPr lang="ru-RU" dirty="0" smtClean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.</a:t>
            </a:r>
            <a:endParaRPr lang="ru-RU" dirty="0"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8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7776864" cy="4004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Times New Roman"/>
                <a:cs typeface="Times New Roman"/>
              </a:rPr>
              <a:t>Песочная терапия </a:t>
            </a:r>
            <a:r>
              <a:rPr lang="ru-RU" b="1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– 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один из основных механизмов позитивного воздействия песочной терапии основан на том, что ребёнок получает опыт создания маленького мира, являющегося символическим выражением его способности и права строить свою жизнь, свой мир собственными руками.</a:t>
            </a:r>
            <a:endParaRPr lang="ru-RU" dirty="0">
              <a:solidFill>
                <a:prstClr val="black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675"/>
              </a:spcAft>
            </a:pP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Times New Roman"/>
                <a:cs typeface="Times New Roman"/>
              </a:rPr>
              <a:t>Изо-терапия </a:t>
            </a:r>
            <a:r>
              <a:rPr lang="ru-RU" b="1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– </a:t>
            </a:r>
            <a:r>
              <a:rPr lang="ru-RU" dirty="0">
                <a:solidFill>
                  <a:srgbClr val="333333"/>
                </a:solidFill>
                <a:latin typeface="Arial Black" pitchFamily="34" charset="0"/>
                <a:ea typeface="Times New Roman"/>
                <a:cs typeface="Times New Roman"/>
              </a:rPr>
              <a:t>это мощное средство самовыражения, облегчающее путь для проявления чувств. Терапия искусством позволяет максимально реализовать творческие способности, помогает познать своё  предназначение. Благодаря рисованию, человек легче воспринимает болезненные для него события.</a:t>
            </a:r>
            <a:endParaRPr lang="ru-RU" dirty="0">
              <a:solidFill>
                <a:prstClr val="black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8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53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Супер\Desktop\фото семинар\IMG-20200210-WA00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" y="13454"/>
            <a:ext cx="4490592" cy="379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упер\Desktop\фото семинар\IMG-20200210-WA00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60" y="3307137"/>
            <a:ext cx="4532236" cy="339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упер\Desktop\фото семинар\IMG-20200210-WA004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3"/>
            <a:ext cx="4320480" cy="319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Супер\Desktop\фото семинар\IMG-20200210-WA004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9669"/>
            <a:ext cx="4176464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04/2e/75/042e750cbc58c97de7c0a07512475e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351508"/>
            <a:ext cx="64807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spc="-1" dirty="0">
                <a:solidFill>
                  <a:srgbClr val="FF0000"/>
                </a:solidFill>
                <a:latin typeface="Arial"/>
              </a:rPr>
              <a:t>СПАСИБО ЗА </a:t>
            </a:r>
            <a:r>
              <a:rPr lang="ru-RU" dirty="0">
                <a:solidFill>
                  <a:prstClr val="black"/>
                </a:solidFill>
                <a:latin typeface="Arial"/>
              </a:rPr>
              <a:t/>
            </a:r>
            <a:br>
              <a:rPr lang="ru-RU" dirty="0">
                <a:solidFill>
                  <a:prstClr val="black"/>
                </a:solidFill>
                <a:latin typeface="Arial"/>
              </a:rPr>
            </a:br>
            <a:r>
              <a:rPr lang="ru-RU" sz="6600" b="1" spc="-1" dirty="0">
                <a:solidFill>
                  <a:srgbClr val="FF0000"/>
                </a:solidFill>
                <a:latin typeface="Arial"/>
              </a:rPr>
              <a:t>ВНИМАНИЕ!</a:t>
            </a:r>
            <a:endParaRPr lang="ru-RU" sz="6600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90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263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Супер</dc:creator>
  <cp:lastModifiedBy>Супер</cp:lastModifiedBy>
  <cp:revision>12</cp:revision>
  <dcterms:created xsi:type="dcterms:W3CDTF">2020-02-07T17:30:38Z</dcterms:created>
  <dcterms:modified xsi:type="dcterms:W3CDTF">2020-07-12T15:04:37Z</dcterms:modified>
</cp:coreProperties>
</file>