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D3981-001C-429D-99D5-B4A17497D789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499FE-9646-4CAE-A5A6-93A14759C9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стле\Desktop\triangl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Принципы дошкольного образования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424936" cy="5112568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1. </a:t>
            </a:r>
            <a:r>
              <a:rPr lang="ru-RU" sz="2000" b="1" i="1" dirty="0">
                <a:solidFill>
                  <a:srgbClr val="002060"/>
                </a:solidFill>
              </a:rPr>
              <a:t>Поддержка</a:t>
            </a: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>
                <a:solidFill>
                  <a:srgbClr val="002060"/>
                </a:solidFill>
              </a:rPr>
              <a:t>разнообразия детства; сохранение уникальности и </a:t>
            </a:r>
            <a:r>
              <a:rPr lang="ru-RU" sz="2000" b="1" i="1" dirty="0" err="1">
                <a:solidFill>
                  <a:srgbClr val="002060"/>
                </a:solidFill>
              </a:rPr>
              <a:t>самоценности</a:t>
            </a:r>
            <a:r>
              <a:rPr lang="ru-RU" sz="2000" b="1" i="1" dirty="0">
                <a:solidFill>
                  <a:srgbClr val="002060"/>
                </a:solidFill>
              </a:rPr>
              <a:t> детства как важного этапа в общем развитии человека, </a:t>
            </a:r>
            <a:r>
              <a:rPr lang="ru-RU" sz="2000" b="1" i="1" dirty="0" err="1">
                <a:solidFill>
                  <a:srgbClr val="002060"/>
                </a:solidFill>
              </a:rPr>
              <a:t>самоценность</a:t>
            </a:r>
            <a:r>
              <a:rPr lang="ru-RU" sz="2000" b="1" i="1" dirty="0">
                <a:solidFill>
                  <a:srgbClr val="002060"/>
                </a:solidFill>
              </a:rPr>
              <a:t> детства - понимание (рассмотрение) детства как периода жизни значимого самого по себе, без всяких условий; значимого тем, что происходит с ребенком сейчас, а не тем, что этот период есть период подготовки к следующему периоду;</a:t>
            </a: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2. Личностно-развивающий </a:t>
            </a:r>
            <a:r>
              <a:rPr lang="ru-RU" sz="2000" b="1" i="1" dirty="0">
                <a:solidFill>
                  <a:srgbClr val="002060"/>
                </a:solidFill>
              </a:rPr>
              <a:t>и гуманистический характер взаимодействия взрослых (родителей (законных представителей), педагогических и иных работников Организации) и детей;</a:t>
            </a: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3. Уважение </a:t>
            </a:r>
            <a:r>
              <a:rPr lang="ru-RU" sz="2000" b="1" i="1" dirty="0">
                <a:solidFill>
                  <a:srgbClr val="002060"/>
                </a:solidFill>
              </a:rPr>
              <a:t>личности ребенка;</a:t>
            </a: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4. Реализация </a:t>
            </a:r>
            <a:r>
              <a:rPr lang="ru-RU" sz="2000" b="1" i="1" dirty="0">
                <a:solidFill>
                  <a:srgbClr val="002060"/>
                </a:solidFill>
              </a:rPr>
              <a:t>Программы в формах, специфических для детей данной возрастной группы, прежде всего в форме игры, познавательной и исследовательской деятельности, в форме творческой активности, обеспечивающей художественно-эстетическое развитие ребенка.</a:t>
            </a:r>
          </a:p>
          <a:p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естле\Desktop\triangle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192688"/>
          </a:xfrm>
        </p:spPr>
        <p:txBody>
          <a:bodyPr>
            <a:noAutofit/>
          </a:bodyPr>
          <a:lstStyle/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Полноценное </a:t>
            </a:r>
            <a:r>
              <a:rPr lang="ru-RU" sz="2000" b="1" i="1" dirty="0">
                <a:solidFill>
                  <a:srgbClr val="002060"/>
                </a:solidFill>
              </a:rPr>
              <a:t>проживание ребёнком всех этапов детства (младенческого, раннего и дошкольного возраста), обогащение (амплификация) детского </a:t>
            </a:r>
            <a:r>
              <a:rPr lang="ru-RU" sz="2000" b="1" i="1" dirty="0" smtClean="0">
                <a:solidFill>
                  <a:srgbClr val="002060"/>
                </a:solidFill>
              </a:rPr>
              <a:t>развития.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Построение </a:t>
            </a:r>
            <a:r>
              <a:rPr lang="ru-RU" sz="2000" b="1" i="1" dirty="0">
                <a:solidFill>
                  <a:srgbClr val="002060"/>
                </a:solidFill>
              </a:rPr>
              <a:t>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</a:t>
            </a:r>
            <a:r>
              <a:rPr lang="ru-RU" sz="2000" b="1" i="1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Содействие </a:t>
            </a:r>
            <a:r>
              <a:rPr lang="ru-RU" sz="2000" b="1" i="1" dirty="0">
                <a:solidFill>
                  <a:srgbClr val="002060"/>
                </a:solidFill>
              </a:rPr>
              <a:t>и сотрудничество детей и взрослых, признание ребенка полноценным участником (субъектом) образовательных </a:t>
            </a:r>
            <a:r>
              <a:rPr lang="ru-RU" sz="2000" b="1" i="1" dirty="0" smtClean="0">
                <a:solidFill>
                  <a:srgbClr val="002060"/>
                </a:solidFill>
              </a:rPr>
              <a:t>отношений.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Поддержка </a:t>
            </a:r>
            <a:r>
              <a:rPr lang="ru-RU" sz="2000" b="1" i="1" dirty="0">
                <a:solidFill>
                  <a:srgbClr val="002060"/>
                </a:solidFill>
              </a:rPr>
              <a:t>инициативы детей в различных видах </a:t>
            </a:r>
            <a:r>
              <a:rPr lang="ru-RU" sz="2000" b="1" i="1" dirty="0" smtClean="0">
                <a:solidFill>
                  <a:srgbClr val="002060"/>
                </a:solidFill>
              </a:rPr>
              <a:t>деятельности.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Сотрудничество </a:t>
            </a:r>
            <a:r>
              <a:rPr lang="ru-RU" sz="2000" b="1" i="1" dirty="0">
                <a:solidFill>
                  <a:srgbClr val="002060"/>
                </a:solidFill>
              </a:rPr>
              <a:t>Организации с </a:t>
            </a:r>
            <a:r>
              <a:rPr lang="ru-RU" sz="2000" b="1" i="1" dirty="0" smtClean="0">
                <a:solidFill>
                  <a:srgbClr val="002060"/>
                </a:solidFill>
              </a:rPr>
              <a:t>семьёй.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Приобщение </a:t>
            </a:r>
            <a:r>
              <a:rPr lang="ru-RU" sz="2000" b="1" i="1" dirty="0">
                <a:solidFill>
                  <a:srgbClr val="002060"/>
                </a:solidFill>
              </a:rPr>
              <a:t>детей к </a:t>
            </a:r>
            <a:r>
              <a:rPr lang="ru-RU" sz="2000" b="1" i="1" dirty="0" err="1">
                <a:solidFill>
                  <a:srgbClr val="002060"/>
                </a:solidFill>
              </a:rPr>
              <a:t>социокультурным</a:t>
            </a:r>
            <a:r>
              <a:rPr lang="ru-RU" sz="2000" b="1" i="1" dirty="0">
                <a:solidFill>
                  <a:srgbClr val="002060"/>
                </a:solidFill>
              </a:rPr>
              <a:t> нормам, традициям семьи, общества и </a:t>
            </a:r>
            <a:r>
              <a:rPr lang="ru-RU" sz="2000" b="1" i="1" dirty="0" smtClean="0">
                <a:solidFill>
                  <a:srgbClr val="002060"/>
                </a:solidFill>
              </a:rPr>
              <a:t>государства.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2000" b="1" i="1" dirty="0">
                <a:solidFill>
                  <a:srgbClr val="002060"/>
                </a:solidFill>
              </a:rPr>
              <a:t>познавательных интересов и познавательных действий ребенка в различных видах </a:t>
            </a:r>
            <a:r>
              <a:rPr lang="ru-RU" sz="2000" b="1" i="1" dirty="0" smtClean="0">
                <a:solidFill>
                  <a:srgbClr val="002060"/>
                </a:solidFill>
              </a:rPr>
              <a:t>деятельности.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Возрастная </a:t>
            </a:r>
            <a:r>
              <a:rPr lang="ru-RU" sz="2000" b="1" i="1" dirty="0">
                <a:solidFill>
                  <a:srgbClr val="002060"/>
                </a:solidFill>
              </a:rPr>
              <a:t>адекватность дошкольного образования (соответствие условий, требований, методов возрасту и особенностям развития</a:t>
            </a:r>
            <a:r>
              <a:rPr lang="ru-RU" sz="2000" b="1" i="1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</a:rPr>
              <a:t>Учёт </a:t>
            </a:r>
            <a:r>
              <a:rPr lang="ru-RU" sz="2000" b="1" i="1" dirty="0">
                <a:solidFill>
                  <a:srgbClr val="002060"/>
                </a:solidFill>
              </a:rPr>
              <a:t>этнокультурной ситуации развития детей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ЦВЕТОК образ об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560" cy="720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естле\Desktop\triangles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31912" y="341040"/>
            <a:ext cx="8712968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Социально-коммуникативное развитие. 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-Экскурсия в магазин «Овощи»  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Экскурсия в теплицу          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Составление рассказов из опыта «Труд овощеводов</a:t>
            </a:r>
            <a:r>
              <a:rPr lang="ru-RU" sz="20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-Сюжетно-ролевые </a:t>
            </a:r>
            <a:r>
              <a:rPr lang="ru-RU" sz="2000" b="1" i="1" dirty="0">
                <a:solidFill>
                  <a:srgbClr val="002060"/>
                </a:solidFill>
              </a:rPr>
              <a:t>игры «Магазин овощей», «На даче», «Овощеводы»                 -Игры -драматизации по сказкам «Репка», «Пых», «Вершки и корешки»                  -Беседы «Чем опасны немытые овощи», «Когда овощи могут навредить, а когда могут помочь »                       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Вечер загадок «Помощники огородника»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Развлечение «Огородная безопасность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Рассказывание сказки «Петушок и бобовое зёрнышко» с последующим обсуждением опасной ситуации 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Трудовая деятельность «Чудо-огород», «Мы сажаем семена»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Приготовление блюд из овощей «Салат весенний –всем на загляденье»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стле\Desktop\triangl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424936" cy="5112568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Познавательное </a:t>
            </a:r>
            <a:r>
              <a:rPr lang="ru-RU" sz="4400" b="1" dirty="0" smtClean="0">
                <a:solidFill>
                  <a:srgbClr val="002060"/>
                </a:solidFill>
              </a:rPr>
              <a:t>развитие</a:t>
            </a:r>
          </a:p>
          <a:p>
            <a:endParaRPr lang="ru-RU" sz="4400" dirty="0">
              <a:solidFill>
                <a:srgbClr val="002060"/>
              </a:solidFill>
            </a:endParaRPr>
          </a:p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 -Проект «Овощи путешественники»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Интегрированные занятия «Как без нашей помощи не родятся овощи», «Путешествие в прошлое огорода», «Овощи </a:t>
            </a:r>
            <a:r>
              <a:rPr lang="ru-RU" sz="2000" b="1" i="1" dirty="0" smtClean="0">
                <a:solidFill>
                  <a:srgbClr val="002060"/>
                </a:solidFill>
              </a:rPr>
              <a:t>считаем - </a:t>
            </a:r>
            <a:r>
              <a:rPr lang="ru-RU" sz="2000" b="1" i="1" dirty="0">
                <a:solidFill>
                  <a:srgbClr val="002060"/>
                </a:solidFill>
              </a:rPr>
              <a:t>в магазин играем»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Дидактическая игра «Угадай на вкус»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Посадка лука и наблюдение за ростом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Дидактические игры «Вершки и корешки», «Варим борщ», «Во саду ли, в огороде», «Кто скорее соберёт», «Что сажают в огороде», «Чудесный мешочек»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Дидактическая игра «Овощи в конверте» (семена овощей, зелени)</a:t>
            </a:r>
          </a:p>
          <a:p>
            <a:pPr algn="just"/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естле\Desktop\triangle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1926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002060"/>
                </a:solidFill>
              </a:rPr>
              <a:t>Речевое развитие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Беседы «Нет трудов -нет плодов»                                             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Пальчиковые игры «В огород пойдём», «Капуста», «Хозяйка однажды с базара пришла»                                                                         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Речевая игра «У бабушки на грядке выросли загадки»                         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Составление рассказов из опыта «Как готовили винегрет», «Наш урожай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Пересказ сказок «Пых», «Репка» по ролям                                  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Разучивание пословиц, поговорок, скороговорок, стихов, загадок </a:t>
            </a:r>
            <a:r>
              <a:rPr lang="ru-RU" sz="2000" b="1" dirty="0" smtClean="0">
                <a:solidFill>
                  <a:srgbClr val="002060"/>
                </a:solidFill>
              </a:rPr>
              <a:t>про овощи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Книжная выставка «Почитайте-ка ребятки, что растёт на нашей грядке» 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Составление иллюстрированной и литературной копилки «Есть у нас огород…»                                                                        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Чтение Х.- К Андерсена «Принцесса на горошине», Ю. </a:t>
            </a:r>
            <a:r>
              <a:rPr lang="ru-RU" sz="2000" b="1" dirty="0" err="1">
                <a:solidFill>
                  <a:srgbClr val="002060"/>
                </a:solidFill>
              </a:rPr>
              <a:t>Тувим</a:t>
            </a:r>
            <a:r>
              <a:rPr lang="ru-RU" sz="2000" b="1" dirty="0">
                <a:solidFill>
                  <a:srgbClr val="002060"/>
                </a:solidFill>
              </a:rPr>
              <a:t> «Овощи»    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>
                <a:solidFill>
                  <a:srgbClr val="002060"/>
                </a:solidFill>
              </a:rPr>
              <a:t>Литературная викторина «В гости к </a:t>
            </a:r>
            <a:r>
              <a:rPr lang="ru-RU" sz="2000" b="1" dirty="0" err="1">
                <a:solidFill>
                  <a:srgbClr val="002060"/>
                </a:solidFill>
              </a:rPr>
              <a:t>Чиполлино</a:t>
            </a:r>
            <a:r>
              <a:rPr lang="ru-RU" sz="2000" b="1" dirty="0">
                <a:solidFill>
                  <a:srgbClr val="002060"/>
                </a:soli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естле\Desktop\triangles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31912" y="341040"/>
            <a:ext cx="8712968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indent="-514350" algn="ctr"/>
            <a:r>
              <a:rPr lang="ru-RU" sz="4400" b="1" dirty="0">
                <a:solidFill>
                  <a:srgbClr val="002060"/>
                </a:solidFill>
              </a:rPr>
              <a:t>Художественно-эстетическое развитие </a:t>
            </a:r>
          </a:p>
          <a:p>
            <a:pPr marL="514350" indent="-514350" algn="just"/>
            <a:r>
              <a:rPr lang="ru-RU" sz="2000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Лепка «Заходите в гости к нам -витамины я вам дам»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Рисование «Лук- от семи недуг»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Аппликация «Овощи на грядке»       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-«</a:t>
            </a:r>
            <a:r>
              <a:rPr lang="ru-RU" sz="2000" b="1" i="1" dirty="0">
                <a:solidFill>
                  <a:srgbClr val="002060"/>
                </a:solidFill>
              </a:rPr>
              <a:t>Забавные овощи» - поделки из разно фактурного материала для сюжетных игр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Мини –музей «Огородная сказка»                    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Выставка на полочке красоты «Посмотрите- </a:t>
            </a:r>
            <a:r>
              <a:rPr lang="ru-RU" sz="2000" b="1" i="1" dirty="0" err="1">
                <a:solidFill>
                  <a:srgbClr val="002060"/>
                </a:solidFill>
              </a:rPr>
              <a:t>ка</a:t>
            </a:r>
            <a:r>
              <a:rPr lang="ru-RU" sz="2000" b="1" i="1" dirty="0">
                <a:solidFill>
                  <a:srgbClr val="002060"/>
                </a:solidFill>
              </a:rPr>
              <a:t>, какие натюрморты овощные»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Кукольный театр «Таблетки растут на ветке, таблетки растут на грядке»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Развлечение «У ребят полно хлопот –все сажают огород»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Интегрированное занятие «Вот какой, горошек мой»                                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514350" indent="-514350" algn="just"/>
            <a:r>
              <a:rPr lang="ru-RU" sz="2000" b="1" i="1" dirty="0" smtClean="0">
                <a:solidFill>
                  <a:srgbClr val="002060"/>
                </a:solidFill>
              </a:rPr>
              <a:t>-</a:t>
            </a:r>
            <a:r>
              <a:rPr lang="ru-RU" sz="2000" b="1" i="1" dirty="0">
                <a:solidFill>
                  <a:srgbClr val="002060"/>
                </a:solidFill>
              </a:rPr>
              <a:t>Разучивание песен, танцев, хороводов и народных игр, связанных с посадочными работами.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стле\Desktop\triangle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424936" cy="5112568"/>
          </a:xfrm>
        </p:spPr>
        <p:txBody>
          <a:bodyPr>
            <a:normAutofit fontScale="47500" lnSpcReduction="20000"/>
          </a:bodyPr>
          <a:lstStyle/>
          <a:p>
            <a:r>
              <a:rPr lang="ru-RU" sz="8000" b="1" dirty="0">
                <a:solidFill>
                  <a:srgbClr val="002060"/>
                </a:solidFill>
              </a:rPr>
              <a:t>Физическое развитие </a:t>
            </a:r>
            <a:endParaRPr lang="ru-RU" sz="80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Утренняя гимнастика «Огород сажаем –здоровье получаем»                  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Ритмическая разминка «Танец весёлых огородников»                        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Физкультурный досуг «Рано солнышко встаёт, в огород ребят зовёт!»  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Подвижные игры «Чучело», «Сортируем овощи», «Огурчик»                    -</a:t>
            </a:r>
            <a:r>
              <a:rPr lang="ru-RU" sz="4400" b="1" i="1" dirty="0" err="1">
                <a:solidFill>
                  <a:srgbClr val="002060"/>
                </a:solidFill>
              </a:rPr>
              <a:t>Физминутки</a:t>
            </a:r>
            <a:r>
              <a:rPr lang="ru-RU" sz="4400" b="1" i="1" dirty="0">
                <a:solidFill>
                  <a:srgbClr val="002060"/>
                </a:solidFill>
              </a:rPr>
              <a:t> «Огород у нас в порядке», «Грабли в руки взяли, грядки причесали»                                                                            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Проект «Витамины на нашем окне»                                                      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Беседы «Ешьте больше овощей –будете здоровы!», «Лук, чеснок –здоровья залог», «Витаминная семейка</a:t>
            </a:r>
            <a:r>
              <a:rPr lang="ru-RU" sz="4400" b="1" i="1" dirty="0" smtClean="0">
                <a:solidFill>
                  <a:srgbClr val="002060"/>
                </a:solidFill>
              </a:rPr>
              <a:t>»</a:t>
            </a:r>
          </a:p>
          <a:p>
            <a:pPr algn="just"/>
            <a:r>
              <a:rPr lang="ru-RU" sz="4400" b="1" i="1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Развлечение «Путешествие в страну полезных продуктов»                                -Досуг «Витаминный калейдоскоп»                                               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002060"/>
                </a:solidFill>
              </a:rPr>
              <a:t>-</a:t>
            </a:r>
            <a:r>
              <a:rPr lang="ru-RU" sz="4400" b="1" i="1" dirty="0">
                <a:solidFill>
                  <a:srgbClr val="002060"/>
                </a:solidFill>
              </a:rPr>
              <a:t>Дидактическая игра «Пирамида здоровья»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843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Принципы дошкольного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дошкольного образования</dc:title>
  <dc:creator>Нестле</dc:creator>
  <cp:lastModifiedBy>Надежда</cp:lastModifiedBy>
  <cp:revision>4</cp:revision>
  <dcterms:created xsi:type="dcterms:W3CDTF">2017-04-21T17:56:22Z</dcterms:created>
  <dcterms:modified xsi:type="dcterms:W3CDTF">2017-04-24T05:46:44Z</dcterms:modified>
</cp:coreProperties>
</file>