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6" r:id="rId1"/>
  </p:sldMasterIdLst>
  <p:notesMasterIdLst>
    <p:notesMasterId r:id="rId43"/>
  </p:notesMasterIdLst>
  <p:sldIdLst>
    <p:sldId id="257" r:id="rId2"/>
    <p:sldId id="258" r:id="rId3"/>
    <p:sldId id="259" r:id="rId4"/>
    <p:sldId id="260" r:id="rId5"/>
    <p:sldId id="261" r:id="rId6"/>
    <p:sldId id="263" r:id="rId7"/>
    <p:sldId id="264" r:id="rId8"/>
    <p:sldId id="265" r:id="rId9"/>
    <p:sldId id="266" r:id="rId10"/>
    <p:sldId id="278" r:id="rId11"/>
    <p:sldId id="281" r:id="rId12"/>
    <p:sldId id="267" r:id="rId13"/>
    <p:sldId id="270" r:id="rId14"/>
    <p:sldId id="280" r:id="rId15"/>
    <p:sldId id="284" r:id="rId16"/>
    <p:sldId id="286" r:id="rId17"/>
    <p:sldId id="301" r:id="rId18"/>
    <p:sldId id="269" r:id="rId19"/>
    <p:sldId id="271" r:id="rId20"/>
    <p:sldId id="272" r:id="rId21"/>
    <p:sldId id="273" r:id="rId22"/>
    <p:sldId id="282" r:id="rId23"/>
    <p:sldId id="275" r:id="rId24"/>
    <p:sldId id="276" r:id="rId25"/>
    <p:sldId id="283" r:id="rId26"/>
    <p:sldId id="288" r:id="rId27"/>
    <p:sldId id="285" r:id="rId28"/>
    <p:sldId id="290" r:id="rId29"/>
    <p:sldId id="291" r:id="rId30"/>
    <p:sldId id="308" r:id="rId31"/>
    <p:sldId id="295" r:id="rId32"/>
    <p:sldId id="296" r:id="rId33"/>
    <p:sldId id="310" r:id="rId34"/>
    <p:sldId id="311" r:id="rId35"/>
    <p:sldId id="298" r:id="rId36"/>
    <p:sldId id="309" r:id="rId37"/>
    <p:sldId id="303" r:id="rId38"/>
    <p:sldId id="304" r:id="rId39"/>
    <p:sldId id="307" r:id="rId40"/>
    <p:sldId id="305" r:id="rId41"/>
    <p:sldId id="277" r:id="rId4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35" autoAdjust="0"/>
    <p:restoredTop sz="94374" autoAdjust="0"/>
  </p:normalViewPr>
  <p:slideViewPr>
    <p:cSldViewPr snapToGrid="0">
      <p:cViewPr varScale="1">
        <p:scale>
          <a:sx n="87" d="100"/>
          <a:sy n="87" d="100"/>
        </p:scale>
        <p:origin x="-618"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BFF30C-5AAA-414C-BB26-7C5C3637BE8D}" type="datetimeFigureOut">
              <a:rPr lang="ru-RU" smtClean="0"/>
              <a:pPr/>
              <a:t>12.07.2020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87F1C-C815-4743-8CCB-EC76B9941579}" type="slidenum">
              <a:rPr lang="ru-RU" smtClean="0"/>
              <a:pPr/>
              <a:t>‹#›</a:t>
            </a:fld>
            <a:endParaRPr lang="ru-RU"/>
          </a:p>
        </p:txBody>
      </p:sp>
    </p:spTree>
    <p:extLst>
      <p:ext uri="{BB962C8B-B14F-4D97-AF65-F5344CB8AC3E}">
        <p14:creationId xmlns:p14="http://schemas.microsoft.com/office/powerpoint/2010/main" xmlns="" val="2342273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CD87F1C-C815-4743-8CCB-EC76B9941579}" type="slidenum">
              <a:rPr lang="ru-RU" smtClean="0"/>
              <a:pPr/>
              <a:t>3</a:t>
            </a:fld>
            <a:endParaRPr lang="ru-RU"/>
          </a:p>
        </p:txBody>
      </p:sp>
    </p:spTree>
    <p:extLst>
      <p:ext uri="{BB962C8B-B14F-4D97-AF65-F5344CB8AC3E}">
        <p14:creationId xmlns:p14="http://schemas.microsoft.com/office/powerpoint/2010/main" xmlns="" val="1878022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923318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707106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94A294-2417-4365-B7B1-462763F43FD2}"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9997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4256511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94A294-2417-4365-B7B1-462763F43FD2}"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144996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1429510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3939708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3600142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3949451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4219901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413876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717107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959512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041333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218684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2C472E-9F91-4606-BD3A-96DEC7779D7A}" type="datetimeFigureOut">
              <a:rPr lang="ru-RU" smtClean="0"/>
              <a:pPr/>
              <a:t>12.07.2020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3869327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2C472E-9F91-4606-BD3A-96DEC7779D7A}" type="datetimeFigureOut">
              <a:rPr lang="ru-RU" smtClean="0"/>
              <a:pPr/>
              <a:t>12.07.2020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D94A294-2417-4365-B7B1-462763F43FD2}" type="slidenum">
              <a:rPr lang="ru-RU" smtClean="0"/>
              <a:pPr/>
              <a:t>‹#›</a:t>
            </a:fld>
            <a:endParaRPr lang="ru-RU"/>
          </a:p>
        </p:txBody>
      </p:sp>
    </p:spTree>
    <p:extLst>
      <p:ext uri="{BB962C8B-B14F-4D97-AF65-F5344CB8AC3E}">
        <p14:creationId xmlns:p14="http://schemas.microsoft.com/office/powerpoint/2010/main" xmlns="" val="4157226598"/>
      </p:ext>
    </p:extLst>
  </p:cSld>
  <p:clrMap bg1="lt1" tx1="dk1" bg2="lt2" tx2="dk2" accent1="accent1" accent2="accent2" accent3="accent3" accent4="accent4" accent5="accent5" accent6="accent6" hlink="hlink" folHlink="folHlink"/>
  <p:sldLayoutIdLst>
    <p:sldLayoutId id="2147484477" r:id="rId1"/>
    <p:sldLayoutId id="2147484478" r:id="rId2"/>
    <p:sldLayoutId id="2147484479" r:id="rId3"/>
    <p:sldLayoutId id="2147484480" r:id="rId4"/>
    <p:sldLayoutId id="2147484481" r:id="rId5"/>
    <p:sldLayoutId id="2147484482" r:id="rId6"/>
    <p:sldLayoutId id="2147484483" r:id="rId7"/>
    <p:sldLayoutId id="2147484484" r:id="rId8"/>
    <p:sldLayoutId id="2147484485" r:id="rId9"/>
    <p:sldLayoutId id="2147484486" r:id="rId10"/>
    <p:sldLayoutId id="2147484487" r:id="rId11"/>
    <p:sldLayoutId id="2147484488" r:id="rId12"/>
    <p:sldLayoutId id="2147484489" r:id="rId13"/>
    <p:sldLayoutId id="2147484490" r:id="rId14"/>
    <p:sldLayoutId id="2147484491" r:id="rId15"/>
    <p:sldLayoutId id="214748449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images.app.goo.gl/BxhQyQhLeWvWH4tZ7" TargetMode="External"/><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title"/>
          </p:nvPr>
        </p:nvSpPr>
        <p:spPr>
          <a:xfrm>
            <a:off x="3804275" y="246930"/>
            <a:ext cx="6545070" cy="922114"/>
          </a:xfrm>
          <a:ln>
            <a:solidFill>
              <a:schemeClr val="accent1"/>
            </a:solidFill>
          </a:ln>
        </p:spPr>
        <p:txBody>
          <a:bodyPr>
            <a:noAutofit/>
          </a:bodyPr>
          <a:lstStyle/>
          <a:p>
            <a:pPr eaLnBrk="1" hangingPunct="1"/>
            <a:r>
              <a:rPr lang="ru-RU" sz="1600" b="1" dirty="0" smtClean="0">
                <a:solidFill>
                  <a:srgbClr val="002060"/>
                </a:solidFill>
              </a:rPr>
              <a:t>Муниципальное автономное дошкольное образовательное учреждение</a:t>
            </a:r>
            <a:br>
              <a:rPr lang="ru-RU" sz="1600" b="1" dirty="0" smtClean="0">
                <a:solidFill>
                  <a:srgbClr val="002060"/>
                </a:solidFill>
              </a:rPr>
            </a:br>
            <a:r>
              <a:rPr lang="ru-RU" sz="1600" b="1" dirty="0" smtClean="0">
                <a:solidFill>
                  <a:srgbClr val="002060"/>
                </a:solidFill>
              </a:rPr>
              <a:t> города Новосибирска </a:t>
            </a:r>
            <a:br>
              <a:rPr lang="ru-RU" sz="1600" b="1" dirty="0" smtClean="0">
                <a:solidFill>
                  <a:srgbClr val="002060"/>
                </a:solidFill>
              </a:rPr>
            </a:br>
            <a:r>
              <a:rPr lang="ru-RU" sz="1600" b="1" dirty="0" smtClean="0">
                <a:solidFill>
                  <a:srgbClr val="002060"/>
                </a:solidFill>
              </a:rPr>
              <a:t>«Детский сад № 373 комбинированного вида «Скворушка» </a:t>
            </a:r>
            <a:r>
              <a:rPr lang="ru-RU" sz="1600" b="1" dirty="0" smtClean="0">
                <a:solidFill>
                  <a:srgbClr val="00B050"/>
                </a:solidFill>
              </a:rPr>
              <a:t/>
            </a:r>
            <a:br>
              <a:rPr lang="ru-RU" sz="1600" b="1" dirty="0" smtClean="0">
                <a:solidFill>
                  <a:srgbClr val="00B050"/>
                </a:solidFill>
              </a:rPr>
            </a:br>
            <a:endParaRPr lang="ru-RU" sz="1600" b="1" dirty="0">
              <a:solidFill>
                <a:srgbClr val="00B050"/>
              </a:solidFill>
            </a:endParaRPr>
          </a:p>
        </p:txBody>
      </p:sp>
      <p:sp>
        <p:nvSpPr>
          <p:cNvPr id="2051" name="Объект 2"/>
          <p:cNvSpPr>
            <a:spLocks noGrp="1"/>
          </p:cNvSpPr>
          <p:nvPr>
            <p:ph idx="1"/>
          </p:nvPr>
        </p:nvSpPr>
        <p:spPr>
          <a:xfrm>
            <a:off x="3215679" y="5301209"/>
            <a:ext cx="8810065" cy="1099592"/>
          </a:xfrm>
          <a:ln>
            <a:solidFill>
              <a:schemeClr val="accent1"/>
            </a:solidFill>
          </a:ln>
        </p:spPr>
        <p:txBody>
          <a:bodyPr>
            <a:noAutofit/>
          </a:bodyPr>
          <a:lstStyle/>
          <a:p>
            <a:pPr marL="0" indent="0" algn="r">
              <a:buNone/>
            </a:pPr>
            <a:r>
              <a:rPr lang="ru-RU" sz="1800" b="1" u="sng" dirty="0" smtClean="0">
                <a:solidFill>
                  <a:srgbClr val="002060"/>
                </a:solidFill>
              </a:rPr>
              <a:t>Подготовили:</a:t>
            </a:r>
            <a:endParaRPr lang="ru-RU" sz="1800" b="1" u="sng" dirty="0">
              <a:solidFill>
                <a:srgbClr val="002060"/>
              </a:solidFill>
            </a:endParaRPr>
          </a:p>
          <a:p>
            <a:pPr marL="0" indent="0" algn="r">
              <a:buNone/>
            </a:pPr>
            <a:r>
              <a:rPr lang="ru-RU" sz="1800" b="1" dirty="0">
                <a:solidFill>
                  <a:srgbClr val="002060"/>
                </a:solidFill>
              </a:rPr>
              <a:t>Андреева В.А</a:t>
            </a:r>
            <a:r>
              <a:rPr lang="ru-RU" sz="1800" b="1" dirty="0" smtClean="0">
                <a:solidFill>
                  <a:srgbClr val="002060"/>
                </a:solidFill>
              </a:rPr>
              <a:t>.</a:t>
            </a:r>
          </a:p>
          <a:p>
            <a:pPr marL="0" indent="0" algn="r">
              <a:buNone/>
            </a:pPr>
            <a:r>
              <a:rPr lang="ru-RU" b="1" dirty="0" err="1" smtClean="0">
                <a:solidFill>
                  <a:srgbClr val="002060"/>
                </a:solidFill>
              </a:rPr>
              <a:t>Кудрявская</a:t>
            </a:r>
            <a:r>
              <a:rPr lang="ru-RU" b="1" dirty="0" smtClean="0">
                <a:solidFill>
                  <a:srgbClr val="002060"/>
                </a:solidFill>
              </a:rPr>
              <a:t> Т. Е.</a:t>
            </a:r>
            <a:endParaRPr lang="ru-RU" sz="1800" b="1" dirty="0">
              <a:solidFill>
                <a:srgbClr val="002060"/>
              </a:solidFill>
            </a:endParaRPr>
          </a:p>
          <a:p>
            <a:pPr marL="0" indent="0" algn="r">
              <a:buNone/>
            </a:pPr>
            <a:r>
              <a:rPr lang="ru-RU" sz="1800" b="1" dirty="0" smtClean="0">
                <a:solidFill>
                  <a:srgbClr val="002060"/>
                </a:solidFill>
              </a:rPr>
              <a:t>Воспитатели дежурной гр</a:t>
            </a:r>
            <a:r>
              <a:rPr lang="ru-RU" sz="1800" b="1" dirty="0">
                <a:solidFill>
                  <a:srgbClr val="002060"/>
                </a:solidFill>
              </a:rPr>
              <a:t>. « </a:t>
            </a:r>
            <a:r>
              <a:rPr lang="ru-RU" b="1" dirty="0" smtClean="0">
                <a:solidFill>
                  <a:srgbClr val="002060"/>
                </a:solidFill>
              </a:rPr>
              <a:t>Василёк</a:t>
            </a:r>
            <a:r>
              <a:rPr lang="ru-RU" sz="1800" b="1" dirty="0" smtClean="0">
                <a:solidFill>
                  <a:srgbClr val="002060"/>
                </a:solidFill>
              </a:rPr>
              <a:t>»</a:t>
            </a:r>
            <a:endParaRPr lang="ru-RU" sz="1800" b="1" dirty="0">
              <a:solidFill>
                <a:srgbClr val="002060"/>
              </a:solidFill>
            </a:endParaRPr>
          </a:p>
        </p:txBody>
      </p:sp>
      <p:pic>
        <p:nvPicPr>
          <p:cNvPr id="9" name="Рисунок 8" descr="https://fsd.multiurok.ru/html/2018/11/26/s_5bfb673233fd5/img0.jpg"/>
          <p:cNvPicPr>
            <a:picLocks/>
          </p:cNvPicPr>
          <p:nvPr/>
        </p:nvPicPr>
        <p:blipFill>
          <a:blip r:embed="rId2">
            <a:extLst>
              <a:ext uri="{28A0092B-C50C-407E-A947-70E740481C1C}">
                <a14:useLocalDpi xmlns:a14="http://schemas.microsoft.com/office/drawing/2010/main" xmlns="" val="0"/>
              </a:ext>
            </a:extLst>
          </a:blip>
          <a:srcRect/>
          <a:stretch>
            <a:fillRect/>
          </a:stretch>
        </p:blipFill>
        <p:spPr bwMode="auto">
          <a:xfrm>
            <a:off x="2479964" y="1343891"/>
            <a:ext cx="8312727" cy="3957318"/>
          </a:xfrm>
          <a:prstGeom prst="rect">
            <a:avLst/>
          </a:prstGeom>
          <a:noFill/>
          <a:ln>
            <a:noFill/>
          </a:ln>
        </p:spPr>
      </p:pic>
    </p:spTree>
    <p:extLst>
      <p:ext uri="{BB962C8B-B14F-4D97-AF65-F5344CB8AC3E}">
        <p14:creationId xmlns:p14="http://schemas.microsoft.com/office/powerpoint/2010/main" xmlns="" val="2493937868"/>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p:txBody>
          <a:bodyPr/>
          <a:lstStyle/>
          <a:p>
            <a:endParaRPr lang="ru-RU" dirty="0"/>
          </a:p>
        </p:txBody>
      </p:sp>
      <p:pic>
        <p:nvPicPr>
          <p:cNvPr id="6" name="Объект 5" descr="https://i.mycdn.me/i?r=AyH4iRPQ2q0otWIFepML2LxRQldRLug7jQH_0_x1UPYVkQ"/>
          <p:cNvPicPr>
            <a:picLocks noGrp="1"/>
          </p:cNvPicPr>
          <p:nvPr>
            <p:ph sz="half" idx="1"/>
          </p:nvPr>
        </p:nvPicPr>
        <p:blipFill>
          <a:blip r:embed="rId2">
            <a:extLst>
              <a:ext uri="{28A0092B-C50C-407E-A947-70E740481C1C}">
                <a14:useLocalDpi xmlns:a14="http://schemas.microsoft.com/office/drawing/2010/main" xmlns="" val="0"/>
              </a:ext>
            </a:extLst>
          </a:blip>
          <a:srcRect/>
          <a:stretch>
            <a:fillRect/>
          </a:stretch>
        </p:blipFill>
        <p:spPr bwMode="auto">
          <a:xfrm>
            <a:off x="665018" y="443346"/>
            <a:ext cx="11125200" cy="6414654"/>
          </a:xfrm>
          <a:prstGeom prst="rect">
            <a:avLst/>
          </a:prstGeom>
          <a:noFill/>
          <a:ln>
            <a:noFill/>
          </a:ln>
        </p:spPr>
      </p:pic>
    </p:spTree>
    <p:extLst>
      <p:ext uri="{BB962C8B-B14F-4D97-AF65-F5344CB8AC3E}">
        <p14:creationId xmlns:p14="http://schemas.microsoft.com/office/powerpoint/2010/main" xmlns="" val="618138280"/>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descr="https://i.mycdn.me/i?r=AyH4iRPQ2q0otWIFepML2LxRWpYcK5891t_cXCORfqxEoQ"/>
          <p:cNvPicPr>
            <a:picLocks noGrp="1"/>
          </p:cNvPicPr>
          <p:nvPr>
            <p:ph sz="half"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651165" y="193965"/>
            <a:ext cx="5430548" cy="6497780"/>
          </a:xfrm>
          <a:prstGeom prst="rect">
            <a:avLst/>
          </a:prstGeom>
          <a:noFill/>
          <a:ln>
            <a:noFill/>
          </a:ln>
        </p:spPr>
      </p:pic>
      <p:pic>
        <p:nvPicPr>
          <p:cNvPr id="7" name="Объект 6" descr="https://i.mycdn.me/i?r=AyH4iRPQ2q0otWIFepML2LxRH4h2lYuEcvRX-yO5qpZwLQ"/>
          <p:cNvPicPr>
            <a:picLocks noGrp="1"/>
          </p:cNvPicPr>
          <p:nvPr>
            <p:ph sz="half" idx="2"/>
          </p:nvPr>
        </p:nvPicPr>
        <p:blipFill>
          <a:blip r:embed="rId3" cstate="email">
            <a:extLst>
              <a:ext uri="{28A0092B-C50C-407E-A947-70E740481C1C}">
                <a14:useLocalDpi xmlns:a14="http://schemas.microsoft.com/office/drawing/2010/main" xmlns="" val="0"/>
              </a:ext>
            </a:extLst>
          </a:blip>
          <a:srcRect/>
          <a:stretch>
            <a:fillRect/>
          </a:stretch>
        </p:blipFill>
        <p:spPr bwMode="auto">
          <a:xfrm>
            <a:off x="6497782" y="193966"/>
            <a:ext cx="5541817" cy="6497780"/>
          </a:xfrm>
          <a:prstGeom prst="rect">
            <a:avLst/>
          </a:prstGeom>
          <a:noFill/>
          <a:ln>
            <a:noFill/>
          </a:ln>
        </p:spPr>
      </p:pic>
    </p:spTree>
    <p:extLst>
      <p:ext uri="{BB962C8B-B14F-4D97-AF65-F5344CB8AC3E}">
        <p14:creationId xmlns:p14="http://schemas.microsoft.com/office/powerpoint/2010/main" xmlns="" val="967521953"/>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descr="https://i.mycdn.me/i?r=AyH4iRPQ2q0otWIFepML2LxRdXMjws3GUkT2Kg-BS7VMtA"/>
          <p:cNvPicPr>
            <a:picLocks noGrp="1"/>
          </p:cNvPicPr>
          <p:nvPr>
            <p:ph sz="half" idx="1"/>
          </p:nvPr>
        </p:nvPicPr>
        <p:blipFill>
          <a:blip r:embed="rId2" cstate="email">
            <a:extLst>
              <a:ext uri="{28A0092B-C50C-407E-A947-70E740481C1C}">
                <a14:useLocalDpi xmlns:a14="http://schemas.microsoft.com/office/drawing/2010/main" xmlns="" val="0"/>
              </a:ext>
            </a:extLst>
          </a:blip>
          <a:srcRect/>
          <a:stretch>
            <a:fillRect/>
          </a:stretch>
        </p:blipFill>
        <p:spPr bwMode="auto">
          <a:xfrm>
            <a:off x="374073" y="304800"/>
            <a:ext cx="5375130" cy="6553200"/>
          </a:xfrm>
          <a:prstGeom prst="rect">
            <a:avLst/>
          </a:prstGeom>
          <a:noFill/>
          <a:ln>
            <a:noFill/>
          </a:ln>
        </p:spPr>
      </p:pic>
      <p:graphicFrame>
        <p:nvGraphicFramePr>
          <p:cNvPr id="8" name="Объект 7"/>
          <p:cNvGraphicFramePr>
            <a:graphicFrameLocks noGrp="1"/>
          </p:cNvGraphicFramePr>
          <p:nvPr>
            <p:ph sz="half" idx="2"/>
            <p:extLst>
              <p:ext uri="{D42A27DB-BD31-4B8C-83A1-F6EECF244321}">
                <p14:modId xmlns:p14="http://schemas.microsoft.com/office/powerpoint/2010/main" xmlns="" val="2846549969"/>
              </p:ext>
            </p:extLst>
          </p:nvPr>
        </p:nvGraphicFramePr>
        <p:xfrm>
          <a:off x="9892049" y="3914892"/>
          <a:ext cx="1269465" cy="11255858"/>
        </p:xfrm>
        <a:graphic>
          <a:graphicData uri="http://schemas.openxmlformats.org/drawingml/2006/table">
            <a:tbl>
              <a:tblPr firstRow="1" firstCol="1" bandRow="1"/>
              <a:tblGrid>
                <a:gridCol w="1269465">
                  <a:extLst>
                    <a:ext uri="{9D8B030D-6E8A-4147-A177-3AD203B41FA5}">
                      <a16:colId xmlns:a16="http://schemas.microsoft.com/office/drawing/2014/main" xmlns="" val="317240999"/>
                    </a:ext>
                  </a:extLst>
                </a:gridCol>
              </a:tblGrid>
              <a:tr h="6046033">
                <a:tc>
                  <a:txBody>
                    <a:bodyPr/>
                    <a:lstStyle/>
                    <a:p>
                      <a:pPr>
                        <a:lnSpc>
                          <a:spcPct val="107000"/>
                        </a:lnSpc>
                      </a:pPr>
                      <a:endParaRPr lang="ru-RU" sz="500">
                        <a:effectLst/>
                        <a:latin typeface="Calibri" panose="020F0502020204030204" pitchFamily="34" charset="0"/>
                      </a:endParaRPr>
                    </a:p>
                  </a:txBody>
                  <a:tcPr marL="18433" marR="18433" marT="18433" marB="18433" anchor="ctr">
                    <a:lnL>
                      <a:noFill/>
                    </a:lnL>
                    <a:lnR>
                      <a:noFill/>
                    </a:lnR>
                    <a:lnT>
                      <a:noFill/>
                    </a:lnT>
                    <a:lnB>
                      <a:noFill/>
                    </a:lnB>
                  </a:tcPr>
                </a:tc>
                <a:extLst>
                  <a:ext uri="{0D108BD9-81ED-4DB2-BD59-A6C34878D82A}">
                    <a16:rowId xmlns:a16="http://schemas.microsoft.com/office/drawing/2014/main" xmlns="" val="3326143512"/>
                  </a:ext>
                </a:extLst>
              </a:tr>
              <a:tr h="5209825">
                <a:tc>
                  <a:txBody>
                    <a:bodyPr/>
                    <a:lstStyle/>
                    <a:p>
                      <a:pPr algn="ctr">
                        <a:lnSpc>
                          <a:spcPct val="107000"/>
                        </a:lnSpc>
                        <a:spcAft>
                          <a:spcPts val="0"/>
                        </a:spcAft>
                      </a:pPr>
                      <a:r>
                        <a:rPr lang="ru-RU" sz="400" u="none" strike="noStrike"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ссылка</a:t>
                      </a:r>
                      <a:endParaRPr lang="ru-RU" sz="500" dirty="0">
                        <a:effectLst/>
                        <a:latin typeface="Calibri" panose="020F0502020204030204" pitchFamily="34" charset="0"/>
                        <a:ea typeface="Calibri" panose="020F0502020204030204" pitchFamily="34" charset="0"/>
                        <a:cs typeface="Times New Roman" panose="02020603050405020304" pitchFamily="18" charset="0"/>
                      </a:endParaRPr>
                    </a:p>
                  </a:txBody>
                  <a:tcPr marL="18433" marR="18433" marT="18433" marB="18433" anchor="ctr">
                    <a:lnL>
                      <a:noFill/>
                    </a:lnL>
                    <a:lnR>
                      <a:noFill/>
                    </a:lnR>
                    <a:lnT>
                      <a:noFill/>
                    </a:lnT>
                    <a:lnB>
                      <a:noFill/>
                    </a:lnB>
                  </a:tcPr>
                </a:tc>
                <a:extLst>
                  <a:ext uri="{0D108BD9-81ED-4DB2-BD59-A6C34878D82A}">
                    <a16:rowId xmlns:a16="http://schemas.microsoft.com/office/drawing/2014/main" xmlns="" val="3292024607"/>
                  </a:ext>
                </a:extLst>
              </a:tr>
            </a:tbl>
          </a:graphicData>
        </a:graphic>
      </p:graphicFrame>
      <p:sp>
        <p:nvSpPr>
          <p:cNvPr id="9" name="Rectangle 1"/>
          <p:cNvSpPr>
            <a:spLocks noChangeArrowheads="1"/>
          </p:cNvSpPr>
          <p:nvPr/>
        </p:nvSpPr>
        <p:spPr bwMode="auto">
          <a:xfrm>
            <a:off x="6109855" y="645161"/>
            <a:ext cx="5112327" cy="50167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Игры и упражнения к лексической теме "Насекомые»</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"Забавная шкатулка" </a:t>
            </a:r>
            <a:r>
              <a:rPr kumimoji="0" lang="ru-RU" altLang="ru-RU" sz="1600" b="1" i="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(картинки с изображением жука, бабочки и божьей коровки в шкатулке, можно игрушки) </a:t>
            </a: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уточнить и расширить словарь по теме:</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Я картинки положила</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В разноцветный сундучок.</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Ну-ка, Катя (Саша и т.д.), загляни,</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Вынь картинку, назови.</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"Угадай, кто улетел?"  </a:t>
            </a:r>
            <a:r>
              <a:rPr kumimoji="0" lang="ru-RU" altLang="ru-RU" sz="1600" b="1" i="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(3-4 картинки с изображением насекомых)</a:t>
            </a: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 активизировать словарь по теме. Ребенок должен угадать какого насекомого не стало, Пока он сидел с закрытыми глазами.</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"Один-много" </a:t>
            </a:r>
            <a:r>
              <a:rPr kumimoji="0" lang="ru-RU" altLang="ru-RU" sz="1600" b="1" i="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(с существительными по теме):</a:t>
            </a: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жук - жуки, бабочка - бабочки и т.д.</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"Где бабочка?" </a:t>
            </a:r>
            <a:r>
              <a:rPr kumimoji="0" lang="ru-RU" altLang="ru-RU" sz="1600" b="1" i="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(бумажный цветок и бабочка) </a:t>
            </a: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формирование понимания предлогов. Взрослый выполняет действия с бабочкой (</a:t>
            </a:r>
            <a:r>
              <a:rPr kumimoji="0" lang="ru-RU" altLang="ru-RU" sz="1600" b="1" i="1"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сажает на цветок, под цветок, на листик, держит над цветком</a:t>
            </a:r>
            <a:r>
              <a:rPr kumimoji="0" lang="ru-RU" altLang="ru-RU" sz="1600" b="1" i="0" u="none" strike="noStrike" cap="none" normalizeH="0" baseline="0" dirty="0" smtClean="0">
                <a:ln>
                  <a:noFill/>
                </a:ln>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и т.д.), ребенок рассказывает.</a:t>
            </a:r>
            <a:endParaRPr kumimoji="0" lang="ru-RU" altLang="ru-RU" sz="1600" b="1" i="0" u="none" strike="noStrike" cap="none" normalizeH="0" baseline="0" dirty="0" smtClean="0">
              <a:ln>
                <a:noFill/>
              </a:ln>
              <a:solidFill>
                <a:srgbClr val="00206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47842127"/>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dirty="0">
              <a:solidFill>
                <a:srgbClr val="002060"/>
              </a:solidFill>
            </a:endParaRPr>
          </a:p>
        </p:txBody>
      </p:sp>
      <p:pic>
        <p:nvPicPr>
          <p:cNvPr id="8" name="Объект 7"/>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39750" y="1233055"/>
            <a:ext cx="4794250" cy="5375563"/>
          </a:xfrm>
        </p:spPr>
      </p:pic>
      <p:pic>
        <p:nvPicPr>
          <p:cNvPr id="10" name="Объект 9"/>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5985164" y="1233055"/>
            <a:ext cx="5519449" cy="5375563"/>
          </a:xfrm>
        </p:spPr>
      </p:pic>
    </p:spTree>
    <p:extLst>
      <p:ext uri="{BB962C8B-B14F-4D97-AF65-F5344CB8AC3E}">
        <p14:creationId xmlns:p14="http://schemas.microsoft.com/office/powerpoint/2010/main" xmlns="" val="1098519057"/>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b="1" dirty="0">
              <a:solidFill>
                <a:srgbClr val="002060"/>
              </a:solidFill>
            </a:endParaRPr>
          </a:p>
        </p:txBody>
      </p:sp>
      <p:pic>
        <p:nvPicPr>
          <p:cNvPr id="7" name="Объект 6"/>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95745" y="1759527"/>
            <a:ext cx="5029200" cy="4738255"/>
          </a:xfrm>
        </p:spPr>
      </p:pic>
      <p:pic>
        <p:nvPicPr>
          <p:cNvPr id="8" name="Объект 7"/>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234544" y="1759527"/>
            <a:ext cx="5389419" cy="4835237"/>
          </a:xfrm>
        </p:spPr>
      </p:pic>
    </p:spTree>
    <p:extLst>
      <p:ext uri="{BB962C8B-B14F-4D97-AF65-F5344CB8AC3E}">
        <p14:creationId xmlns:p14="http://schemas.microsoft.com/office/powerpoint/2010/main" xmlns="" val="348778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b="1" dirty="0">
              <a:solidFill>
                <a:srgbClr val="002060"/>
              </a:solidFill>
            </a:endParaRPr>
          </a:p>
        </p:txBody>
      </p:sp>
      <p:pic>
        <p:nvPicPr>
          <p:cNvPr id="6" name="Объект 5"/>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692727" y="1717965"/>
            <a:ext cx="5347855" cy="4946072"/>
          </a:xfrm>
        </p:spPr>
      </p:pic>
      <p:pic>
        <p:nvPicPr>
          <p:cNvPr id="5" name="Объект 4"/>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248400" y="1717965"/>
            <a:ext cx="5555673" cy="4821379"/>
          </a:xfrm>
        </p:spPr>
      </p:pic>
    </p:spTree>
    <p:extLst>
      <p:ext uri="{BB962C8B-B14F-4D97-AF65-F5344CB8AC3E}">
        <p14:creationId xmlns:p14="http://schemas.microsoft.com/office/powerpoint/2010/main" xmlns="" val="1218158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solidFill>
                  <a:srgbClr val="002060"/>
                </a:solidFill>
              </a:rPr>
              <a:t>НАСЕКОМЫЕ</a:t>
            </a:r>
            <a:endParaRPr lang="ru-RU" b="1" dirty="0">
              <a:solidFill>
                <a:srgbClr val="002060"/>
              </a:solidFill>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xmlns="" val="0"/>
              </a:ext>
            </a:extLst>
          </a:blip>
          <a:stretch>
            <a:fillRect/>
          </a:stretch>
        </p:blipFill>
        <p:spPr>
          <a:xfrm>
            <a:off x="2438400" y="1191491"/>
            <a:ext cx="7633855" cy="5486399"/>
          </a:xfrm>
        </p:spPr>
      </p:pic>
    </p:spTree>
    <p:extLst>
      <p:ext uri="{BB962C8B-B14F-4D97-AF65-F5344CB8AC3E}">
        <p14:creationId xmlns:p14="http://schemas.microsoft.com/office/powerpoint/2010/main" xmlns="" val="2523033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b="1" dirty="0">
              <a:solidFill>
                <a:srgbClr val="002060"/>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rot="10800000">
            <a:off x="1884218" y="1233052"/>
            <a:ext cx="8132618" cy="5624945"/>
          </a:xfrm>
          <a:prstGeom prst="rect">
            <a:avLst/>
          </a:prstGeom>
        </p:spPr>
      </p:pic>
    </p:spTree>
    <p:extLst>
      <p:ext uri="{BB962C8B-B14F-4D97-AF65-F5344CB8AC3E}">
        <p14:creationId xmlns:p14="http://schemas.microsoft.com/office/powerpoint/2010/main" xmlns="" val="95984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                </a:t>
            </a:r>
            <a:r>
              <a:rPr lang="ru-RU" b="1" dirty="0" smtClean="0">
                <a:solidFill>
                  <a:srgbClr val="002060"/>
                </a:solidFill>
              </a:rPr>
              <a:t>НАСЕКОМЫЕ</a:t>
            </a:r>
            <a:endParaRPr lang="ru-RU" b="1" dirty="0">
              <a:solidFill>
                <a:srgbClr val="002060"/>
              </a:solidFill>
            </a:endParaRPr>
          </a:p>
        </p:txBody>
      </p:sp>
      <p:pic>
        <p:nvPicPr>
          <p:cNvPr id="8" name="Объект 7"/>
          <p:cNvPicPr>
            <a:picLocks noGrp="1" noChangeAspect="1"/>
          </p:cNvPicPr>
          <p:nvPr>
            <p:ph sz="half" idx="2"/>
          </p:nvPr>
        </p:nvPicPr>
        <p:blipFill>
          <a:blip r:embed="rId2" cstate="email">
            <a:extLst>
              <a:ext uri="{28A0092B-C50C-407E-A947-70E740481C1C}">
                <a14:useLocalDpi xmlns:a14="http://schemas.microsoft.com/office/drawing/2010/main" xmlns="" val="0"/>
              </a:ext>
            </a:extLst>
          </a:blip>
          <a:stretch>
            <a:fillRect/>
          </a:stretch>
        </p:blipFill>
        <p:spPr>
          <a:xfrm>
            <a:off x="803564" y="1969475"/>
            <a:ext cx="4918363" cy="4490748"/>
          </a:xfrm>
        </p:spPr>
      </p:pic>
      <p:pic>
        <p:nvPicPr>
          <p:cNvPr id="14" name="Объект 13"/>
          <p:cNvPicPr>
            <a:picLocks noGrp="1" noChangeAspect="1"/>
          </p:cNvPicPr>
          <p:nvPr>
            <p:ph sz="quarter" idx="4"/>
          </p:nvPr>
        </p:nvPicPr>
        <p:blipFill>
          <a:blip r:embed="rId3" cstate="email">
            <a:extLst>
              <a:ext uri="{28A0092B-C50C-407E-A947-70E740481C1C}">
                <a14:useLocalDpi xmlns:a14="http://schemas.microsoft.com/office/drawing/2010/main" xmlns="" val="0"/>
              </a:ext>
            </a:extLst>
          </a:blip>
          <a:stretch>
            <a:fillRect/>
          </a:stretch>
        </p:blipFill>
        <p:spPr>
          <a:xfrm>
            <a:off x="6276109" y="1969475"/>
            <a:ext cx="5230091" cy="4490748"/>
          </a:xfrm>
        </p:spPr>
      </p:pic>
    </p:spTree>
    <p:extLst>
      <p:ext uri="{BB962C8B-B14F-4D97-AF65-F5344CB8AC3E}">
        <p14:creationId xmlns:p14="http://schemas.microsoft.com/office/powerpoint/2010/main" xmlns="" val="626550966"/>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solidFill>
                  <a:srgbClr val="002060"/>
                </a:solidFill>
              </a:rPr>
              <a:t>НАСЕКОМЫЕ</a:t>
            </a:r>
            <a:endParaRPr lang="ru-RU" b="1" dirty="0">
              <a:solidFill>
                <a:srgbClr val="002060"/>
              </a:solidFill>
            </a:endParaRPr>
          </a:p>
        </p:txBody>
      </p:sp>
      <p:pic>
        <p:nvPicPr>
          <p:cNvPr id="7" name="Объект 6"/>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40327" y="1905000"/>
            <a:ext cx="4987637" cy="4523509"/>
          </a:xfrm>
        </p:spPr>
      </p:pic>
      <p:pic>
        <p:nvPicPr>
          <p:cNvPr id="8" name="Объект 7"/>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165273" y="1905001"/>
            <a:ext cx="5339340" cy="4523508"/>
          </a:xfrm>
        </p:spPr>
      </p:pic>
    </p:spTree>
    <p:extLst>
      <p:ext uri="{BB962C8B-B14F-4D97-AF65-F5344CB8AC3E}">
        <p14:creationId xmlns:p14="http://schemas.microsoft.com/office/powerpoint/2010/main" xmlns="" val="99848799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002060"/>
                </a:solidFill>
                <a:latin typeface="Times New Roman" pitchFamily="18" charset="0"/>
                <a:cs typeface="Times New Roman" pitchFamily="18" charset="0"/>
              </a:rPr>
              <a:t>Тема проекта</a:t>
            </a:r>
            <a:r>
              <a:rPr lang="ru-RU" dirty="0">
                <a:solidFill>
                  <a:srgbClr val="002060"/>
                </a:solidFill>
                <a:latin typeface="Times New Roman" pitchFamily="18" charset="0"/>
                <a:cs typeface="Times New Roman" pitchFamily="18" charset="0"/>
              </a:rPr>
              <a:t/>
            </a:r>
            <a:br>
              <a:rPr lang="ru-RU" dirty="0">
                <a:solidFill>
                  <a:srgbClr val="002060"/>
                </a:solidFill>
                <a:latin typeface="Times New Roman" pitchFamily="18" charset="0"/>
                <a:cs typeface="Times New Roman" pitchFamily="18" charset="0"/>
              </a:rPr>
            </a:br>
            <a:r>
              <a:rPr lang="ru-RU" b="1" dirty="0" smtClean="0">
                <a:solidFill>
                  <a:srgbClr val="002060"/>
                </a:solidFill>
                <a:latin typeface="Times New Roman" pitchFamily="18" charset="0"/>
                <a:cs typeface="Times New Roman" pitchFamily="18" charset="0"/>
              </a:rPr>
              <a:t>НАСЕКОМЫЕ</a:t>
            </a:r>
            <a:endParaRPr lang="ru-RU" b="1" dirty="0">
              <a:solidFill>
                <a:srgbClr val="002060"/>
              </a:solidFill>
              <a:latin typeface="Times New Roman" pitchFamily="18" charset="0"/>
              <a:cs typeface="Times New Roman" pitchFamily="18" charset="0"/>
            </a:endParaRPr>
          </a:p>
        </p:txBody>
      </p:sp>
      <p:sp>
        <p:nvSpPr>
          <p:cNvPr id="5" name="Прямоугольник 4"/>
          <p:cNvSpPr/>
          <p:nvPr/>
        </p:nvSpPr>
        <p:spPr>
          <a:xfrm>
            <a:off x="5718707" y="5301208"/>
            <a:ext cx="4896544" cy="1754326"/>
          </a:xfrm>
          <a:prstGeom prst="rect">
            <a:avLst/>
          </a:prstGeom>
        </p:spPr>
        <p:txBody>
          <a:bodyPr wrap="square">
            <a:spAutoFit/>
          </a:bodyPr>
          <a:lstStyle/>
          <a:p>
            <a:r>
              <a:rPr lang="ru-RU" b="1" u="sng" dirty="0">
                <a:solidFill>
                  <a:srgbClr val="002060"/>
                </a:solidFill>
                <a:latin typeface="Times New Roman" pitchFamily="18" charset="0"/>
                <a:cs typeface="Times New Roman" pitchFamily="18" charset="0"/>
              </a:rPr>
              <a:t>Вид проекта</a:t>
            </a:r>
            <a:r>
              <a:rPr lang="ru-RU" b="1" dirty="0">
                <a:solidFill>
                  <a:srgbClr val="002060"/>
                </a:solidFill>
                <a:latin typeface="Times New Roman" pitchFamily="18" charset="0"/>
                <a:cs typeface="Times New Roman" pitchFamily="18" charset="0"/>
              </a:rPr>
              <a:t>: </a:t>
            </a:r>
            <a:r>
              <a:rPr lang="ru-RU" b="1" dirty="0" smtClean="0">
                <a:solidFill>
                  <a:srgbClr val="002060"/>
                </a:solidFill>
                <a:latin typeface="Times New Roman" pitchFamily="18" charset="0"/>
                <a:cs typeface="Times New Roman" pitchFamily="18" charset="0"/>
              </a:rPr>
              <a:t>познавательно-речевой, краткосрочный</a:t>
            </a:r>
            <a:endParaRPr lang="ru-RU" b="1" dirty="0">
              <a:solidFill>
                <a:srgbClr val="002060"/>
              </a:solidFill>
              <a:latin typeface="Times New Roman" pitchFamily="18" charset="0"/>
              <a:cs typeface="Times New Roman" pitchFamily="18" charset="0"/>
            </a:endParaRPr>
          </a:p>
          <a:p>
            <a:r>
              <a:rPr lang="ru-RU" b="1" u="sng" dirty="0">
                <a:solidFill>
                  <a:srgbClr val="002060"/>
                </a:solidFill>
                <a:latin typeface="Times New Roman" pitchFamily="18" charset="0"/>
                <a:cs typeface="Times New Roman" pitchFamily="18" charset="0"/>
              </a:rPr>
              <a:t>Участники проекта</a:t>
            </a:r>
            <a:r>
              <a:rPr lang="ru-RU" b="1" dirty="0">
                <a:solidFill>
                  <a:srgbClr val="002060"/>
                </a:solidFill>
                <a:latin typeface="Times New Roman" pitchFamily="18" charset="0"/>
                <a:cs typeface="Times New Roman" pitchFamily="18" charset="0"/>
              </a:rPr>
              <a:t>: дети </a:t>
            </a:r>
            <a:r>
              <a:rPr lang="ru-RU" b="1" dirty="0" smtClean="0">
                <a:solidFill>
                  <a:srgbClr val="002060"/>
                </a:solidFill>
                <a:latin typeface="Times New Roman" pitchFamily="18" charset="0"/>
                <a:cs typeface="Times New Roman" pitchFamily="18" charset="0"/>
              </a:rPr>
              <a:t>6-7 </a:t>
            </a:r>
            <a:r>
              <a:rPr lang="ru-RU" b="1" dirty="0">
                <a:solidFill>
                  <a:srgbClr val="002060"/>
                </a:solidFill>
                <a:latin typeface="Times New Roman" pitchFamily="18" charset="0"/>
                <a:cs typeface="Times New Roman" pitchFamily="18" charset="0"/>
              </a:rPr>
              <a:t>лет, воспитатели, родители</a:t>
            </a:r>
          </a:p>
          <a:p>
            <a:r>
              <a:rPr lang="ru-RU" b="1" dirty="0" smtClean="0">
                <a:solidFill>
                  <a:srgbClr val="C00000"/>
                </a:solidFill>
                <a:latin typeface="Times New Roman" pitchFamily="18" charset="0"/>
                <a:cs typeface="Times New Roman" pitchFamily="18" charset="0"/>
              </a:rPr>
              <a:t> </a:t>
            </a:r>
            <a:endParaRPr lang="ru-RU" b="1" dirty="0">
              <a:solidFill>
                <a:srgbClr val="C00000"/>
              </a:solidFill>
              <a:latin typeface="Times New Roman" pitchFamily="18" charset="0"/>
              <a:cs typeface="Times New Roman" pitchFamily="18" charset="0"/>
            </a:endParaRPr>
          </a:p>
          <a:p>
            <a:endParaRPr lang="ru-RU" dirty="0"/>
          </a:p>
        </p:txBody>
      </p:sp>
      <p:pic>
        <p:nvPicPr>
          <p:cNvPr id="6" name="Рисунок 5" descr="https://2.bp.blogspot.com/-LbqLkf0pu7g/XNpiy5aFrNI/AAAAAAAAQzM/9f6VSOvwDL0qQeF2FdKv3CLzbXM-VgrbACLcBGAs/s200/e3f7c20f83607fafbc72d0119945525b.jpg"/>
          <p:cNvPicPr/>
          <p:nvPr/>
        </p:nvPicPr>
        <p:blipFill>
          <a:blip r:embed="rId2">
            <a:extLst>
              <a:ext uri="{28A0092B-C50C-407E-A947-70E740481C1C}">
                <a14:useLocalDpi xmlns:a14="http://schemas.microsoft.com/office/drawing/2010/main" xmlns="" val="0"/>
              </a:ext>
            </a:extLst>
          </a:blip>
          <a:srcRect/>
          <a:stretch>
            <a:fillRect/>
          </a:stretch>
        </p:blipFill>
        <p:spPr bwMode="auto">
          <a:xfrm>
            <a:off x="2592924" y="1690256"/>
            <a:ext cx="8476858" cy="3713017"/>
          </a:xfrm>
          <a:prstGeom prst="rect">
            <a:avLst/>
          </a:prstGeom>
          <a:noFill/>
          <a:ln>
            <a:noFill/>
          </a:ln>
        </p:spPr>
      </p:pic>
    </p:spTree>
    <p:extLst>
      <p:ext uri="{BB962C8B-B14F-4D97-AF65-F5344CB8AC3E}">
        <p14:creationId xmlns:p14="http://schemas.microsoft.com/office/powerpoint/2010/main" xmlns="" val="54192359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FF0000"/>
                </a:solidFill>
              </a:rPr>
              <a:t>               </a:t>
            </a:r>
            <a:r>
              <a:rPr lang="ru-RU" b="1" dirty="0" smtClean="0">
                <a:solidFill>
                  <a:srgbClr val="002060"/>
                </a:solidFill>
              </a:rPr>
              <a:t>НАСЕКОМЫЕ</a:t>
            </a:r>
            <a:endParaRPr lang="ru-RU" dirty="0">
              <a:solidFill>
                <a:srgbClr val="002060"/>
              </a:solidFill>
            </a:endParaRPr>
          </a:p>
        </p:txBody>
      </p:sp>
      <p:pic>
        <p:nvPicPr>
          <p:cNvPr id="7" name="Объект 6"/>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81892" y="1905000"/>
            <a:ext cx="5070764" cy="4717473"/>
          </a:xfrm>
        </p:spPr>
      </p:pic>
      <p:pic>
        <p:nvPicPr>
          <p:cNvPr id="8" name="Объект 7"/>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289964" y="1904999"/>
            <a:ext cx="5214649" cy="4717473"/>
          </a:xfrm>
        </p:spPr>
      </p:pic>
    </p:spTree>
    <p:extLst>
      <p:ext uri="{BB962C8B-B14F-4D97-AF65-F5344CB8AC3E}">
        <p14:creationId xmlns:p14="http://schemas.microsoft.com/office/powerpoint/2010/main" xmlns="" val="801287523"/>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               </a:t>
            </a:r>
            <a:r>
              <a:rPr lang="ru-RU" b="1" dirty="0" smtClean="0">
                <a:solidFill>
                  <a:srgbClr val="002060"/>
                </a:solidFill>
              </a:rPr>
              <a:t>НАСЕКОМЫЕ</a:t>
            </a:r>
            <a:endParaRPr lang="ru-RU" dirty="0">
              <a:solidFill>
                <a:srgbClr val="002060"/>
              </a:solidFill>
            </a:endParaRPr>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xmlns="" val="0"/>
              </a:ext>
            </a:extLst>
          </a:blip>
          <a:stretch>
            <a:fillRect/>
          </a:stretch>
        </p:blipFill>
        <p:spPr>
          <a:xfrm>
            <a:off x="1690255" y="1454727"/>
            <a:ext cx="8769928" cy="5306291"/>
          </a:xfrm>
        </p:spPr>
      </p:pic>
    </p:spTree>
    <p:extLst>
      <p:ext uri="{BB962C8B-B14F-4D97-AF65-F5344CB8AC3E}">
        <p14:creationId xmlns:p14="http://schemas.microsoft.com/office/powerpoint/2010/main" xmlns="" val="3856215036"/>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b="1" dirty="0">
              <a:solidFill>
                <a:srgbClr val="002060"/>
              </a:solidFill>
            </a:endParaRPr>
          </a:p>
        </p:txBody>
      </p:sp>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68036" y="1620983"/>
            <a:ext cx="5292437" cy="4918362"/>
          </a:xfrm>
        </p:spPr>
      </p:pic>
      <p:pic>
        <p:nvPicPr>
          <p:cNvPr id="6" name="Объект 5"/>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276109" y="1620983"/>
            <a:ext cx="5228504" cy="4918362"/>
          </a:xfrm>
        </p:spPr>
      </p:pic>
    </p:spTree>
    <p:extLst>
      <p:ext uri="{BB962C8B-B14F-4D97-AF65-F5344CB8AC3E}">
        <p14:creationId xmlns:p14="http://schemas.microsoft.com/office/powerpoint/2010/main" xmlns="" val="3494186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                 </a:t>
            </a:r>
            <a:r>
              <a:rPr lang="ru-RU" b="1" dirty="0" smtClean="0">
                <a:solidFill>
                  <a:srgbClr val="002060"/>
                </a:solidFill>
              </a:rPr>
              <a:t>НАСЕКОМЫЕ</a:t>
            </a:r>
            <a:endParaRPr lang="ru-RU" b="1" dirty="0">
              <a:solidFill>
                <a:srgbClr val="002060"/>
              </a:solidFill>
            </a:endParaRPr>
          </a:p>
        </p:txBody>
      </p:sp>
      <p:pic>
        <p:nvPicPr>
          <p:cNvPr id="4" name="Объект 3"/>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498764" y="1717964"/>
            <a:ext cx="5043054" cy="4696691"/>
          </a:xfrm>
        </p:spPr>
      </p:pic>
      <p:pic>
        <p:nvPicPr>
          <p:cNvPr id="8" name="Объект 7"/>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220691" y="1717965"/>
            <a:ext cx="5283922" cy="4696690"/>
          </a:xfrm>
        </p:spPr>
      </p:pic>
    </p:spTree>
    <p:extLst>
      <p:ext uri="{BB962C8B-B14F-4D97-AF65-F5344CB8AC3E}">
        <p14:creationId xmlns:p14="http://schemas.microsoft.com/office/powerpoint/2010/main" xmlns="" val="2039014158"/>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solidFill>
                  <a:srgbClr val="002060"/>
                </a:solidFill>
              </a:rPr>
              <a:t>НАСЕКОМЫЕ</a:t>
            </a:r>
            <a:endParaRPr lang="ru-RU" b="1" dirty="0">
              <a:solidFill>
                <a:srgbClr val="002060"/>
              </a:solidFill>
            </a:endParaRPr>
          </a:p>
        </p:txBody>
      </p:sp>
      <p:pic>
        <p:nvPicPr>
          <p:cNvPr id="6" name="Объект 5"/>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471055" y="1825626"/>
            <a:ext cx="5446960" cy="4644447"/>
          </a:xfrm>
        </p:spPr>
      </p:pic>
      <p:pic>
        <p:nvPicPr>
          <p:cNvPr id="8" name="Объект 7"/>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636327" y="1825627"/>
            <a:ext cx="5084618" cy="4644446"/>
          </a:xfrm>
        </p:spPr>
      </p:pic>
    </p:spTree>
    <p:extLst>
      <p:ext uri="{BB962C8B-B14F-4D97-AF65-F5344CB8AC3E}">
        <p14:creationId xmlns:p14="http://schemas.microsoft.com/office/powerpoint/2010/main" xmlns="" val="1406856231"/>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НАСЕКОМЫЕ</a:t>
            </a:r>
            <a:endParaRPr lang="ru-RU" b="1" dirty="0">
              <a:solidFill>
                <a:srgbClr val="002060"/>
              </a:solidFill>
            </a:endParaRPr>
          </a:p>
        </p:txBody>
      </p:sp>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26474" y="1676400"/>
            <a:ext cx="5708072" cy="5001491"/>
          </a:xfrm>
        </p:spPr>
      </p:pic>
      <p:pic>
        <p:nvPicPr>
          <p:cNvPr id="6" name="Объект 5"/>
          <p:cNvPicPr>
            <a:picLocks noGrp="1" noChangeAspect="1"/>
          </p:cNvPicPr>
          <p:nvPr>
            <p:ph sz="half" idx="2"/>
          </p:nvPr>
        </p:nvPicPr>
        <p:blipFill>
          <a:blip r:embed="rId3" cstate="email">
            <a:extLst>
              <a:ext uri="{28A0092B-C50C-407E-A947-70E740481C1C}">
                <a14:useLocalDpi xmlns:a14="http://schemas.microsoft.com/office/drawing/2010/main" xmlns="" val="0"/>
              </a:ext>
            </a:extLst>
          </a:blip>
          <a:stretch>
            <a:fillRect/>
          </a:stretch>
        </p:blipFill>
        <p:spPr>
          <a:xfrm>
            <a:off x="6664036" y="1676401"/>
            <a:ext cx="5306291" cy="5001490"/>
          </a:xfrm>
        </p:spPr>
      </p:pic>
    </p:spTree>
    <p:extLst>
      <p:ext uri="{BB962C8B-B14F-4D97-AF65-F5344CB8AC3E}">
        <p14:creationId xmlns:p14="http://schemas.microsoft.com/office/powerpoint/2010/main" xmlns="" val="4275659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002060"/>
                </a:solidFill>
              </a:rPr>
              <a:t>ТЕАТРАЛИЗОВАННАЯ ПОСТАНОВКА</a:t>
            </a:r>
            <a:br>
              <a:rPr lang="ru-RU" b="1" dirty="0">
                <a:solidFill>
                  <a:srgbClr val="002060"/>
                </a:solidFill>
              </a:rPr>
            </a:br>
            <a:r>
              <a:rPr lang="ru-RU" b="1" dirty="0" smtClean="0">
                <a:solidFill>
                  <a:srgbClr val="002060"/>
                </a:solidFill>
              </a:rPr>
              <a:t>Корней </a:t>
            </a:r>
            <a:r>
              <a:rPr lang="ru-RU" b="1" dirty="0">
                <a:solidFill>
                  <a:srgbClr val="002060"/>
                </a:solidFill>
              </a:rPr>
              <a:t>Чуковский « МУХА В БАНЕ» </a:t>
            </a:r>
            <a:endParaRPr lang="ru-RU" dirty="0"/>
          </a:p>
        </p:txBody>
      </p:sp>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95745" y="1905001"/>
            <a:ext cx="6306705" cy="4703618"/>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Муха в баню </a:t>
            </a:r>
            <a:r>
              <a:rPr lang="ru-RU" sz="28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прилетела,</a:t>
            </a: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Попариться захотела.</a:t>
            </a:r>
          </a:p>
          <a:p>
            <a:endParaRPr lang="ru-RU" dirty="0"/>
          </a:p>
        </p:txBody>
      </p:sp>
    </p:spTree>
    <p:extLst>
      <p:ext uri="{BB962C8B-B14F-4D97-AF65-F5344CB8AC3E}">
        <p14:creationId xmlns:p14="http://schemas.microsoft.com/office/powerpoint/2010/main" xmlns="" val="2752309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789709" y="1233056"/>
            <a:ext cx="6112741" cy="5624946"/>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Таракан дрова рубил,</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Мухе баню затопил.</a:t>
            </a:r>
          </a:p>
          <a:p>
            <a:endParaRPr lang="ru-RU" dirty="0"/>
          </a:p>
        </p:txBody>
      </p:sp>
    </p:spTree>
    <p:extLst>
      <p:ext uri="{BB962C8B-B14F-4D97-AF65-F5344CB8AC3E}">
        <p14:creationId xmlns:p14="http://schemas.microsoft.com/office/powerpoint/2010/main" xmlns="" val="28909808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26473" y="1219199"/>
            <a:ext cx="6375977" cy="5500255"/>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Helvetica" panose="020B0604020202020204" pitchFamily="34" charset="0"/>
                <a:ea typeface="Times New Roman" panose="02020603050405020304" pitchFamily="18" charset="0"/>
              </a:rPr>
              <a:t>А мохнатая пчела</a:t>
            </a:r>
            <a:br>
              <a:rPr lang="ru-RU" sz="2800" b="1" dirty="0">
                <a:solidFill>
                  <a:srgbClr val="002060"/>
                </a:solidFill>
                <a:latin typeface="Helvetica" panose="020B0604020202020204" pitchFamily="34" charset="0"/>
                <a:ea typeface="Times New Roman" panose="02020603050405020304" pitchFamily="18" charset="0"/>
              </a:rPr>
            </a:br>
            <a:r>
              <a:rPr lang="ru-RU" sz="2800" b="1" dirty="0">
                <a:solidFill>
                  <a:srgbClr val="002060"/>
                </a:solidFill>
                <a:latin typeface="Helvetica" panose="020B0604020202020204" pitchFamily="34" charset="0"/>
                <a:ea typeface="Times New Roman" panose="02020603050405020304" pitchFamily="18" charset="0"/>
              </a:rPr>
              <a:t>Ей мочалку принесла.</a:t>
            </a:r>
            <a:endParaRPr lang="ru-RU" sz="2800" b="1" dirty="0">
              <a:solidFill>
                <a:srgbClr val="002060"/>
              </a:solidFill>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xmlns="" val="1944932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651165" y="1246909"/>
            <a:ext cx="6251286" cy="5486400"/>
          </a:xfrm>
        </p:spPr>
      </p:pic>
      <p:sp>
        <p:nvSpPr>
          <p:cNvPr id="4" name="Объект 3"/>
          <p:cNvSpPr>
            <a:spLocks noGrp="1"/>
          </p:cNvSpPr>
          <p:nvPr>
            <p:ph sz="half" idx="2"/>
          </p:nvPr>
        </p:nvSpPr>
        <p:spPr/>
        <p:txBody>
          <a:bodyPr>
            <a:normAutofit/>
          </a:bodyPr>
          <a:lstStyle/>
          <a:p>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Муха мылась,</a:t>
            </a:r>
            <a:b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b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Муха мылась,</a:t>
            </a:r>
            <a:b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b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64217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Актуальность</a:t>
            </a:r>
            <a:endParaRPr lang="ru-RU" b="1" dirty="0">
              <a:solidFill>
                <a:srgbClr val="002060"/>
              </a:solidFill>
            </a:endParaRPr>
          </a:p>
        </p:txBody>
      </p:sp>
      <p:sp>
        <p:nvSpPr>
          <p:cNvPr id="3" name="Содержимое 2"/>
          <p:cNvSpPr>
            <a:spLocks noGrp="1"/>
          </p:cNvSpPr>
          <p:nvPr>
            <p:ph idx="1"/>
          </p:nvPr>
        </p:nvSpPr>
        <p:spPr/>
        <p:txBody>
          <a:bodyPr>
            <a:noAutofit/>
          </a:bodyPr>
          <a:lstStyle/>
          <a:p>
            <a:pPr>
              <a:lnSpc>
                <a:spcPct val="107000"/>
              </a:lnSpc>
              <a:spcAft>
                <a:spcPts val="800"/>
              </a:spcAft>
            </a:pPr>
            <a:r>
              <a:rPr lang="ru-RU" sz="2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Проблема: кому нужны насекомые? Они вредные или </a:t>
            </a:r>
            <a:r>
              <a:rPr lang="ru-RU" sz="24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полезные?</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Насекомые — это самый многочисленный класс животных на нашей планете. Бабочки и стрекозы, жуки и мухи, пчелы и кузнечики — все это насекомые. невероятное количество насекомых на нашей планете объясняется тем, что они очень важны для поддержания жизни на Земле, потому что все они сообща активно трудятся для сохранения здоровья нашей планеты</a:t>
            </a:r>
            <a:r>
              <a:rPr lang="ru-RU" sz="24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Детям хочется узнать - зачем же пчела кружит над цветком, как устроен муравейник, чем питается божья коровка. Проект поможет узнать детям больше об этой группе животных и научить правильному отношению к ним. </a:t>
            </a:r>
            <a:endParaRPr lang="ru-RU" sz="24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982660833"/>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26473" y="1233055"/>
            <a:ext cx="6375977" cy="5306290"/>
          </a:xfrm>
        </p:spPr>
      </p:pic>
      <p:sp>
        <p:nvSpPr>
          <p:cNvPr id="4" name="Объект 3"/>
          <p:cNvSpPr>
            <a:spLocks noGrp="1"/>
          </p:cNvSpPr>
          <p:nvPr>
            <p:ph sz="half" idx="2"/>
          </p:nvPr>
        </p:nvSpPr>
        <p:spPr/>
        <p:txBody>
          <a:bodyPr/>
          <a:lstStyle/>
          <a:p>
            <a:r>
              <a:rPr lang="ru-RU" sz="2800" b="1" dirty="0">
                <a:solidFill>
                  <a:srgbClr val="002060"/>
                </a:solidFill>
                <a:latin typeface="Helvetica" panose="020B0604020202020204" pitchFamily="34" charset="0"/>
                <a:ea typeface="Calibri" panose="020F0502020204030204" pitchFamily="34" charset="0"/>
              </a:rPr>
              <a:t>Муха </a:t>
            </a:r>
            <a:r>
              <a:rPr lang="ru-RU" sz="2800" b="1" dirty="0" err="1">
                <a:solidFill>
                  <a:srgbClr val="002060"/>
                </a:solidFill>
                <a:latin typeface="Helvetica" panose="020B0604020202020204" pitchFamily="34" charset="0"/>
                <a:ea typeface="Calibri" panose="020F0502020204030204" pitchFamily="34" charset="0"/>
              </a:rPr>
              <a:t>парилася</a:t>
            </a:r>
            <a:r>
              <a:rPr lang="ru-RU" sz="2800" b="1" dirty="0">
                <a:solidFill>
                  <a:srgbClr val="002060"/>
                </a:solidFill>
                <a:latin typeface="Helvetica" panose="020B0604020202020204" pitchFamily="34" charset="0"/>
                <a:ea typeface="Calibri" panose="020F0502020204030204" pitchFamily="34" charset="0"/>
              </a:rPr>
              <a:t>,</a:t>
            </a:r>
            <a:br>
              <a:rPr lang="ru-RU" sz="2800" b="1" dirty="0">
                <a:solidFill>
                  <a:srgbClr val="002060"/>
                </a:solidFill>
                <a:latin typeface="Helvetica" panose="020B0604020202020204" pitchFamily="34" charset="0"/>
                <a:ea typeface="Calibri" panose="020F0502020204030204" pitchFamily="34" charset="0"/>
              </a:rPr>
            </a:br>
            <a:endParaRPr lang="ru-RU" sz="2800" b="1" dirty="0">
              <a:solidFill>
                <a:srgbClr val="002060"/>
              </a:solidFill>
            </a:endParaRPr>
          </a:p>
        </p:txBody>
      </p:sp>
    </p:spTree>
    <p:extLst>
      <p:ext uri="{BB962C8B-B14F-4D97-AF65-F5344CB8AC3E}">
        <p14:creationId xmlns:p14="http://schemas.microsoft.com/office/powerpoint/2010/main" xmlns="" val="3682800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81891" y="1246909"/>
            <a:ext cx="6320559" cy="5444836"/>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Да свалилась,</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Покатилась</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 </a:t>
            </a:r>
            <a:r>
              <a:rPr lang="ru-RU" sz="2800" b="1" dirty="0" err="1">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ударилася</a:t>
            </a: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a:t>
            </a:r>
          </a:p>
          <a:p>
            <a:pPr marL="0" indent="0">
              <a:lnSpc>
                <a:spcPts val="2040"/>
              </a:lnSpc>
              <a:spcAft>
                <a:spcPts val="1875"/>
              </a:spcAft>
              <a:buNone/>
            </a:pPr>
            <a:r>
              <a:rPr lang="ru-RU" sz="28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Ребро </a:t>
            </a: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вывихнула,</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Плечо </a:t>
            </a: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вывернула.</a:t>
            </a:r>
          </a:p>
          <a:p>
            <a:endParaRPr lang="ru-RU" dirty="0"/>
          </a:p>
        </p:txBody>
      </p:sp>
    </p:spTree>
    <p:extLst>
      <p:ext uri="{BB962C8B-B14F-4D97-AF65-F5344CB8AC3E}">
        <p14:creationId xmlns:p14="http://schemas.microsoft.com/office/powerpoint/2010/main" xmlns="" val="1814682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263237" y="1246909"/>
            <a:ext cx="6639214" cy="5417127"/>
          </a:xfrm>
        </p:spPr>
      </p:pic>
      <p:sp>
        <p:nvSpPr>
          <p:cNvPr id="4" name="Объект 3"/>
          <p:cNvSpPr>
            <a:spLocks noGrp="1"/>
          </p:cNvSpPr>
          <p:nvPr>
            <p:ph sz="half" idx="2"/>
          </p:nvPr>
        </p:nvSpPr>
        <p:spPr/>
        <p:txBody>
          <a:bodyPr>
            <a:normAutofit/>
          </a:bodyPr>
          <a:lstStyle/>
          <a:p>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«Эй, мураша-муравей,</a:t>
            </a:r>
            <a:b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b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Позови-ка лекарей!»</a:t>
            </a:r>
            <a:b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b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96202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40328" y="1246909"/>
            <a:ext cx="6151417" cy="5444836"/>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Кузнечики приходили,</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Муху каплями поили.</a:t>
            </a:r>
          </a:p>
          <a:p>
            <a:endParaRPr lang="ru-RU" dirty="0"/>
          </a:p>
        </p:txBody>
      </p:sp>
    </p:spTree>
    <p:extLst>
      <p:ext uri="{BB962C8B-B14F-4D97-AF65-F5344CB8AC3E}">
        <p14:creationId xmlns:p14="http://schemas.microsoft.com/office/powerpoint/2010/main" xmlns="" val="183047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457201" y="1233055"/>
            <a:ext cx="6445250" cy="5333999"/>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Стала муха, как была,</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Хороша и весела.</a:t>
            </a:r>
          </a:p>
          <a:p>
            <a:endParaRPr lang="ru-RU" dirty="0"/>
          </a:p>
        </p:txBody>
      </p:sp>
    </p:spTree>
    <p:extLst>
      <p:ext uri="{BB962C8B-B14F-4D97-AF65-F5344CB8AC3E}">
        <p14:creationId xmlns:p14="http://schemas.microsoft.com/office/powerpoint/2010/main" xmlns="" val="3611492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457201" y="1233055"/>
            <a:ext cx="6445250" cy="5486400"/>
          </a:xfrm>
        </p:spPr>
      </p:pic>
      <p:sp>
        <p:nvSpPr>
          <p:cNvPr id="4" name="Объект 3"/>
          <p:cNvSpPr>
            <a:spLocks noGrp="1"/>
          </p:cNvSpPr>
          <p:nvPr>
            <p:ph sz="half" idx="2"/>
          </p:nvPr>
        </p:nvSpPr>
        <p:spPr/>
        <p:txBody>
          <a:bodyPr/>
          <a:lstStyle/>
          <a:p>
            <a:pPr>
              <a:lnSpc>
                <a:spcPts val="2040"/>
              </a:lnSpc>
              <a:spcAft>
                <a:spcPts val="1875"/>
              </a:spcAft>
            </a:pP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И </a:t>
            </a:r>
            <a:r>
              <a:rPr lang="ru-RU" sz="2800" b="1" dirty="0" err="1">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помчалася</a:t>
            </a: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опять</a:t>
            </a:r>
            <a:b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Вдоль по улице летать.</a:t>
            </a:r>
          </a:p>
          <a:p>
            <a:endParaRPr lang="ru-RU" dirty="0"/>
          </a:p>
        </p:txBody>
      </p:sp>
    </p:spTree>
    <p:extLst>
      <p:ext uri="{BB962C8B-B14F-4D97-AF65-F5344CB8AC3E}">
        <p14:creationId xmlns:p14="http://schemas.microsoft.com/office/powerpoint/2010/main" xmlns="" val="39426888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xmlns="" val="0"/>
              </a:ext>
            </a:extLst>
          </a:blip>
          <a:stretch>
            <a:fillRect/>
          </a:stretch>
        </p:blipFill>
        <p:spPr>
          <a:xfrm>
            <a:off x="1330036" y="1246908"/>
            <a:ext cx="8839200" cy="5611091"/>
          </a:xfrm>
        </p:spPr>
      </p:pic>
    </p:spTree>
    <p:extLst>
      <p:ext uri="{BB962C8B-B14F-4D97-AF65-F5344CB8AC3E}">
        <p14:creationId xmlns:p14="http://schemas.microsoft.com/office/powerpoint/2010/main" xmlns="" val="8074369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002060"/>
                </a:solidFill>
              </a:rPr>
              <a:t>ФОТОАЛЬБОМ « Наблюдаем за насекомыми с родителями»</a:t>
            </a:r>
            <a:endParaRPr lang="ru-RU" dirty="0"/>
          </a:p>
        </p:txBody>
      </p:sp>
      <p:sp>
        <p:nvSpPr>
          <p:cNvPr id="4" name="Объект 3"/>
          <p:cNvSpPr>
            <a:spLocks noGrp="1"/>
          </p:cNvSpPr>
          <p:nvPr>
            <p:ph sz="half" idx="2"/>
          </p:nvPr>
        </p:nvSpPr>
        <p:spPr/>
        <p:txBody>
          <a:bodyPr>
            <a:normAutofit/>
          </a:bodyPr>
          <a:lstStyle/>
          <a:p>
            <a:r>
              <a:rPr lang="ru-RU" sz="2800" b="1" dirty="0" smtClean="0">
                <a:solidFill>
                  <a:srgbClr val="002060"/>
                </a:solidFill>
                <a:latin typeface="Times New Roman" panose="02020603050405020304" pitchFamily="18" charset="0"/>
                <a:cs typeface="Times New Roman" panose="02020603050405020304" pitchFamily="18" charset="0"/>
              </a:rPr>
              <a:t>Семья Максима наблюдала за шмелём.</a:t>
            </a:r>
            <a:endParaRPr lang="ru-RU" sz="2800" b="1" dirty="0">
              <a:solidFill>
                <a:srgbClr val="002060"/>
              </a:solidFill>
              <a:latin typeface="Times New Roman" panose="02020603050405020304" pitchFamily="18" charset="0"/>
              <a:cs typeface="Times New Roman" panose="02020603050405020304" pitchFamily="18" charset="0"/>
            </a:endParaRPr>
          </a:p>
        </p:txBody>
      </p:sp>
      <p:pic>
        <p:nvPicPr>
          <p:cNvPr id="5" name="Объект 3"/>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762001" y="1905001"/>
            <a:ext cx="5181600" cy="4814454"/>
          </a:xfrm>
        </p:spPr>
      </p:pic>
    </p:spTree>
    <p:extLst>
      <p:ext uri="{BB962C8B-B14F-4D97-AF65-F5344CB8AC3E}">
        <p14:creationId xmlns:p14="http://schemas.microsoft.com/office/powerpoint/2010/main" xmlns="" val="35807528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540328" y="1274618"/>
            <a:ext cx="5001490" cy="5430982"/>
          </a:xfrm>
        </p:spPr>
      </p:pic>
      <p:sp>
        <p:nvSpPr>
          <p:cNvPr id="4" name="Объект 3"/>
          <p:cNvSpPr>
            <a:spLocks noGrp="1"/>
          </p:cNvSpPr>
          <p:nvPr>
            <p:ph sz="half" idx="2"/>
          </p:nvPr>
        </p:nvSpPr>
        <p:spPr/>
        <p:txBody>
          <a:bodyPr>
            <a:normAutofit/>
          </a:bodyPr>
          <a:lstStyle/>
          <a:p>
            <a:r>
              <a:rPr lang="ru-RU" sz="2800" b="1" dirty="0" smtClean="0">
                <a:solidFill>
                  <a:srgbClr val="002060"/>
                </a:solidFill>
                <a:latin typeface="Times New Roman" panose="02020603050405020304" pitchFamily="18" charset="0"/>
                <a:cs typeface="Times New Roman" panose="02020603050405020304" pitchFamily="18" charset="0"/>
              </a:rPr>
              <a:t>Семья Ромы наблюдала за светлячком.</a:t>
            </a: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043941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98765" y="1191491"/>
            <a:ext cx="4419600" cy="5569527"/>
          </a:xfrm>
        </p:spPr>
      </p:pic>
      <p:sp>
        <p:nvSpPr>
          <p:cNvPr id="4" name="Объект 3"/>
          <p:cNvSpPr>
            <a:spLocks noGrp="1"/>
          </p:cNvSpPr>
          <p:nvPr>
            <p:ph sz="half" idx="2"/>
          </p:nvPr>
        </p:nvSpPr>
        <p:spPr/>
        <p:txBody>
          <a:bodyPr>
            <a:normAutofit/>
          </a:bodyPr>
          <a:lstStyle/>
          <a:p>
            <a:r>
              <a:rPr lang="ru-RU" sz="2800" b="1" dirty="0" smtClean="0">
                <a:solidFill>
                  <a:srgbClr val="002060"/>
                </a:solidFill>
                <a:latin typeface="Times New Roman" panose="02020603050405020304" pitchFamily="18" charset="0"/>
                <a:cs typeface="Times New Roman" panose="02020603050405020304" pitchFamily="18" charset="0"/>
              </a:rPr>
              <a:t>Семья Егора наблюдала за стрекозой.</a:t>
            </a: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92293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1340770"/>
            <a:ext cx="8229600" cy="5256584"/>
          </a:xfrm>
        </p:spPr>
        <p:txBody>
          <a:bodyPr>
            <a:normAutofit fontScale="92500" lnSpcReduction="10000"/>
          </a:bodyPr>
          <a:lstStyle/>
          <a:p>
            <a:pPr>
              <a:buNone/>
            </a:pPr>
            <a:r>
              <a:rPr lang="ru-RU" sz="3600" b="1" u="sng" dirty="0" smtClean="0">
                <a:solidFill>
                  <a:srgbClr val="002060"/>
                </a:solidFill>
                <a:latin typeface="Times New Roman" pitchFamily="18" charset="0"/>
                <a:cs typeface="Times New Roman" pitchFamily="18" charset="0"/>
              </a:rPr>
              <a:t>Цель: </a:t>
            </a:r>
            <a:r>
              <a:rPr lang="ru-RU" sz="3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формирование </a:t>
            </a:r>
            <a:r>
              <a:rPr lang="ru-RU" sz="3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у детей представлений о жизни </a:t>
            </a:r>
            <a:r>
              <a:rPr lang="ru-RU" sz="3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насекомых.</a:t>
            </a:r>
            <a:endParaRPr lang="ru-RU" sz="3600" b="1" dirty="0" smtClean="0">
              <a:solidFill>
                <a:srgbClr val="002060"/>
              </a:solidFill>
              <a:latin typeface="Times New Roman" pitchFamily="18" charset="0"/>
              <a:cs typeface="Times New Roman" pitchFamily="18" charset="0"/>
            </a:endParaRPr>
          </a:p>
          <a:p>
            <a:pPr>
              <a:buNone/>
            </a:pPr>
            <a:r>
              <a:rPr lang="ru-RU" sz="3000" b="1" dirty="0" smtClean="0">
                <a:solidFill>
                  <a:srgbClr val="FF0000"/>
                </a:solidFill>
                <a:latin typeface="Times New Roman" pitchFamily="18" charset="0"/>
                <a:cs typeface="Times New Roman" pitchFamily="18" charset="0"/>
              </a:rPr>
              <a:t> </a:t>
            </a:r>
            <a:r>
              <a:rPr lang="ru-RU" sz="3000" b="1" u="sng" dirty="0">
                <a:solidFill>
                  <a:srgbClr val="002060"/>
                </a:solidFill>
                <a:latin typeface="Times New Roman" pitchFamily="18" charset="0"/>
                <a:cs typeface="Times New Roman" pitchFamily="18" charset="0"/>
              </a:rPr>
              <a:t>Задачи:</a:t>
            </a:r>
            <a:r>
              <a:rPr lang="ru-RU" sz="3000" b="1" u="sng" dirty="0">
                <a:solidFill>
                  <a:srgbClr val="FF0000"/>
                </a:solidFill>
                <a:latin typeface="Times New Roman" pitchFamily="18" charset="0"/>
                <a:cs typeface="Times New Roman" pitchFamily="18" charset="0"/>
              </a:rPr>
              <a:t> </a:t>
            </a:r>
            <a:endParaRPr lang="ru-RU" sz="3000" b="1" dirty="0">
              <a:solidFill>
                <a:srgbClr val="FF0000"/>
              </a:solidFill>
              <a:latin typeface="Times New Roman" pitchFamily="18" charset="0"/>
              <a:cs typeface="Times New Roman" pitchFamily="18" charset="0"/>
            </a:endParaRPr>
          </a:p>
          <a:p>
            <a:pPr marL="514350" indent="-514350">
              <a:buAutoNum type="arabicPeriod"/>
            </a:pP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расширять </a:t>
            </a: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и систематизировать </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знания у </a:t>
            </a: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детей о насекомых: бабочках, муравьях, пчёлах, жуках, местах их обитания, характерных особенностях</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p>
          <a:p>
            <a:pPr marL="514350" indent="-514350">
              <a:buAutoNum type="arabicPeriod" startAt="2"/>
            </a:pP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р</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азвивать </a:t>
            </a: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умение делать выводы, устанавливая причинно-следственные связи между объектами живой природы</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p>
          <a:p>
            <a:pPr marL="514350" indent="-514350">
              <a:buFont typeface="Wingdings 3" charset="2"/>
              <a:buAutoNum type="arabicPeriod" startAt="2"/>
            </a:pP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в</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оспитывать  </a:t>
            </a: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гуманное отношение к окружающей среде и стремление проявлять заботу о сохранении </a:t>
            </a:r>
            <a:r>
              <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природы</a:t>
            </a:r>
            <a:r>
              <a:rPr lang="ru-RU" sz="26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endPar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marL="514350" indent="-514350">
              <a:buFont typeface="Wingdings 3" charset="2"/>
              <a:buAutoNum type="arabicPeriod" startAt="2"/>
            </a:pPr>
            <a:r>
              <a:rPr lang="ru-RU" sz="2600" dirty="0" smtClean="0">
                <a:solidFill>
                  <a:srgbClr val="002060"/>
                </a:solidFill>
                <a:latin typeface="Times New Roman" panose="02020603050405020304" pitchFamily="18" charset="0"/>
                <a:cs typeface="Times New Roman" panose="02020603050405020304" pitchFamily="18" charset="0"/>
              </a:rPr>
              <a:t>пополнять и обогащать словарный запас детей.</a:t>
            </a:r>
            <a:endParaRPr lang="ru-RU" sz="2600" dirty="0">
              <a:solidFill>
                <a:srgbClr val="002060"/>
              </a:solidFill>
              <a:latin typeface="Times New Roman" panose="02020603050405020304" pitchFamily="18" charset="0"/>
              <a:cs typeface="Times New Roman" panose="02020603050405020304" pitchFamily="18" charset="0"/>
            </a:endParaRPr>
          </a:p>
          <a:p>
            <a:pPr marL="514350" indent="-514350">
              <a:buAutoNum type="arabicPeriod" startAt="2"/>
            </a:pPr>
            <a:endParaRPr lang="ru-RU" sz="2600"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55188876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extLst>
              <a:ext uri="{28A0092B-C50C-407E-A947-70E740481C1C}">
                <a14:useLocalDpi xmlns:a14="http://schemas.microsoft.com/office/drawing/2010/main" xmlns="" val="0"/>
              </a:ext>
            </a:extLst>
          </a:blip>
          <a:stretch>
            <a:fillRect/>
          </a:stretch>
        </p:blipFill>
        <p:spPr>
          <a:xfrm>
            <a:off x="720437" y="1251051"/>
            <a:ext cx="5084618" cy="5527963"/>
          </a:xfrm>
        </p:spPr>
      </p:pic>
      <p:sp>
        <p:nvSpPr>
          <p:cNvPr id="4" name="Объект 3"/>
          <p:cNvSpPr>
            <a:spLocks noGrp="1"/>
          </p:cNvSpPr>
          <p:nvPr>
            <p:ph sz="half" idx="2"/>
          </p:nvPr>
        </p:nvSpPr>
        <p:spPr/>
        <p:txBody>
          <a:bodyPr>
            <a:normAutofit/>
          </a:bodyPr>
          <a:lstStyle/>
          <a:p>
            <a:r>
              <a:rPr lang="ru-RU" sz="2800" b="1" dirty="0" smtClean="0">
                <a:solidFill>
                  <a:srgbClr val="002060"/>
                </a:solidFill>
                <a:latin typeface="Times New Roman" panose="02020603050405020304" pitchFamily="18" charset="0"/>
                <a:cs typeface="Times New Roman" panose="02020603050405020304" pitchFamily="18" charset="0"/>
              </a:rPr>
              <a:t>Семья Никиты наблюдала за бабочкой.</a:t>
            </a: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8477814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          СПАСИБО ЗА ВНИМАНИЕ</a:t>
            </a:r>
            <a:endParaRPr lang="ru-RU" b="1" dirty="0">
              <a:solidFill>
                <a:srgbClr val="002060"/>
              </a:solidFill>
            </a:endParaRPr>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xmlns="" val="0"/>
              </a:ext>
            </a:extLst>
          </a:blip>
          <a:stretch>
            <a:fillRect/>
          </a:stretch>
        </p:blipFill>
        <p:spPr>
          <a:xfrm>
            <a:off x="1468581" y="1274619"/>
            <a:ext cx="9531927" cy="5306290"/>
          </a:xfrm>
        </p:spPr>
      </p:pic>
    </p:spTree>
    <p:extLst>
      <p:ext uri="{BB962C8B-B14F-4D97-AF65-F5344CB8AC3E}">
        <p14:creationId xmlns:p14="http://schemas.microsoft.com/office/powerpoint/2010/main" xmlns="" val="12193026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latin typeface="Times New Roman" pitchFamily="18" charset="0"/>
                <a:cs typeface="Times New Roman" pitchFamily="18" charset="0"/>
              </a:rPr>
              <a:t>Ожидаемые результаты</a:t>
            </a:r>
            <a:endParaRPr lang="ru-RU" b="1" dirty="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2589212" y="1565564"/>
            <a:ext cx="8915400" cy="4345658"/>
          </a:xfrm>
        </p:spPr>
        <p:txBody>
          <a:bodyPr>
            <a:noAutofit/>
          </a:bodyPr>
          <a:lstStyle/>
          <a:p>
            <a:pPr algn="just">
              <a:buNone/>
            </a:pPr>
            <a:r>
              <a:rPr lang="ru-RU" sz="2800" b="1" dirty="0" smtClean="0">
                <a:solidFill>
                  <a:srgbClr val="002060"/>
                </a:solidFill>
                <a:latin typeface="Times New Roman" panose="02020603050405020304" pitchFamily="18" charset="0"/>
                <a:cs typeface="Times New Roman" pitchFamily="18" charset="0"/>
              </a:rPr>
              <a:t>1.У детей </a:t>
            </a: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систематизировались знания и  </a:t>
            </a: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представления о многообразии </a:t>
            </a: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насекомых</a:t>
            </a: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a:t>
            </a:r>
            <a:endPar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lgn="just">
              <a:buNone/>
            </a:pP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2.Дети различают </a:t>
            </a: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насеко­мых по внешнему виду и характерным </a:t>
            </a: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особенностям.</a:t>
            </a:r>
          </a:p>
          <a:p>
            <a:pPr algn="just">
              <a:buNone/>
            </a:pP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3. Расширен и пополнен словарный запас по теме проекта.</a:t>
            </a:r>
          </a:p>
          <a:p>
            <a:pPr algn="just">
              <a:buNone/>
            </a:pPr>
            <a:r>
              <a:rPr lang="ru-RU" sz="2800" b="1" dirty="0" smtClean="0">
                <a:solidFill>
                  <a:srgbClr val="002060"/>
                </a:solidFill>
                <a:latin typeface="Times New Roman" panose="02020603050405020304" pitchFamily="18" charset="0"/>
                <a:ea typeface="Calibri" panose="020F0502020204030204" pitchFamily="34" charset="0"/>
                <a:cs typeface="Times New Roman" panose="02020603050405020304" pitchFamily="18" charset="0"/>
              </a:rPr>
              <a:t>4. Привито и воспитанно </a:t>
            </a:r>
            <a:r>
              <a:rPr lang="ru-RU" sz="2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бережное отношение к насе­комым. </a:t>
            </a:r>
            <a:endParaRPr lang="ru-RU" sz="2800" b="1" dirty="0" smtClean="0">
              <a:solidFill>
                <a:srgbClr val="002060"/>
              </a:solidFill>
              <a:latin typeface="Times New Roman" pitchFamily="18" charset="0"/>
              <a:cs typeface="Times New Roman" pitchFamily="18" charset="0"/>
            </a:endParaRPr>
          </a:p>
          <a:p>
            <a:pPr algn="just">
              <a:buNone/>
            </a:pPr>
            <a:r>
              <a:rPr lang="ru-RU" sz="2800" b="1" dirty="0" smtClean="0">
                <a:solidFill>
                  <a:srgbClr val="002060"/>
                </a:solidFill>
                <a:latin typeface="Times New Roman" pitchFamily="18" charset="0"/>
                <a:cs typeface="Times New Roman" pitchFamily="18" charset="0"/>
              </a:rPr>
              <a:t>5.У </a:t>
            </a:r>
            <a:r>
              <a:rPr lang="ru-RU" sz="2800" b="1" dirty="0">
                <a:solidFill>
                  <a:srgbClr val="002060"/>
                </a:solidFill>
                <a:latin typeface="Times New Roman" panose="02020603050405020304" pitchFamily="18" charset="0"/>
                <a:cs typeface="Times New Roman" panose="02020603050405020304" pitchFamily="18" charset="0"/>
              </a:rPr>
              <a:t>детей  развивается познавательный интерес к окружающему миру.</a:t>
            </a:r>
          </a:p>
        </p:txBody>
      </p:sp>
    </p:spTree>
    <p:extLst>
      <p:ext uri="{BB962C8B-B14F-4D97-AF65-F5344CB8AC3E}">
        <p14:creationId xmlns:p14="http://schemas.microsoft.com/office/powerpoint/2010/main" xmlns="" val="307301082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 </a:t>
            </a:r>
            <a:r>
              <a:rPr lang="ru-RU" b="1" dirty="0" smtClean="0">
                <a:solidFill>
                  <a:srgbClr val="002060"/>
                </a:solidFill>
              </a:rPr>
              <a:t>Подготовительный этап</a:t>
            </a:r>
            <a:endParaRPr lang="ru-RU" b="1" dirty="0">
              <a:solidFill>
                <a:srgbClr val="002060"/>
              </a:solidFill>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487958530"/>
              </p:ext>
            </p:extLst>
          </p:nvPr>
        </p:nvGraphicFramePr>
        <p:xfrm>
          <a:off x="1981200" y="1268762"/>
          <a:ext cx="6583680" cy="6268212"/>
        </p:xfrm>
        <a:graphic>
          <a:graphicData uri="http://schemas.openxmlformats.org/drawingml/2006/table">
            <a:tbl>
              <a:tblPr firstRow="1" bandRow="1">
                <a:tableStyleId>{5C22544A-7EE6-4342-B048-85BDC9FD1C3A}</a:tableStyleId>
              </a:tblPr>
              <a:tblGrid>
                <a:gridCol w="1634836">
                  <a:extLst>
                    <a:ext uri="{9D8B030D-6E8A-4147-A177-3AD203B41FA5}">
                      <a16:colId xmlns:a16="http://schemas.microsoft.com/office/drawing/2014/main" xmlns="" val="20000"/>
                    </a:ext>
                  </a:extLst>
                </a:gridCol>
                <a:gridCol w="1687876">
                  <a:extLst>
                    <a:ext uri="{9D8B030D-6E8A-4147-A177-3AD203B41FA5}">
                      <a16:colId xmlns:a16="http://schemas.microsoft.com/office/drawing/2014/main" xmlns="" val="20001"/>
                    </a:ext>
                  </a:extLst>
                </a:gridCol>
                <a:gridCol w="1615048">
                  <a:extLst>
                    <a:ext uri="{9D8B030D-6E8A-4147-A177-3AD203B41FA5}">
                      <a16:colId xmlns:a16="http://schemas.microsoft.com/office/drawing/2014/main" xmlns="" val="20002"/>
                    </a:ext>
                  </a:extLst>
                </a:gridCol>
                <a:gridCol w="1645920">
                  <a:extLst>
                    <a:ext uri="{9D8B030D-6E8A-4147-A177-3AD203B41FA5}">
                      <a16:colId xmlns:a16="http://schemas.microsoft.com/office/drawing/2014/main" xmlns="" val="20003"/>
                    </a:ext>
                  </a:extLst>
                </a:gridCol>
              </a:tblGrid>
              <a:tr h="2508824">
                <a:tc>
                  <a:txBody>
                    <a:bodyPr/>
                    <a:lstStyle/>
                    <a:p>
                      <a:r>
                        <a:rPr lang="ru-RU" sz="1400" b="1" u="sng" kern="1200" dirty="0" smtClean="0">
                          <a:solidFill>
                            <a:schemeClr val="tx1"/>
                          </a:solidFill>
                          <a:latin typeface="Times New Roman" pitchFamily="18" charset="0"/>
                          <a:ea typeface="+mn-ea"/>
                          <a:cs typeface="Times New Roman" pitchFamily="18" charset="0"/>
                        </a:rPr>
                        <a:t>Работа с детьми:</a:t>
                      </a:r>
                      <a:endParaRPr lang="ru-RU" sz="1400" b="1" kern="1200" dirty="0" smtClean="0">
                        <a:solidFill>
                          <a:schemeClr val="tx1"/>
                        </a:solidFill>
                        <a:latin typeface="Times New Roman" pitchFamily="18" charset="0"/>
                        <a:ea typeface="+mn-ea"/>
                        <a:cs typeface="Times New Roman" pitchFamily="18" charset="0"/>
                      </a:endParaRPr>
                    </a:p>
                    <a:p>
                      <a:r>
                        <a:rPr lang="ru-RU" sz="1400" b="1" kern="1200" dirty="0" smtClean="0">
                          <a:solidFill>
                            <a:schemeClr val="tx1"/>
                          </a:solidFill>
                          <a:latin typeface="Times New Roman" pitchFamily="18" charset="0"/>
                          <a:ea typeface="+mn-ea"/>
                          <a:cs typeface="Times New Roman" pitchFamily="18" charset="0"/>
                        </a:rPr>
                        <a:t>НОД,</a:t>
                      </a:r>
                    </a:p>
                    <a:p>
                      <a:r>
                        <a:rPr lang="ru-RU" sz="1400" b="1" kern="1200" dirty="0" smtClean="0">
                          <a:solidFill>
                            <a:schemeClr val="tx1"/>
                          </a:solidFill>
                          <a:latin typeface="Times New Roman" pitchFamily="18" charset="0"/>
                          <a:ea typeface="+mn-ea"/>
                          <a:cs typeface="Times New Roman" pitchFamily="18" charset="0"/>
                        </a:rPr>
                        <a:t>Совместная деятельность</a:t>
                      </a:r>
                    </a:p>
                    <a:p>
                      <a:r>
                        <a:rPr lang="ru-RU" sz="1400" b="1" kern="1200" dirty="0" smtClean="0">
                          <a:solidFill>
                            <a:schemeClr val="tx1"/>
                          </a:solidFill>
                          <a:latin typeface="Times New Roman" pitchFamily="18" charset="0"/>
                          <a:ea typeface="+mn-ea"/>
                          <a:cs typeface="Times New Roman" pitchFamily="18" charset="0"/>
                        </a:rPr>
                        <a:t>Самостоятельная деятельность</a:t>
                      </a:r>
                    </a:p>
                    <a:p>
                      <a:endParaRPr lang="ru-RU" sz="1400" dirty="0">
                        <a:latin typeface="Times New Roman" pitchFamily="18" charset="0"/>
                        <a:cs typeface="Times New Roman" pitchFamily="18" charset="0"/>
                      </a:endParaRPr>
                    </a:p>
                  </a:txBody>
                  <a:tcPr>
                    <a:solidFill>
                      <a:schemeClr val="accent2">
                        <a:lumMod val="40000"/>
                        <a:lumOff val="60000"/>
                      </a:schemeClr>
                    </a:solidFill>
                  </a:tcPr>
                </a:tc>
                <a:tc>
                  <a:txBody>
                    <a:bodyPr/>
                    <a:lstStyle/>
                    <a:p>
                      <a:r>
                        <a:rPr lang="ru-RU" sz="1400" b="1" kern="1200" dirty="0" smtClean="0">
                          <a:solidFill>
                            <a:schemeClr val="tx1"/>
                          </a:solidFill>
                          <a:latin typeface="Times New Roman" pitchFamily="18" charset="0"/>
                          <a:ea typeface="+mn-ea"/>
                          <a:cs typeface="Times New Roman" pitchFamily="18" charset="0"/>
                        </a:rPr>
                        <a:t>Беседы, </a:t>
                      </a:r>
                      <a:r>
                        <a:rPr lang="ru-RU"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наблюдения,</a:t>
                      </a:r>
                    </a:p>
                    <a:p>
                      <a:r>
                        <a:rPr lang="ru-RU"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Рассматривание иллюстраций,</a:t>
                      </a:r>
                    </a:p>
                    <a:p>
                      <a:r>
                        <a:rPr lang="ru-RU"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подвижные игры,</a:t>
                      </a:r>
                      <a:r>
                        <a:rPr lang="ru-RU" sz="14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дидактические игры,</a:t>
                      </a:r>
                      <a:r>
                        <a:rPr lang="ru-RU" sz="1400" baseline="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заучивание стихотворений, пословиц, просмотр  </a:t>
                      </a:r>
                      <a:r>
                        <a:rPr lang="ru-RU" sz="1400" b="1" kern="1200" dirty="0" smtClean="0">
                          <a:solidFill>
                            <a:schemeClr val="tx1"/>
                          </a:solidFill>
                          <a:latin typeface="Times New Roman" pitchFamily="18" charset="0"/>
                          <a:ea typeface="+mn-ea"/>
                          <a:cs typeface="Times New Roman" pitchFamily="18" charset="0"/>
                        </a:rPr>
                        <a:t>презентаций, чтение познавательной литературы</a:t>
                      </a:r>
                      <a:endParaRPr lang="ru-RU" sz="1400" b="1" dirty="0">
                        <a:solidFill>
                          <a:schemeClr val="tx1"/>
                        </a:solidFill>
                        <a:latin typeface="Times New Roman" pitchFamily="18" charset="0"/>
                        <a:cs typeface="Times New Roman" pitchFamily="18" charset="0"/>
                      </a:endParaRPr>
                    </a:p>
                  </a:txBody>
                  <a:tcPr>
                    <a:solidFill>
                      <a:schemeClr val="accent2">
                        <a:lumMod val="40000"/>
                        <a:lumOff val="60000"/>
                      </a:schemeClr>
                    </a:solidFill>
                  </a:tcPr>
                </a:tc>
                <a:tc>
                  <a:txBody>
                    <a:bodyPr/>
                    <a:lstStyle/>
                    <a:p>
                      <a:r>
                        <a:rPr lang="ru-RU" sz="1400" b="1" kern="1200" dirty="0" smtClean="0">
                          <a:solidFill>
                            <a:schemeClr val="tx1"/>
                          </a:solidFill>
                          <a:latin typeface="Times New Roman" pitchFamily="18" charset="0"/>
                          <a:ea typeface="+mn-ea"/>
                          <a:cs typeface="Times New Roman" pitchFamily="18" charset="0"/>
                        </a:rPr>
                        <a:t>«Шестиногие</a:t>
                      </a:r>
                      <a:r>
                        <a:rPr lang="ru-RU" sz="1400" b="1" kern="1200" baseline="0" dirty="0" smtClean="0">
                          <a:solidFill>
                            <a:schemeClr val="tx1"/>
                          </a:solidFill>
                          <a:latin typeface="Times New Roman" pitchFamily="18" charset="0"/>
                          <a:ea typeface="+mn-ea"/>
                          <a:cs typeface="Times New Roman" pitchFamily="18" charset="0"/>
                        </a:rPr>
                        <a:t> малыши</a:t>
                      </a:r>
                      <a:r>
                        <a:rPr lang="ru-RU" sz="1400" b="1" kern="1200" dirty="0" smtClean="0">
                          <a:solidFill>
                            <a:schemeClr val="tx1"/>
                          </a:solidFill>
                          <a:latin typeface="Times New Roman" pitchFamily="18" charset="0"/>
                          <a:ea typeface="+mn-ea"/>
                          <a:cs typeface="Times New Roman" pitchFamily="18" charset="0"/>
                        </a:rPr>
                        <a:t> »</a:t>
                      </a:r>
                      <a:endParaRPr lang="ru-RU" sz="1400" dirty="0">
                        <a:solidFill>
                          <a:schemeClr val="tx1"/>
                        </a:solidFill>
                        <a:latin typeface="Times New Roman" pitchFamily="18" charset="0"/>
                        <a:cs typeface="Times New Roman" pitchFamily="18" charset="0"/>
                      </a:endParaRPr>
                    </a:p>
                  </a:txBody>
                  <a:tcPr>
                    <a:solidFill>
                      <a:schemeClr val="accent2">
                        <a:lumMod val="40000"/>
                        <a:lumOff val="60000"/>
                      </a:schemeClr>
                    </a:solidFill>
                  </a:tcPr>
                </a:tc>
                <a:tc>
                  <a:txBody>
                    <a:bodyPr/>
                    <a:lstStyle/>
                    <a:p>
                      <a:pPr>
                        <a:lnSpc>
                          <a:spcPct val="115000"/>
                        </a:lnSpc>
                        <a:spcAft>
                          <a:spcPts val="0"/>
                        </a:spcAft>
                      </a:pPr>
                      <a:r>
                        <a:rPr lang="ru-RU" sz="1400" dirty="0" smtClean="0">
                          <a:solidFill>
                            <a:schemeClr val="tx1"/>
                          </a:solidFill>
                          <a:latin typeface="Times New Roman" pitchFamily="18" charset="0"/>
                          <a:ea typeface="Calibri"/>
                          <a:cs typeface="Times New Roman" pitchFamily="18" charset="0"/>
                        </a:rPr>
                        <a:t>Воспитатели</a:t>
                      </a:r>
                      <a:r>
                        <a:rPr lang="ru-RU" sz="1400" baseline="0" dirty="0" smtClean="0">
                          <a:solidFill>
                            <a:schemeClr val="tx1"/>
                          </a:solidFill>
                          <a:latin typeface="Times New Roman" pitchFamily="18" charset="0"/>
                          <a:ea typeface="Calibri"/>
                          <a:cs typeface="Times New Roman" pitchFamily="18" charset="0"/>
                        </a:rPr>
                        <a:t>  </a:t>
                      </a:r>
                      <a:r>
                        <a:rPr lang="ru-RU" sz="1400" dirty="0" smtClean="0">
                          <a:solidFill>
                            <a:schemeClr val="tx1"/>
                          </a:solidFill>
                          <a:latin typeface="Times New Roman" pitchFamily="18" charset="0"/>
                          <a:ea typeface="Calibri"/>
                          <a:cs typeface="Times New Roman" pitchFamily="18" charset="0"/>
                        </a:rPr>
                        <a:t>и </a:t>
                      </a:r>
                      <a:r>
                        <a:rPr lang="ru-RU" sz="1400" dirty="0">
                          <a:solidFill>
                            <a:schemeClr val="tx1"/>
                          </a:solidFill>
                          <a:latin typeface="Times New Roman" pitchFamily="18" charset="0"/>
                          <a:ea typeface="Calibri"/>
                          <a:cs typeface="Times New Roman" pitchFamily="18" charset="0"/>
                        </a:rPr>
                        <a:t>дети группы</a:t>
                      </a:r>
                    </a:p>
                  </a:txBody>
                  <a:tcPr marL="68580" marR="68580" marT="0" marB="0">
                    <a:solidFill>
                      <a:schemeClr val="accent2">
                        <a:lumMod val="40000"/>
                        <a:lumOff val="60000"/>
                      </a:schemeClr>
                    </a:solidFill>
                  </a:tcPr>
                </a:tc>
                <a:extLst>
                  <a:ext uri="{0D108BD9-81ED-4DB2-BD59-A6C34878D82A}">
                    <a16:rowId xmlns:a16="http://schemas.microsoft.com/office/drawing/2014/main" xmlns="" val="10000"/>
                  </a:ext>
                </a:extLst>
              </a:tr>
              <a:tr h="824328">
                <a:tc>
                  <a:txBody>
                    <a:bodyPr/>
                    <a:lstStyle/>
                    <a:p>
                      <a:r>
                        <a:rPr lang="ru-RU" sz="1400" b="1" u="sng" kern="1200" dirty="0" smtClean="0">
                          <a:solidFill>
                            <a:schemeClr val="dk1"/>
                          </a:solidFill>
                          <a:latin typeface="Times New Roman" pitchFamily="18" charset="0"/>
                          <a:ea typeface="+mn-ea"/>
                          <a:cs typeface="Times New Roman" pitchFamily="18" charset="0"/>
                        </a:rPr>
                        <a:t>Работа с родителями:</a:t>
                      </a:r>
                      <a:endParaRPr lang="ru-RU" sz="1400" b="1" dirty="0">
                        <a:latin typeface="Times New Roman" pitchFamily="18" charset="0"/>
                        <a:cs typeface="Times New Roman" pitchFamily="18" charset="0"/>
                      </a:endParaRPr>
                    </a:p>
                  </a:txBody>
                  <a:tcPr/>
                </a:tc>
                <a:tc>
                  <a:txBody>
                    <a:bodyPr/>
                    <a:lstStyle/>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Познавательно-</a:t>
                      </a:r>
                      <a:r>
                        <a:rPr lang="ru-RU" sz="1400" b="1" baseline="0" dirty="0" smtClean="0">
                          <a:solidFill>
                            <a:schemeClr val="tx1"/>
                          </a:solidFill>
                          <a:latin typeface="Times New Roman" pitchFamily="18" charset="0"/>
                          <a:ea typeface="Calibri"/>
                          <a:cs typeface="Times New Roman" pitchFamily="18" charset="0"/>
                        </a:rPr>
                        <a:t> исследовательская деятельность.</a:t>
                      </a:r>
                    </a:p>
                    <a:p>
                      <a:pPr>
                        <a:lnSpc>
                          <a:spcPct val="115000"/>
                        </a:lnSpc>
                        <a:spcAft>
                          <a:spcPts val="0"/>
                        </a:spcAft>
                      </a:pPr>
                      <a:endParaRPr lang="ru-RU" sz="1400" b="1" dirty="0" smtClean="0">
                        <a:solidFill>
                          <a:schemeClr val="tx1"/>
                        </a:solidFill>
                        <a:latin typeface="Times New Roman" pitchFamily="18" charset="0"/>
                        <a:ea typeface="Calibri"/>
                        <a:cs typeface="Times New Roman" pitchFamily="18" charset="0"/>
                      </a:endParaRPr>
                    </a:p>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 Творческая </a:t>
                      </a:r>
                    </a:p>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мастерская»</a:t>
                      </a:r>
                    </a:p>
                    <a:p>
                      <a:pPr>
                        <a:lnSpc>
                          <a:spcPct val="115000"/>
                        </a:lnSpc>
                        <a:spcAft>
                          <a:spcPts val="0"/>
                        </a:spcAft>
                      </a:pPr>
                      <a:endParaRPr lang="ru-RU" sz="1400" b="1" dirty="0" smtClean="0">
                        <a:solidFill>
                          <a:schemeClr val="tx1"/>
                        </a:solidFill>
                        <a:latin typeface="Times New Roman" pitchFamily="18" charset="0"/>
                        <a:ea typeface="Calibri"/>
                        <a:cs typeface="Times New Roman" pitchFamily="18" charset="0"/>
                      </a:endParaRPr>
                    </a:p>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 Подбор наглядных материалов( картинок, видеосюжетов и</a:t>
                      </a:r>
                      <a:r>
                        <a:rPr lang="ru-RU" sz="1400" b="1" baseline="0" dirty="0" smtClean="0">
                          <a:solidFill>
                            <a:schemeClr val="tx1"/>
                          </a:solidFill>
                          <a:latin typeface="Times New Roman" pitchFamily="18" charset="0"/>
                          <a:ea typeface="Calibri"/>
                          <a:cs typeface="Times New Roman" pitchFamily="18" charset="0"/>
                        </a:rPr>
                        <a:t> т.д.)</a:t>
                      </a:r>
                      <a:endParaRPr lang="ru-RU" sz="1400" b="1"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«Наблюдение за насекомыми»</a:t>
                      </a:r>
                    </a:p>
                    <a:p>
                      <a:pPr>
                        <a:lnSpc>
                          <a:spcPct val="115000"/>
                        </a:lnSpc>
                        <a:spcAft>
                          <a:spcPts val="0"/>
                        </a:spcAft>
                      </a:pPr>
                      <a:endParaRPr lang="ru-RU" sz="1400" b="1" dirty="0" smtClean="0">
                        <a:solidFill>
                          <a:schemeClr val="tx1"/>
                        </a:solidFill>
                        <a:latin typeface="Times New Roman" pitchFamily="18" charset="0"/>
                        <a:ea typeface="Calibri"/>
                        <a:cs typeface="Times New Roman" pitchFamily="18" charset="0"/>
                      </a:endParaRPr>
                    </a:p>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Изготовление </a:t>
                      </a:r>
                      <a:r>
                        <a:rPr lang="ru-RU" sz="1400" b="1" baseline="0" dirty="0" smtClean="0">
                          <a:solidFill>
                            <a:schemeClr val="tx1"/>
                          </a:solidFill>
                          <a:latin typeface="Times New Roman" pitchFamily="18" charset="0"/>
                          <a:ea typeface="Calibri"/>
                          <a:cs typeface="Times New Roman" pitchFamily="18" charset="0"/>
                        </a:rPr>
                        <a:t> ленточных масок для театрализованной деятельности</a:t>
                      </a:r>
                      <a:endParaRPr lang="ru-RU" sz="1400" b="1"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Воспитатели</a:t>
                      </a:r>
                      <a:r>
                        <a:rPr lang="ru-RU" sz="1400" b="1" baseline="0" dirty="0" smtClean="0">
                          <a:solidFill>
                            <a:schemeClr val="tx1"/>
                          </a:solidFill>
                          <a:latin typeface="Times New Roman" pitchFamily="18" charset="0"/>
                          <a:ea typeface="Calibri"/>
                          <a:cs typeface="Times New Roman" pitchFamily="18" charset="0"/>
                        </a:rPr>
                        <a:t> </a:t>
                      </a:r>
                      <a:r>
                        <a:rPr lang="ru-RU" sz="1400" b="1" dirty="0" smtClean="0">
                          <a:solidFill>
                            <a:schemeClr val="tx1"/>
                          </a:solidFill>
                          <a:latin typeface="Times New Roman" pitchFamily="18" charset="0"/>
                          <a:ea typeface="Calibri"/>
                          <a:cs typeface="Times New Roman" pitchFamily="18" charset="0"/>
                        </a:rPr>
                        <a:t>  </a:t>
                      </a:r>
                      <a:r>
                        <a:rPr lang="ru-RU" sz="1400" b="1" dirty="0">
                          <a:solidFill>
                            <a:schemeClr val="tx1"/>
                          </a:solidFill>
                          <a:latin typeface="Times New Roman" pitchFamily="18" charset="0"/>
                          <a:ea typeface="Calibri"/>
                          <a:cs typeface="Times New Roman" pitchFamily="18" charset="0"/>
                        </a:rPr>
                        <a:t>и родители группы</a:t>
                      </a:r>
                    </a:p>
                  </a:txBody>
                  <a:tcPr marL="68580" marR="68580"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391976554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Основной этап</a:t>
            </a:r>
            <a:endParaRPr lang="ru-RU" b="1" dirty="0">
              <a:solidFill>
                <a:srgbClr val="002060"/>
              </a:solidFill>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3363901975"/>
              </p:ext>
            </p:extLst>
          </p:nvPr>
        </p:nvGraphicFramePr>
        <p:xfrm>
          <a:off x="1919536" y="1268761"/>
          <a:ext cx="6858000" cy="2817323"/>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xmlns="" val="20000"/>
                    </a:ext>
                  </a:extLst>
                </a:gridCol>
                <a:gridCol w="1371600">
                  <a:extLst>
                    <a:ext uri="{9D8B030D-6E8A-4147-A177-3AD203B41FA5}">
                      <a16:colId xmlns:a16="http://schemas.microsoft.com/office/drawing/2014/main" xmlns="" val="20001"/>
                    </a:ext>
                  </a:extLst>
                </a:gridCol>
                <a:gridCol w="2743200">
                  <a:extLst>
                    <a:ext uri="{9D8B030D-6E8A-4147-A177-3AD203B41FA5}">
                      <a16:colId xmlns:a16="http://schemas.microsoft.com/office/drawing/2014/main" xmlns="" val="20002"/>
                    </a:ext>
                  </a:extLst>
                </a:gridCol>
                <a:gridCol w="1371600">
                  <a:extLst>
                    <a:ext uri="{9D8B030D-6E8A-4147-A177-3AD203B41FA5}">
                      <a16:colId xmlns:a16="http://schemas.microsoft.com/office/drawing/2014/main" xmlns="" val="20003"/>
                    </a:ext>
                  </a:extLst>
                </a:gridCol>
              </a:tblGrid>
              <a:tr h="1876221">
                <a:tc>
                  <a:txBody>
                    <a:bodyPr/>
                    <a:lstStyle/>
                    <a:p>
                      <a:pPr>
                        <a:lnSpc>
                          <a:spcPct val="115000"/>
                        </a:lnSpc>
                        <a:spcAft>
                          <a:spcPts val="0"/>
                        </a:spcAft>
                      </a:pPr>
                      <a:r>
                        <a:rPr lang="ru-RU" sz="1400" u="sng" dirty="0">
                          <a:solidFill>
                            <a:schemeClr val="tx1"/>
                          </a:solidFill>
                          <a:latin typeface="Times New Roman" pitchFamily="18" charset="0"/>
                          <a:ea typeface="Calibri"/>
                          <a:cs typeface="Times New Roman" pitchFamily="18" charset="0"/>
                        </a:rPr>
                        <a:t>Работа с детьми:</a:t>
                      </a:r>
                      <a:endParaRPr lang="ru-RU" sz="1400" dirty="0">
                        <a:solidFill>
                          <a:schemeClr val="tx1"/>
                        </a:solidFill>
                        <a:latin typeface="Times New Roman" pitchFamily="18" charset="0"/>
                        <a:ea typeface="Calibri"/>
                        <a:cs typeface="Times New Roman" pitchFamily="18" charset="0"/>
                      </a:endParaRPr>
                    </a:p>
                    <a:p>
                      <a:pPr>
                        <a:lnSpc>
                          <a:spcPct val="115000"/>
                        </a:lnSpc>
                        <a:spcAft>
                          <a:spcPts val="0"/>
                        </a:spcAft>
                      </a:pPr>
                      <a:r>
                        <a:rPr lang="ru-RU" sz="1400" dirty="0">
                          <a:solidFill>
                            <a:schemeClr val="tx1"/>
                          </a:solidFill>
                          <a:latin typeface="Times New Roman" pitchFamily="18" charset="0"/>
                          <a:ea typeface="Calibri"/>
                          <a:cs typeface="Times New Roman" pitchFamily="18" charset="0"/>
                        </a:rPr>
                        <a:t>НОД,</a:t>
                      </a:r>
                    </a:p>
                    <a:p>
                      <a:pPr>
                        <a:lnSpc>
                          <a:spcPct val="115000"/>
                        </a:lnSpc>
                        <a:spcAft>
                          <a:spcPts val="0"/>
                        </a:spcAft>
                      </a:pPr>
                      <a:r>
                        <a:rPr lang="ru-RU" sz="1400" dirty="0">
                          <a:solidFill>
                            <a:schemeClr val="tx1"/>
                          </a:solidFill>
                          <a:latin typeface="Times New Roman" pitchFamily="18" charset="0"/>
                          <a:ea typeface="Calibri"/>
                          <a:cs typeface="Times New Roman" pitchFamily="18" charset="0"/>
                        </a:rPr>
                        <a:t>Самостоятельная и совместная деятельность</a:t>
                      </a:r>
                    </a:p>
                  </a:txBody>
                  <a:tcPr marL="68580" marR="68580" marT="0" marB="0">
                    <a:solidFill>
                      <a:schemeClr val="accent2">
                        <a:lumMod val="60000"/>
                        <a:lumOff val="40000"/>
                      </a:schemeClr>
                    </a:solidFill>
                  </a:tcPr>
                </a:tc>
                <a:tc>
                  <a:txBody>
                    <a:bodyPr/>
                    <a:lstStyle/>
                    <a:p>
                      <a:pPr>
                        <a:lnSpc>
                          <a:spcPct val="115000"/>
                        </a:lnSpc>
                        <a:spcAft>
                          <a:spcPts val="0"/>
                        </a:spcAft>
                      </a:pPr>
                      <a:r>
                        <a:rPr lang="ru-RU" sz="1400" dirty="0" smtClean="0">
                          <a:solidFill>
                            <a:schemeClr val="tx1"/>
                          </a:solidFill>
                          <a:latin typeface="Times New Roman" pitchFamily="18" charset="0"/>
                          <a:ea typeface="Calibri"/>
                          <a:cs typeface="Times New Roman" pitchFamily="18" charset="0"/>
                        </a:rPr>
                        <a:t>Реализация</a:t>
                      </a:r>
                      <a:r>
                        <a:rPr lang="ru-RU" sz="1400" baseline="0" dirty="0" smtClean="0">
                          <a:solidFill>
                            <a:schemeClr val="tx1"/>
                          </a:solidFill>
                          <a:latin typeface="Times New Roman" pitchFamily="18" charset="0"/>
                          <a:ea typeface="Calibri"/>
                          <a:cs typeface="Times New Roman" pitchFamily="18" charset="0"/>
                        </a:rPr>
                        <a:t> основного проекта</a:t>
                      </a:r>
                      <a:endParaRPr lang="ru-RU" sz="1400" dirty="0">
                        <a:solidFill>
                          <a:schemeClr val="tx1"/>
                        </a:solidFill>
                        <a:latin typeface="Times New Roman" pitchFamily="18" charset="0"/>
                        <a:ea typeface="Calibri"/>
                        <a:cs typeface="Times New Roman" pitchFamily="18" charset="0"/>
                      </a:endParaRPr>
                    </a:p>
                  </a:txBody>
                  <a:tcPr marL="68580" marR="68580" marT="0" marB="0">
                    <a:solidFill>
                      <a:schemeClr val="accent2">
                        <a:lumMod val="60000"/>
                        <a:lumOff val="40000"/>
                      </a:schemeClr>
                    </a:solidFill>
                  </a:tcPr>
                </a:tc>
                <a:tc>
                  <a:txBody>
                    <a:bodyPr/>
                    <a:lstStyle/>
                    <a:p>
                      <a:pPr>
                        <a:lnSpc>
                          <a:spcPct val="115000"/>
                        </a:lnSpc>
                        <a:spcAft>
                          <a:spcPts val="0"/>
                        </a:spcAft>
                      </a:pPr>
                      <a:r>
                        <a:rPr lang="ru-RU" sz="1400" dirty="0">
                          <a:solidFill>
                            <a:schemeClr val="tx1"/>
                          </a:solidFill>
                          <a:latin typeface="Times New Roman" pitchFamily="18" charset="0"/>
                          <a:ea typeface="Calibri"/>
                          <a:cs typeface="Times New Roman" pitchFamily="18" charset="0"/>
                        </a:rPr>
                        <a:t>« </a:t>
                      </a:r>
                      <a:r>
                        <a:rPr lang="ru-RU" sz="1400" dirty="0" smtClean="0">
                          <a:solidFill>
                            <a:schemeClr val="tx1"/>
                          </a:solidFill>
                          <a:latin typeface="Times New Roman" pitchFamily="18" charset="0"/>
                          <a:ea typeface="Calibri"/>
                          <a:cs typeface="Times New Roman" pitchFamily="18" charset="0"/>
                        </a:rPr>
                        <a:t>Насекомые»</a:t>
                      </a:r>
                      <a:endParaRPr lang="ru-RU" sz="1400" dirty="0">
                        <a:solidFill>
                          <a:schemeClr val="tx1"/>
                        </a:solidFill>
                        <a:latin typeface="Times New Roman" pitchFamily="18" charset="0"/>
                        <a:ea typeface="Calibri"/>
                        <a:cs typeface="Times New Roman" pitchFamily="18" charset="0"/>
                      </a:endParaRPr>
                    </a:p>
                  </a:txBody>
                  <a:tcPr marL="68580" marR="68580" marT="0" marB="0">
                    <a:solidFill>
                      <a:schemeClr val="accent2">
                        <a:lumMod val="60000"/>
                        <a:lumOff val="40000"/>
                      </a:schemeClr>
                    </a:solidFill>
                  </a:tcPr>
                </a:tc>
                <a:tc>
                  <a:txBody>
                    <a:bodyPr/>
                    <a:lstStyle/>
                    <a:p>
                      <a:pPr>
                        <a:lnSpc>
                          <a:spcPct val="115000"/>
                        </a:lnSpc>
                        <a:spcAft>
                          <a:spcPts val="0"/>
                        </a:spcAft>
                      </a:pPr>
                      <a:r>
                        <a:rPr lang="ru-RU" sz="1400" dirty="0" smtClean="0">
                          <a:solidFill>
                            <a:schemeClr val="tx1"/>
                          </a:solidFill>
                          <a:latin typeface="Times New Roman" pitchFamily="18" charset="0"/>
                          <a:ea typeface="Calibri"/>
                          <a:cs typeface="Times New Roman" pitchFamily="18" charset="0"/>
                        </a:rPr>
                        <a:t>Воспитатели</a:t>
                      </a:r>
                      <a:r>
                        <a:rPr lang="ru-RU" sz="1400" baseline="0" dirty="0" smtClean="0">
                          <a:solidFill>
                            <a:schemeClr val="tx1"/>
                          </a:solidFill>
                          <a:latin typeface="Times New Roman" pitchFamily="18" charset="0"/>
                          <a:ea typeface="Calibri"/>
                          <a:cs typeface="Times New Roman" pitchFamily="18" charset="0"/>
                        </a:rPr>
                        <a:t> </a:t>
                      </a:r>
                      <a:r>
                        <a:rPr lang="ru-RU" sz="1400" dirty="0" smtClean="0">
                          <a:solidFill>
                            <a:schemeClr val="tx1"/>
                          </a:solidFill>
                          <a:latin typeface="Times New Roman" pitchFamily="18" charset="0"/>
                          <a:ea typeface="Calibri"/>
                          <a:cs typeface="Times New Roman" pitchFamily="18" charset="0"/>
                        </a:rPr>
                        <a:t> </a:t>
                      </a:r>
                      <a:r>
                        <a:rPr lang="ru-RU" sz="1400" dirty="0">
                          <a:solidFill>
                            <a:schemeClr val="tx1"/>
                          </a:solidFill>
                          <a:latin typeface="Times New Roman" pitchFamily="18" charset="0"/>
                          <a:ea typeface="Calibri"/>
                          <a:cs typeface="Times New Roman" pitchFamily="18" charset="0"/>
                        </a:rPr>
                        <a:t>и дети группы</a:t>
                      </a:r>
                    </a:p>
                  </a:txBody>
                  <a:tcPr marL="68580" marR="68580" marT="0" marB="0">
                    <a:solidFill>
                      <a:schemeClr val="accent2">
                        <a:lumMod val="60000"/>
                        <a:lumOff val="40000"/>
                      </a:schemeClr>
                    </a:solidFill>
                  </a:tcPr>
                </a:tc>
                <a:extLst>
                  <a:ext uri="{0D108BD9-81ED-4DB2-BD59-A6C34878D82A}">
                    <a16:rowId xmlns:a16="http://schemas.microsoft.com/office/drawing/2014/main" xmlns="" val="10000"/>
                  </a:ext>
                </a:extLst>
              </a:tr>
              <a:tr h="941102">
                <a:tc>
                  <a:txBody>
                    <a:bodyPr/>
                    <a:lstStyle/>
                    <a:p>
                      <a:pPr>
                        <a:lnSpc>
                          <a:spcPct val="115000"/>
                        </a:lnSpc>
                        <a:spcAft>
                          <a:spcPts val="0"/>
                        </a:spcAft>
                      </a:pPr>
                      <a:r>
                        <a:rPr lang="ru-RU" sz="1400" b="1" u="sng" dirty="0">
                          <a:solidFill>
                            <a:schemeClr val="tx1"/>
                          </a:solidFill>
                          <a:latin typeface="Times New Roman" pitchFamily="18" charset="0"/>
                          <a:ea typeface="Calibri"/>
                          <a:cs typeface="Times New Roman" pitchFamily="18" charset="0"/>
                        </a:rPr>
                        <a:t>Работа с родителями:</a:t>
                      </a:r>
                      <a:endParaRPr lang="ru-RU" sz="1400" b="1"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Создание альбома.</a:t>
                      </a:r>
                      <a:endParaRPr lang="ru-RU" sz="1400" b="1"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400" b="1" dirty="0">
                          <a:solidFill>
                            <a:schemeClr val="tx1"/>
                          </a:solidFill>
                          <a:latin typeface="Times New Roman" pitchFamily="18" charset="0"/>
                          <a:ea typeface="Calibri"/>
                          <a:cs typeface="Times New Roman" pitchFamily="18" charset="0"/>
                        </a:rPr>
                        <a:t>« </a:t>
                      </a:r>
                      <a:r>
                        <a:rPr lang="ru-RU" sz="1400" b="1" dirty="0" smtClean="0">
                          <a:solidFill>
                            <a:schemeClr val="tx1"/>
                          </a:solidFill>
                          <a:latin typeface="Times New Roman" pitchFamily="18" charset="0"/>
                          <a:ea typeface="Calibri"/>
                          <a:cs typeface="Times New Roman" pitchFamily="18" charset="0"/>
                        </a:rPr>
                        <a:t>Шестиногие</a:t>
                      </a:r>
                      <a:r>
                        <a:rPr lang="ru-RU" sz="1400" b="1" baseline="0" dirty="0" smtClean="0">
                          <a:solidFill>
                            <a:schemeClr val="tx1"/>
                          </a:solidFill>
                          <a:latin typeface="Times New Roman" pitchFamily="18" charset="0"/>
                          <a:ea typeface="Calibri"/>
                          <a:cs typeface="Times New Roman" pitchFamily="18" charset="0"/>
                        </a:rPr>
                        <a:t> малыши</a:t>
                      </a:r>
                      <a:r>
                        <a:rPr lang="ru-RU" sz="1400" b="1" dirty="0" smtClean="0">
                          <a:solidFill>
                            <a:schemeClr val="tx1"/>
                          </a:solidFill>
                          <a:latin typeface="Times New Roman" pitchFamily="18" charset="0"/>
                          <a:ea typeface="Calibri"/>
                          <a:cs typeface="Times New Roman" pitchFamily="18" charset="0"/>
                        </a:rPr>
                        <a:t>»</a:t>
                      </a:r>
                      <a:endParaRPr lang="ru-RU" sz="1400" b="1" dirty="0">
                        <a:solidFill>
                          <a:schemeClr val="tx1"/>
                        </a:solidFill>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1400" b="1" dirty="0" smtClean="0">
                          <a:solidFill>
                            <a:schemeClr val="tx1"/>
                          </a:solidFill>
                          <a:latin typeface="Times New Roman" pitchFamily="18" charset="0"/>
                          <a:ea typeface="Calibri"/>
                          <a:cs typeface="Times New Roman" pitchFamily="18" charset="0"/>
                        </a:rPr>
                        <a:t>Воспитатели, </a:t>
                      </a:r>
                      <a:r>
                        <a:rPr lang="ru-RU" sz="1400" b="1" dirty="0">
                          <a:solidFill>
                            <a:schemeClr val="tx1"/>
                          </a:solidFill>
                          <a:latin typeface="Times New Roman" pitchFamily="18" charset="0"/>
                          <a:ea typeface="Calibri"/>
                          <a:cs typeface="Times New Roman" pitchFamily="18" charset="0"/>
                        </a:rPr>
                        <a:t>дети, родители группы</a:t>
                      </a:r>
                    </a:p>
                  </a:txBody>
                  <a:tcPr marL="68580" marR="68580"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325944067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rPr>
              <a:t>Заключительный этап</a:t>
            </a:r>
            <a:endParaRPr lang="ru-RU" b="1" dirty="0">
              <a:solidFill>
                <a:srgbClr val="002060"/>
              </a:solidFill>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2982812741"/>
              </p:ext>
            </p:extLst>
          </p:nvPr>
        </p:nvGraphicFramePr>
        <p:xfrm>
          <a:off x="1939637" y="1628800"/>
          <a:ext cx="7827816" cy="1266800"/>
        </p:xfrm>
        <a:graphic>
          <a:graphicData uri="http://schemas.openxmlformats.org/drawingml/2006/table">
            <a:tbl>
              <a:tblPr firstRow="1" bandRow="1">
                <a:tableStyleId>{5C22544A-7EE6-4342-B048-85BDC9FD1C3A}</a:tableStyleId>
              </a:tblPr>
              <a:tblGrid>
                <a:gridCol w="1943237">
                  <a:extLst>
                    <a:ext uri="{9D8B030D-6E8A-4147-A177-3AD203B41FA5}">
                      <a16:colId xmlns:a16="http://schemas.microsoft.com/office/drawing/2014/main" xmlns="" val="20000"/>
                    </a:ext>
                  </a:extLst>
                </a:gridCol>
                <a:gridCol w="1943237">
                  <a:extLst>
                    <a:ext uri="{9D8B030D-6E8A-4147-A177-3AD203B41FA5}">
                      <a16:colId xmlns:a16="http://schemas.microsoft.com/office/drawing/2014/main" xmlns="" val="20001"/>
                    </a:ext>
                  </a:extLst>
                </a:gridCol>
                <a:gridCol w="1943237">
                  <a:extLst>
                    <a:ext uri="{9D8B030D-6E8A-4147-A177-3AD203B41FA5}">
                      <a16:colId xmlns:a16="http://schemas.microsoft.com/office/drawing/2014/main" xmlns="" val="20002"/>
                    </a:ext>
                  </a:extLst>
                </a:gridCol>
                <a:gridCol w="1998105">
                  <a:extLst>
                    <a:ext uri="{9D8B030D-6E8A-4147-A177-3AD203B41FA5}">
                      <a16:colId xmlns:a16="http://schemas.microsoft.com/office/drawing/2014/main" xmlns="" val="20003"/>
                    </a:ext>
                  </a:extLst>
                </a:gridCol>
              </a:tblGrid>
              <a:tr h="1266800">
                <a:tc>
                  <a:txBody>
                    <a:bodyPr/>
                    <a:lstStyle/>
                    <a:p>
                      <a:pPr>
                        <a:lnSpc>
                          <a:spcPct val="115000"/>
                        </a:lnSpc>
                        <a:spcAft>
                          <a:spcPts val="0"/>
                        </a:spcAft>
                      </a:pPr>
                      <a:r>
                        <a:rPr lang="ru-RU" sz="1800" dirty="0">
                          <a:solidFill>
                            <a:schemeClr val="tx1"/>
                          </a:solidFill>
                          <a:latin typeface="Times New Roman"/>
                          <a:ea typeface="Calibri"/>
                          <a:cs typeface="Times New Roman"/>
                        </a:rPr>
                        <a:t>Презентация проекта</a:t>
                      </a:r>
                      <a:endParaRPr lang="ru-RU" sz="1800" dirty="0">
                        <a:solidFill>
                          <a:schemeClr val="tx1"/>
                        </a:solidFill>
                        <a:latin typeface="Calibri"/>
                        <a:ea typeface="Calibri"/>
                        <a:cs typeface="Times New Roman"/>
                      </a:endParaRPr>
                    </a:p>
                  </a:txBody>
                  <a:tcPr marL="52903" marR="52903" marT="0" marB="0">
                    <a:solidFill>
                      <a:schemeClr val="accent2">
                        <a:lumMod val="60000"/>
                        <a:lumOff val="40000"/>
                      </a:schemeClr>
                    </a:solidFill>
                  </a:tcPr>
                </a:tc>
                <a:tc>
                  <a:txBody>
                    <a:bodyPr/>
                    <a:lstStyle/>
                    <a:p>
                      <a:pPr>
                        <a:lnSpc>
                          <a:spcPct val="115000"/>
                        </a:lnSpc>
                        <a:spcAft>
                          <a:spcPts val="0"/>
                        </a:spcAft>
                      </a:pPr>
                      <a:r>
                        <a:rPr lang="ru-RU" sz="1800" dirty="0" smtClean="0">
                          <a:solidFill>
                            <a:schemeClr val="tx1"/>
                          </a:solidFill>
                          <a:latin typeface="Times New Roman"/>
                          <a:ea typeface="Calibri"/>
                          <a:cs typeface="Times New Roman"/>
                        </a:rPr>
                        <a:t>«НАСЕКОМЫЕ»</a:t>
                      </a:r>
                      <a:endParaRPr lang="ru-RU" sz="1800" dirty="0">
                        <a:solidFill>
                          <a:schemeClr val="tx1"/>
                        </a:solidFill>
                        <a:latin typeface="Calibri"/>
                        <a:ea typeface="Calibri"/>
                        <a:cs typeface="Times New Roman"/>
                      </a:endParaRPr>
                    </a:p>
                  </a:txBody>
                  <a:tcPr marL="52903" marR="52903" marT="0" marB="0">
                    <a:solidFill>
                      <a:schemeClr val="accent2">
                        <a:lumMod val="60000"/>
                        <a:lumOff val="40000"/>
                      </a:schemeClr>
                    </a:solidFill>
                  </a:tcPr>
                </a:tc>
                <a:tc>
                  <a:txBody>
                    <a:bodyPr/>
                    <a:lstStyle/>
                    <a:p>
                      <a:pPr>
                        <a:lnSpc>
                          <a:spcPct val="115000"/>
                        </a:lnSpc>
                        <a:spcAft>
                          <a:spcPts val="0"/>
                        </a:spcAft>
                      </a:pPr>
                      <a:r>
                        <a:rPr lang="ru-RU" sz="1800" dirty="0">
                          <a:solidFill>
                            <a:schemeClr val="tx1"/>
                          </a:solidFill>
                          <a:latin typeface="Times New Roman"/>
                          <a:ea typeface="Calibri"/>
                          <a:cs typeface="Times New Roman"/>
                        </a:rPr>
                        <a:t>Воспитатели,  дети, </a:t>
                      </a:r>
                      <a:r>
                        <a:rPr lang="ru-RU" sz="1800" dirty="0" smtClean="0">
                          <a:solidFill>
                            <a:schemeClr val="tx1"/>
                          </a:solidFill>
                          <a:latin typeface="Times New Roman"/>
                          <a:ea typeface="Calibri"/>
                          <a:cs typeface="Times New Roman"/>
                        </a:rPr>
                        <a:t> родители </a:t>
                      </a:r>
                      <a:r>
                        <a:rPr lang="ru-RU" sz="1800" dirty="0">
                          <a:solidFill>
                            <a:schemeClr val="tx1"/>
                          </a:solidFill>
                          <a:latin typeface="Times New Roman"/>
                          <a:ea typeface="Calibri"/>
                          <a:cs typeface="Times New Roman"/>
                        </a:rPr>
                        <a:t>группы</a:t>
                      </a:r>
                      <a:endParaRPr lang="ru-RU" sz="1800" dirty="0">
                        <a:solidFill>
                          <a:schemeClr val="tx1"/>
                        </a:solidFill>
                        <a:latin typeface="Calibri"/>
                        <a:ea typeface="Calibri"/>
                        <a:cs typeface="Times New Roman"/>
                      </a:endParaRPr>
                    </a:p>
                  </a:txBody>
                  <a:tcPr marL="52903" marR="52903" marT="0" marB="0">
                    <a:solidFill>
                      <a:schemeClr val="accent2">
                        <a:lumMod val="60000"/>
                        <a:lumOff val="40000"/>
                      </a:schemeClr>
                    </a:solidFill>
                  </a:tcPr>
                </a:tc>
                <a:tc>
                  <a:txBody>
                    <a:bodyPr/>
                    <a:lstStyle/>
                    <a:p>
                      <a:pPr>
                        <a:lnSpc>
                          <a:spcPct val="115000"/>
                        </a:lnSpc>
                        <a:spcAft>
                          <a:spcPts val="0"/>
                        </a:spcAft>
                      </a:pPr>
                      <a:endParaRPr lang="ru-RU" sz="1600" dirty="0">
                        <a:solidFill>
                          <a:schemeClr val="tx1"/>
                        </a:solidFill>
                        <a:latin typeface="Calibri"/>
                        <a:ea typeface="Calibri"/>
                        <a:cs typeface="Times New Roman"/>
                      </a:endParaRPr>
                    </a:p>
                  </a:txBody>
                  <a:tcPr marL="52903" marR="52903" marT="0" marB="0">
                    <a:solidFill>
                      <a:schemeClr val="accent2">
                        <a:lumMod val="60000"/>
                        <a:lumOff val="40000"/>
                      </a:schemeClr>
                    </a:solidFill>
                  </a:tcPr>
                </a:tc>
                <a:extLst>
                  <a:ext uri="{0D108BD9-81ED-4DB2-BD59-A6C34878D82A}">
                    <a16:rowId xmlns:a16="http://schemas.microsoft.com/office/drawing/2014/main" xmlns="" val="10000"/>
                  </a:ext>
                </a:extLst>
              </a:tr>
            </a:tbl>
          </a:graphicData>
        </a:graphic>
      </p:graphicFrame>
      <p:pic>
        <p:nvPicPr>
          <p:cNvPr id="1028" name="Picture 4" descr=" "/>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939636" y="2923544"/>
            <a:ext cx="7827818" cy="39344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8665328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624110"/>
            <a:ext cx="8911687" cy="703141"/>
          </a:xfrm>
        </p:spPr>
        <p:txBody>
          <a:bodyPr/>
          <a:lstStyle/>
          <a:p>
            <a:r>
              <a:rPr lang="ru-RU" dirty="0" smtClean="0"/>
              <a:t>       </a:t>
            </a:r>
            <a:r>
              <a:rPr lang="ru-RU" b="1" dirty="0" smtClean="0">
                <a:solidFill>
                  <a:srgbClr val="002060"/>
                </a:solidFill>
              </a:rPr>
              <a:t>Шестиногие малыши</a:t>
            </a:r>
            <a:endParaRPr lang="ru-RU" b="1" dirty="0">
              <a:solidFill>
                <a:srgbClr val="002060"/>
              </a:solidFill>
            </a:endParaRPr>
          </a:p>
        </p:txBody>
      </p:sp>
      <p:sp>
        <p:nvSpPr>
          <p:cNvPr id="4" name="Объект 3"/>
          <p:cNvSpPr>
            <a:spLocks noGrp="1"/>
          </p:cNvSpPr>
          <p:nvPr>
            <p:ph sz="half" idx="1"/>
          </p:nvPr>
        </p:nvSpPr>
        <p:spPr>
          <a:xfrm flipH="1">
            <a:off x="7851975" y="2243307"/>
            <a:ext cx="252934" cy="3777622"/>
          </a:xfrm>
        </p:spPr>
        <p:txBody>
          <a:bodyPr/>
          <a:lstStyle/>
          <a:p>
            <a:endParaRPr lang="ru-RU" dirty="0"/>
          </a:p>
        </p:txBody>
      </p:sp>
      <p:pic>
        <p:nvPicPr>
          <p:cNvPr id="11" name="Рисунок 10" descr="https://i.mycdn.me/i?r=AyH4iRPQ2q0otWIFepML2LxRaBRFCL3TF1xtjwUs_QK1rw"/>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45824" y="1327251"/>
            <a:ext cx="4660467" cy="5375564"/>
          </a:xfrm>
          <a:prstGeom prst="rect">
            <a:avLst/>
          </a:prstGeom>
          <a:noFill/>
          <a:ln>
            <a:noFill/>
          </a:ln>
        </p:spPr>
      </p:pic>
      <p:sp>
        <p:nvSpPr>
          <p:cNvPr id="6" name="Объект 5"/>
          <p:cNvSpPr>
            <a:spLocks noGrp="1"/>
          </p:cNvSpPr>
          <p:nvPr>
            <p:ph sz="half" idx="2"/>
          </p:nvPr>
        </p:nvSpPr>
        <p:spPr>
          <a:xfrm flipV="1">
            <a:off x="7190747" y="5903844"/>
            <a:ext cx="4313864" cy="455392"/>
          </a:xfrm>
        </p:spPr>
        <p:txBody>
          <a:bodyPr/>
          <a:lstStyle/>
          <a:p>
            <a:endParaRPr lang="ru-RU" dirty="0"/>
          </a:p>
        </p:txBody>
      </p:sp>
      <p:pic>
        <p:nvPicPr>
          <p:cNvPr id="12" name="Рисунок 11" descr="https://i.mycdn.me/i?r=AyH4iRPQ2q0otWIFepML2LxRMTx5gxdgcYC674aqGpMvZA"/>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749832" y="1327251"/>
            <a:ext cx="4754779" cy="5375563"/>
          </a:xfrm>
          <a:prstGeom prst="rect">
            <a:avLst/>
          </a:prstGeom>
          <a:noFill/>
          <a:ln>
            <a:noFill/>
          </a:ln>
        </p:spPr>
      </p:pic>
    </p:spTree>
    <p:extLst>
      <p:ext uri="{BB962C8B-B14F-4D97-AF65-F5344CB8AC3E}">
        <p14:creationId xmlns:p14="http://schemas.microsoft.com/office/powerpoint/2010/main" xmlns="" val="321578218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485</TotalTime>
  <Words>527</Words>
  <Application>Microsoft Office PowerPoint</Application>
  <PresentationFormat>Произвольный</PresentationFormat>
  <Paragraphs>102</Paragraphs>
  <Slides>41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Легкий дым</vt:lpstr>
      <vt:lpstr>Муниципальное автономное дошкольное образовательное учреждение  города Новосибирска  «Детский сад № 373 комбинированного вида «Скворушка»  </vt:lpstr>
      <vt:lpstr>Тема проекта НАСЕКОМЫЕ</vt:lpstr>
      <vt:lpstr>Актуальность</vt:lpstr>
      <vt:lpstr>Слайд 4</vt:lpstr>
      <vt:lpstr>Ожидаемые результаты</vt:lpstr>
      <vt:lpstr> Подготовительный этап</vt:lpstr>
      <vt:lpstr>Основной этап</vt:lpstr>
      <vt:lpstr>Заключительный этап</vt:lpstr>
      <vt:lpstr>       Шестиногие малыши</vt:lpstr>
      <vt:lpstr>Слайд 10</vt:lpstr>
      <vt:lpstr>Слайд 11</vt:lpstr>
      <vt:lpstr>Слайд 12</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                НАСЕКОМЫЕ</vt:lpstr>
      <vt:lpstr>ТЕАТРАЛИЗОВАННАЯ ПОСТАНОВКА Корней Чуковский « МУХА В БАНЕ» </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ФОТОАЛЬБОМ « Наблюдаем за насекомыми с родителями»</vt:lpstr>
      <vt:lpstr>Слайд 38</vt:lpstr>
      <vt:lpstr>Слайд 39</vt:lpstr>
      <vt:lpstr>Слайд 40</vt:lpstr>
      <vt:lpstr>          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автономное дошкольное образовательное учреждение  города Новосибирска  «Детский сад № 373 комбинированного вида «Скворушка»  </dc:title>
  <dc:creator>DS_383</dc:creator>
  <cp:lastModifiedBy>User</cp:lastModifiedBy>
  <cp:revision>79</cp:revision>
  <dcterms:created xsi:type="dcterms:W3CDTF">2018-10-24T06:32:48Z</dcterms:created>
  <dcterms:modified xsi:type="dcterms:W3CDTF">2020-07-12T16:17:18Z</dcterms:modified>
</cp:coreProperties>
</file>