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68" r:id="rId3"/>
    <p:sldId id="269" r:id="rId4"/>
    <p:sldId id="290" r:id="rId5"/>
    <p:sldId id="297" r:id="rId6"/>
    <p:sldId id="291" r:id="rId7"/>
    <p:sldId id="298" r:id="rId8"/>
    <p:sldId id="275" r:id="rId9"/>
    <p:sldId id="276" r:id="rId10"/>
    <p:sldId id="277" r:id="rId11"/>
    <p:sldId id="279" r:id="rId12"/>
    <p:sldId id="281" r:id="rId13"/>
    <p:sldId id="289" r:id="rId14"/>
    <p:sldId id="284" r:id="rId15"/>
    <p:sldId id="285" r:id="rId16"/>
    <p:sldId id="286" r:id="rId17"/>
    <p:sldId id="287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B30D2-243D-4D07-92DB-3C25B402B44B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CE51E-2CF3-4682-B1B1-60FAC06451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F81CE5A-AFAC-42A8-8D55-A5BB7B9277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0B62DC52-5B47-42BD-8A44-1508B3CDA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B5B8619E-17A4-462D-B7DF-B888E0335A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4A0E39D4-AFAB-4D6A-AEC7-BCD759DDA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B15213BA-06F6-4603-BD94-2283CAD74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5AAD62FE-4C49-4205-B833-27BB359F6B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C4D1F8C8-68D1-46AE-9896-041253388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9F93CC70-A385-46ED-B69B-A000EB5E4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A13C058D-7792-42BD-9F4B-735E3C0C8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51820869-632B-47E2-97CE-74B80B663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17029322-60F4-4E2E-8CC1-756998346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CF3B98D6-F7A6-41B7-BE51-B4FEC9538A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9630D538-CEF5-4C48-9EEB-DAD2D44D1B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03744E36-3CCC-4D54-84CC-E215F785D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8DC9AEDD-E68F-4764-A503-D52F482CF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A718B20D-79F6-4D8F-87FF-848868882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 noEditPoint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01.05.2019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ижний колонтитул 4"/>
          <p:cNvSpPr>
            <a:spLocks noGrp="1" noEditPoint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lum bright="0" contrast="0"/>
          </a:blip>
          <a:srcRect l="0" t="0" r="0" b="0"/>
          <a:stretch>
            <a:fillRect l="0" t="0" r="0" b="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6.jpeg"/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 noEditPoints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Т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р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и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н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а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д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ц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а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т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о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е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а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п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р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е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л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я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b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Кла</a:t>
            </a: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ная  р</a:t>
            </a: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бота.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"/>
          <a:srcRect r="53985"/>
          <a:stretch/>
        </p:blipFill>
        <p:spPr bwMode="auto">
          <a:xfrm>
            <a:off x="5220072" y="2156113"/>
            <a:ext cx="2191456" cy="2540001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1"/>
          <a:srcRect l="50000"/>
          <a:stretch/>
        </p:blipFill>
        <p:spPr bwMode="auto">
          <a:xfrm>
            <a:off x="2190750" y="2156114"/>
            <a:ext cx="2381250" cy="2540001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627784" y="5085184"/>
            <a:ext cx="4783744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Сижу  правильно,  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пишу  красиво!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Постараемся  определить, </a:t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кто  что  делает?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1441333" y="2420888"/>
            <a:ext cx="7293496" cy="219310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Определите,  сколько  можно  составить  предложений  из  данных    слов?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Запишите  предложения,  оформляя  по  правилам!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59632" y="1268760"/>
            <a:ext cx="7656899" cy="11521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4788024" y="5946747"/>
            <a:ext cx="3600400" cy="4414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с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126 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упр.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218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0463" y="4388519"/>
            <a:ext cx="1118353" cy="1532683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331640" y="260648"/>
            <a:ext cx="7211144" cy="634082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Проверим   работу!</a:t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/>
          <a:srcRect l="37197" t="50167" r="29170"/>
          <a:stretch/>
        </p:blipFill>
        <p:spPr bwMode="auto">
          <a:xfrm>
            <a:off x="2812501" y="4010248"/>
            <a:ext cx="2850745" cy="65278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b="59"/>
          <a:stretch/>
        </p:blipFill>
        <p:spPr bwMode="auto">
          <a:xfrm>
            <a:off x="1475656" y="1052736"/>
            <a:ext cx="1514813" cy="1584176"/>
          </a:xfrm>
          <a:prstGeom prst="ellipse">
            <a:avLst/>
          </a:prstGeom>
          <a:noFill/>
          <a:ln>
            <a:noFill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/>
          <a:srcRect r="73010" b="49833"/>
          <a:stretch/>
        </p:blipFill>
        <p:spPr bwMode="auto">
          <a:xfrm>
            <a:off x="1292962" y="2826988"/>
            <a:ext cx="2344982" cy="669156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/>
          <a:srcRect l="26062" r="47878" b="49833"/>
          <a:stretch/>
        </p:blipFill>
        <p:spPr bwMode="auto">
          <a:xfrm>
            <a:off x="3806161" y="2914221"/>
            <a:ext cx="2230880" cy="65927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9446" y="1000705"/>
            <a:ext cx="1746650" cy="1826283"/>
          </a:xfrm>
          <a:prstGeom prst="ellipse">
            <a:avLst/>
          </a:prstGeom>
          <a:noFill/>
          <a:ln>
            <a:noFill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/>
          <a:srcRect l="52591" t="4858" r="19207" b="49833"/>
          <a:stretch/>
        </p:blipFill>
        <p:spPr bwMode="auto">
          <a:xfrm>
            <a:off x="6349663" y="3014251"/>
            <a:ext cx="2299955" cy="56726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 r="69" b="29"/>
          <a:stretch/>
        </p:blipFill>
        <p:spPr bwMode="auto">
          <a:xfrm>
            <a:off x="6228185" y="984088"/>
            <a:ext cx="1656184" cy="1928788"/>
          </a:xfrm>
          <a:prstGeom prst="ellipse">
            <a:avLst/>
          </a:prstGeom>
          <a:noFill/>
          <a:ln>
            <a:noFill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 b="93"/>
          <a:stretch/>
        </p:blipFill>
        <p:spPr bwMode="auto">
          <a:xfrm>
            <a:off x="1372374" y="3606631"/>
            <a:ext cx="1396094" cy="1460021"/>
          </a:xfrm>
          <a:prstGeom prst="ellipse">
            <a:avLst/>
          </a:prstGeom>
          <a:noFill/>
          <a:ln>
            <a:noFill/>
          </a:ln>
          <a:effectLst/>
        </p:spPr>
      </p:pic>
      <p:sp>
        <p:nvSpPr>
          <p:cNvPr id="12" name="Скругленный прямоугольник 11"/>
          <p:cNvSpPr/>
          <p:nvPr/>
        </p:nvSpPr>
        <p:spPr>
          <a:xfrm>
            <a:off x="1292962" y="5877272"/>
            <a:ext cx="7229872" cy="5478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Какие  это  предложения?  Докажите.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105437" y="4937398"/>
            <a:ext cx="4245495" cy="759431"/>
            <a:chOff x="2390417" y="4772172"/>
            <a:chExt cx="3854306" cy="533377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1"/>
            <a:srcRect t="50167" r="62152"/>
            <a:stretch/>
          </p:blipFill>
          <p:spPr bwMode="auto">
            <a:xfrm>
              <a:off x="3712609" y="4790292"/>
              <a:ext cx="2532114" cy="515257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1"/>
            <a:srcRect l="81427" b="52489"/>
            <a:stretch/>
          </p:blipFill>
          <p:spPr bwMode="auto">
            <a:xfrm>
              <a:off x="2390417" y="4772172"/>
              <a:ext cx="1243427" cy="487987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68396" y="3573494"/>
            <a:ext cx="1462599" cy="1635638"/>
          </a:xfrm>
          <a:prstGeom prst="ellipse">
            <a:avLst/>
          </a:prstGeom>
          <a:noFill/>
          <a:ln>
            <a:noFill/>
          </a:ln>
          <a:effectLst/>
        </p:spPr>
      </p:pic>
      <p:sp>
        <p:nvSpPr>
          <p:cNvPr id="17" name="Овал 16"/>
          <p:cNvSpPr/>
          <p:nvPr/>
        </p:nvSpPr>
        <p:spPr>
          <a:xfrm>
            <a:off x="2427650" y="5022421"/>
            <a:ext cx="681635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Arial Black" pitchFamily="34" charset="0"/>
              </a:rPr>
              <a:t>!</a:t>
            </a:r>
          </a:p>
        </p:txBody>
      </p:sp>
      <p:sp>
        <p:nvSpPr>
          <p:cNvPr id="18" name="Овал 17"/>
          <p:cNvSpPr/>
          <p:nvPr/>
        </p:nvSpPr>
        <p:spPr>
          <a:xfrm>
            <a:off x="3142458" y="5048757"/>
            <a:ext cx="681635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403648" y="274638"/>
            <a:ext cx="7283152" cy="56207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Как  поработали   с  глаголами?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4048" y="5948642"/>
            <a:ext cx="3600400" cy="4414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с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125 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упр.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214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11810" y="3918526"/>
            <a:ext cx="1118353" cy="15326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446" r="16948" b="59264"/>
          <a:stretch/>
        </p:blipFill>
        <p:spPr bwMode="auto">
          <a:xfrm>
            <a:off x="1547664" y="908718"/>
            <a:ext cx="5753983" cy="208823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220" name="Picture 4" descr="https://ds02.infourok.ru/uploads/ex/02df/0003854e-41ee1898/hello_html_m2499ef2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1708" y="2891668"/>
            <a:ext cx="2582947" cy="1449952"/>
          </a:xfrm>
          <a:prstGeom prst="rect">
            <a:avLst/>
          </a:prstGeom>
          <a:noFill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 b="20"/>
          <a:stretch/>
        </p:blipFill>
        <p:spPr bwMode="auto">
          <a:xfrm>
            <a:off x="2515101" y="4532247"/>
            <a:ext cx="2159677" cy="185782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/>
          <a:srcRect r="113"/>
          <a:stretch/>
        </p:blipFill>
        <p:spPr bwMode="auto">
          <a:xfrm>
            <a:off x="7511810" y="1052736"/>
            <a:ext cx="1267240" cy="1386840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11" name="Группа 10"/>
          <p:cNvGrpSpPr/>
          <p:nvPr/>
        </p:nvGrpSpPr>
        <p:grpSpPr>
          <a:xfrm>
            <a:off x="1975040" y="1340768"/>
            <a:ext cx="1080121" cy="76200"/>
            <a:chOff x="3788295" y="2760599"/>
            <a:chExt cx="1557650" cy="7620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3788296" y="27605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788295" y="28367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5004048" y="1295009"/>
            <a:ext cx="1427494" cy="76200"/>
            <a:chOff x="3788295" y="2760599"/>
            <a:chExt cx="2058599" cy="76200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3788296" y="2760599"/>
              <a:ext cx="205859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788295" y="2836799"/>
              <a:ext cx="205859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2574872" y="1600622"/>
            <a:ext cx="1427494" cy="76200"/>
            <a:chOff x="3788295" y="2760599"/>
            <a:chExt cx="2058599" cy="7620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3788296" y="2760599"/>
              <a:ext cx="205859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788295" y="2836799"/>
              <a:ext cx="205859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2748558" y="1952835"/>
            <a:ext cx="1080121" cy="76200"/>
            <a:chOff x="3788295" y="2760599"/>
            <a:chExt cx="1557650" cy="76200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>
              <a:off x="3788296" y="27605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788295" y="28367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32"/>
          <p:cNvGrpSpPr/>
          <p:nvPr/>
        </p:nvGrpSpPr>
        <p:grpSpPr>
          <a:xfrm>
            <a:off x="5177734" y="1914735"/>
            <a:ext cx="1080121" cy="76200"/>
            <a:chOff x="3788295" y="2760599"/>
            <a:chExt cx="1557650" cy="76200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>
              <a:off x="3788296" y="27605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3788295" y="28367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2922245" y="2315054"/>
            <a:ext cx="1080121" cy="76200"/>
            <a:chOff x="3788295" y="2760599"/>
            <a:chExt cx="1557650" cy="76200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>
              <a:off x="3788296" y="27605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3788295" y="28367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Овал 38"/>
          <p:cNvSpPr/>
          <p:nvPr/>
        </p:nvSpPr>
        <p:spPr>
          <a:xfrm>
            <a:off x="5717794" y="3292608"/>
            <a:ext cx="681635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Arial Black" pitchFamily="34" charset="0"/>
              </a:rPr>
              <a:t>!</a:t>
            </a:r>
          </a:p>
        </p:txBody>
      </p:sp>
      <p:sp>
        <p:nvSpPr>
          <p:cNvPr id="40" name="Овал 39"/>
          <p:cNvSpPr/>
          <p:nvPr/>
        </p:nvSpPr>
        <p:spPr>
          <a:xfrm>
            <a:off x="6432602" y="3318944"/>
            <a:ext cx="681635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403648" y="274638"/>
            <a:ext cx="7283152" cy="56207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Работаем  с  первым  предложением   текста!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1475656" y="1556792"/>
            <a:ext cx="7539814" cy="86409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Сидели  свиристели  и  свиристели.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4048" y="5948642"/>
            <a:ext cx="3600400" cy="4414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с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125 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упр.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214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57393" y="4635686"/>
            <a:ext cx="1696002" cy="194373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0" name="Скругленный прямоугольник 9"/>
          <p:cNvSpPr/>
          <p:nvPr/>
        </p:nvSpPr>
        <p:spPr>
          <a:xfrm>
            <a:off x="1907704" y="1268760"/>
            <a:ext cx="1080120" cy="3516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глаг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02742" y="1222006"/>
            <a:ext cx="901306" cy="3516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сущ.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48264" y="1229680"/>
            <a:ext cx="1080120" cy="3516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глаг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Объект 2"/>
          <p:cNvSpPr/>
          <p:nvPr/>
        </p:nvSpPr>
        <p:spPr>
          <a:xfrm>
            <a:off x="1381384" y="2348880"/>
            <a:ext cx="7293496" cy="140706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Что  заметили?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По  каким  признакам  надо  распознавать  части  речи?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Запишите  другие  предложения  текста. Подчеркните  глаголы.</a:t>
            </a:r>
          </a:p>
          <a:p>
            <a:pPr marL="0" indent="0">
              <a:buFont typeface="Arial" pitchFamily="34" charset="0"/>
              <a:buNone/>
            </a:pPr>
            <a:endParaRPr lang="ru-RU" sz="2800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547664" y="2060848"/>
            <a:ext cx="1557649" cy="152400"/>
            <a:chOff x="3788296" y="2760599"/>
            <a:chExt cx="1557649" cy="152400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3788296" y="27605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788296" y="2912999"/>
              <a:ext cx="15576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6470735" y="2060848"/>
            <a:ext cx="2133713" cy="152400"/>
            <a:chOff x="3788296" y="2760599"/>
            <a:chExt cx="2133713" cy="15240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3788296" y="2760599"/>
              <a:ext cx="213371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3788296" y="2912999"/>
              <a:ext cx="213371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403648" y="2132856"/>
            <a:ext cx="8229600" cy="11430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Снежное  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покрывало  </a:t>
            </a:r>
            <a:r>
              <a:rPr lang="ru-RU" sz="2800" dirty="0" err="1" smtClean="0">
                <a:solidFill>
                  <a:srgbClr val="FF0000"/>
                </a:solidFill>
                <a:latin typeface="Arial Black" pitchFamily="34" charset="0"/>
              </a:rPr>
              <a:t>покрывало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огромное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 поле</a:t>
            </a:r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. 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Заголовок 1"/>
          <p:cNvSpPr/>
          <p:nvPr/>
        </p:nvSpPr>
        <p:spPr>
          <a:xfrm>
            <a:off x="1403648" y="274638"/>
            <a:ext cx="7283152" cy="56207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Постараемся  определить  части  речи  у  слов,  одинаковых  по  написанию!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86254" y="4783985"/>
            <a:ext cx="1118353" cy="15326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6" y="3764069"/>
            <a:ext cx="3326233" cy="266033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4283968" y="1988840"/>
            <a:ext cx="901306" cy="3516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сущ.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32240" y="1959563"/>
            <a:ext cx="1080120" cy="3516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глаг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403648" y="1844824"/>
            <a:ext cx="8229600" cy="144016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Посадила  </a:t>
            </a:r>
            <a:r>
              <a:rPr lang="ru-RU" sz="3200" dirty="0">
                <a:solidFill>
                  <a:srgbClr val="002060"/>
                </a:solidFill>
                <a:latin typeface="Arial Black" pitchFamily="34" charset="0"/>
              </a:rPr>
              <a:t>мать </a:t>
            </a: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в  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печь </a:t>
            </a: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 пироги  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с  </a:t>
            </a:r>
            <a:r>
              <a:rPr lang="ru-RU" sz="3200" dirty="0">
                <a:solidFill>
                  <a:srgbClr val="002060"/>
                </a:solidFill>
                <a:latin typeface="Arial Black" pitchFamily="34" charset="0"/>
              </a:rPr>
              <a:t>капустой </a:t>
            </a: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печь.</a:t>
            </a: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 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Заголовок 1"/>
          <p:cNvSpPr/>
          <p:nvPr/>
        </p:nvSpPr>
        <p:spPr>
          <a:xfrm>
            <a:off x="1403648" y="274638"/>
            <a:ext cx="7283152" cy="56207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Постараемся  определить  части  речи  у  слов,  одинаковых  по  написанию!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02515" y="3423070"/>
            <a:ext cx="3137637" cy="3203054"/>
          </a:xfrm>
          <a:prstGeom prst="ellipse">
            <a:avLst/>
          </a:prstGeom>
          <a:noFill/>
          <a:ln>
            <a:noFill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6254" y="4783985"/>
            <a:ext cx="1118353" cy="153268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5940152" y="1700808"/>
            <a:ext cx="901306" cy="3516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сущ.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3968" y="2492896"/>
            <a:ext cx="1080120" cy="3516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глаг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Подведём  итоги  работы  на  уроке</a:t>
            </a:r>
            <a:endParaRPr lang="ru-RU" sz="3200" dirty="0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1475656" y="1600200"/>
            <a:ext cx="7488832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С 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какой  частью  речи работали</a:t>
            </a:r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? </a:t>
            </a:r>
            <a:endParaRPr lang="ru-RU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Какие  виды  работы  выполняли с  глаголами?</a:t>
            </a:r>
          </a:p>
          <a:p>
            <a:pPr>
              <a:buFont typeface="Wingdings" pitchFamily="2" charset="2"/>
              <a:buChar char="Ø"/>
            </a:pP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Что знаем  о  глаголе?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/>
          <a:srcRect r="94" b="46"/>
          <a:stretch/>
        </p:blipFill>
        <p:spPr bwMode="auto">
          <a:xfrm>
            <a:off x="6774598" y="4221088"/>
            <a:ext cx="2045874" cy="2107871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976216" y="3081560"/>
            <a:ext cx="8229600" cy="1143000"/>
          </a:xfrm>
        </p:spPr>
        <p:txBody>
          <a:bodyPr/>
          <a:lstStyle/>
          <a:p>
            <a:r>
              <a:rPr lang="ru-RU"/>
              <a:t>Спасибо за урок!!!!!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331640" y="274638"/>
            <a:ext cx="7632848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Упражнение   в  чистописании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заглавных   букв  по 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образцу</a:t>
            </a:r>
            <a:endParaRPr lang="ru-RU" sz="28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482607" y="1972518"/>
            <a:ext cx="6854067" cy="2511534"/>
            <a:chOff x="1603374" y="1447800"/>
            <a:chExt cx="3108274" cy="922553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1"/>
            <a:srcRect r="83538" b="66532"/>
            <a:stretch/>
          </p:blipFill>
          <p:spPr bwMode="auto">
            <a:xfrm>
              <a:off x="1603374" y="1447800"/>
              <a:ext cx="906559" cy="90108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1"/>
            <a:srcRect l="32560" t="69651" r="52934"/>
            <a:stretch/>
          </p:blipFill>
          <p:spPr bwMode="auto">
            <a:xfrm>
              <a:off x="2782582" y="1621261"/>
              <a:ext cx="688369" cy="705158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" name="Овал 2"/>
            <p:cNvSpPr/>
            <p:nvPr/>
          </p:nvSpPr>
          <p:spPr>
            <a:xfrm>
              <a:off x="3336149" y="1891680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1"/>
            <a:srcRect l="80146" t="69651" r="41"/>
            <a:stretch/>
          </p:blipFill>
          <p:spPr bwMode="auto">
            <a:xfrm>
              <a:off x="3700856" y="1621261"/>
              <a:ext cx="940211" cy="705158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3" name="Овал 12"/>
            <p:cNvSpPr/>
            <p:nvPr/>
          </p:nvSpPr>
          <p:spPr>
            <a:xfrm>
              <a:off x="4254448" y="1913153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34184" y="5348932"/>
            <a:ext cx="1344305" cy="1173212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052" name="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-119181" y="-89386"/>
            <a:ext cx="9275860" cy="70139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Словарная работа.</a:t>
            </a:r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1060953" y="1600200"/>
            <a:ext cx="7922427" cy="4525963"/>
          </a:xfrm>
        </p:spPr>
        <p:txBody>
          <a:bodyPr/>
          <a:lstStyle/>
          <a:p>
            <a:r>
              <a:rPr lang="ru-RU" sz="4800"/>
              <a:t>М..дведь, в..р..та, б..реза, в..р..бей, г..р..д, л..сица,  м..л..ко.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Проверим словарные слова.</a:t>
            </a:r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912663" y="1600200"/>
            <a:ext cx="8007165" cy="4525963"/>
          </a:xfrm>
        </p:spPr>
        <p:txBody>
          <a:bodyPr/>
          <a:lstStyle/>
          <a:p>
            <a:r>
              <a:rPr lang="ru-RU" sz="4800"/>
              <a:t>     М</a:t>
            </a:r>
            <a:r>
              <a:rPr lang="ru-RU" sz="4800">
                <a:solidFill>
                  <a:srgbClr val="FF0000"/>
                </a:solidFill>
              </a:rPr>
              <a:t>е</a:t>
            </a:r>
            <a:r>
              <a:rPr lang="ru-RU" sz="4800">
                <a:solidFill>
                  <a:srgbClr val="000000"/>
                </a:solidFill>
              </a:rPr>
              <a:t>дведь, в</a:t>
            </a:r>
            <a:r>
              <a:rPr lang="ru-RU" sz="4800">
                <a:solidFill>
                  <a:srgbClr val="FF0000"/>
                </a:solidFill>
              </a:rPr>
              <a:t>о</a:t>
            </a:r>
            <a:r>
              <a:rPr lang="ru-RU" sz="4800">
                <a:solidFill>
                  <a:srgbClr val="000000"/>
                </a:solidFill>
              </a:rPr>
              <a:t>р</a:t>
            </a:r>
            <a:r>
              <a:rPr lang="ru-RU" sz="4800">
                <a:solidFill>
                  <a:srgbClr val="FF0000"/>
                </a:solidFill>
              </a:rPr>
              <a:t>о</a:t>
            </a:r>
            <a:r>
              <a:rPr lang="ru-RU" sz="4800">
                <a:solidFill>
                  <a:srgbClr val="000000"/>
                </a:solidFill>
              </a:rPr>
              <a:t>та, б</a:t>
            </a:r>
            <a:r>
              <a:rPr lang="ru-RU" sz="4800">
                <a:solidFill>
                  <a:srgbClr val="FF0000"/>
                </a:solidFill>
              </a:rPr>
              <a:t>е</a:t>
            </a:r>
            <a:r>
              <a:rPr lang="ru-RU" sz="4800">
                <a:solidFill>
                  <a:srgbClr val="000000"/>
                </a:solidFill>
              </a:rPr>
              <a:t>реза, в</a:t>
            </a:r>
            <a:r>
              <a:rPr lang="ru-RU" sz="4800">
                <a:solidFill>
                  <a:srgbClr val="FF0000"/>
                </a:solidFill>
              </a:rPr>
              <a:t>о</a:t>
            </a:r>
            <a:r>
              <a:rPr lang="ru-RU" sz="4800">
                <a:solidFill>
                  <a:srgbClr val="000000"/>
                </a:solidFill>
              </a:rPr>
              <a:t>р</a:t>
            </a:r>
            <a:r>
              <a:rPr lang="ru-RU" sz="4800">
                <a:solidFill>
                  <a:srgbClr val="FF0000"/>
                </a:solidFill>
              </a:rPr>
              <a:t>о</a:t>
            </a:r>
            <a:r>
              <a:rPr lang="ru-RU" sz="4800">
                <a:solidFill>
                  <a:srgbClr val="000000"/>
                </a:solidFill>
              </a:rPr>
              <a:t>бей, г</a:t>
            </a:r>
            <a:r>
              <a:rPr lang="ru-RU" sz="4800">
                <a:solidFill>
                  <a:srgbClr val="FF0000"/>
                </a:solidFill>
              </a:rPr>
              <a:t>о</a:t>
            </a:r>
            <a:r>
              <a:rPr lang="ru-RU" sz="4800">
                <a:solidFill>
                  <a:srgbClr val="000000"/>
                </a:solidFill>
              </a:rPr>
              <a:t>р</a:t>
            </a:r>
            <a:r>
              <a:rPr lang="ru-RU" sz="4800">
                <a:solidFill>
                  <a:srgbClr val="FF0000"/>
                </a:solidFill>
              </a:rPr>
              <a:t>о</a:t>
            </a:r>
            <a:r>
              <a:rPr lang="ru-RU" sz="4800">
                <a:solidFill>
                  <a:srgbClr val="000000"/>
                </a:solidFill>
              </a:rPr>
              <a:t>д, л</a:t>
            </a:r>
            <a:r>
              <a:rPr lang="ru-RU" sz="4800">
                <a:solidFill>
                  <a:srgbClr val="FF0000"/>
                </a:solidFill>
              </a:rPr>
              <a:t>и</a:t>
            </a:r>
            <a:r>
              <a:rPr lang="ru-RU" sz="4800">
                <a:solidFill>
                  <a:srgbClr val="000000"/>
                </a:solidFill>
              </a:rPr>
              <a:t>сица, м</a:t>
            </a:r>
            <a:r>
              <a:rPr lang="ru-RU" sz="4800">
                <a:solidFill>
                  <a:srgbClr val="FF0000"/>
                </a:solidFill>
              </a:rPr>
              <a:t>о</a:t>
            </a:r>
            <a:r>
              <a:rPr lang="ru-RU" sz="4800">
                <a:solidFill>
                  <a:srgbClr val="000000"/>
                </a:solidFill>
              </a:rPr>
              <a:t>л</a:t>
            </a:r>
            <a:r>
              <a:rPr lang="ru-RU" sz="4800">
                <a:solidFill>
                  <a:srgbClr val="FF0000"/>
                </a:solidFill>
              </a:rPr>
              <a:t>о</a:t>
            </a:r>
            <a:r>
              <a:rPr lang="ru-RU" sz="4800">
                <a:solidFill>
                  <a:srgbClr val="000000"/>
                </a:solidFill>
              </a:rPr>
              <a:t>ко.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507010" y="274638"/>
            <a:ext cx="7339544" cy="6380641"/>
          </a:xfrm>
        </p:spPr>
        <p:txBody>
          <a:bodyPr/>
          <a:lstStyle/>
          <a:p>
            <a:pPr algn="l"/>
            <a:r>
              <a:rPr lang="ru-RU" sz="6600"/>
              <a:t>Весной солнышко греет.</a:t>
            </a:r>
          </a:p>
          <a:p>
            <a:pPr algn="l"/>
          </a:p>
          <a:p>
            <a:pPr algn="l"/>
            <a:r>
              <a:rPr lang="ru-RU" sz="6600"/>
              <a:t>Снег весной тает.</a:t>
            </a:r>
          </a:p>
          <a:p>
            <a:pPr algn="l"/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475656" y="274638"/>
            <a:ext cx="7211144" cy="778098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Постараемся   вспомнить!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 t="26212" r="49990"/>
          <a:stretch/>
        </p:blipFill>
        <p:spPr bwMode="auto">
          <a:xfrm>
            <a:off x="2425497" y="980728"/>
            <a:ext cx="3960440" cy="189476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/>
          <a:srcRect l="52072"/>
          <a:stretch/>
        </p:blipFill>
        <p:spPr bwMode="auto">
          <a:xfrm>
            <a:off x="5990750" y="4490728"/>
            <a:ext cx="2811469" cy="190128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3851920" y="985076"/>
            <a:ext cx="1584176" cy="3695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00646" y="1381149"/>
            <a:ext cx="1584176" cy="3695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2060848"/>
            <a:ext cx="1584176" cy="3695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3680" y="4200625"/>
            <a:ext cx="2272759" cy="43204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Глаголы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0" name="Объект 2"/>
          <p:cNvSpPr>
            <a:spLocks noGrp="1" noEditPoints="1"/>
          </p:cNvSpPr>
          <p:nvPr>
            <p:ph idx="1"/>
          </p:nvPr>
        </p:nvSpPr>
        <p:spPr>
          <a:xfrm>
            <a:off x="1559513" y="3140968"/>
            <a:ext cx="7292359" cy="171330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Слова  какой  части речи  пропущены?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95946" y="4954448"/>
            <a:ext cx="4288876" cy="14268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Какую  часть  речи  будем повторять  сегодня?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0138" y="914065"/>
            <a:ext cx="1779558" cy="229356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475656" y="274638"/>
            <a:ext cx="7211144" cy="778098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Запишите,  вставляя  пропущенные  глаголы!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 t="26212" r="49990"/>
          <a:stretch/>
        </p:blipFill>
        <p:spPr bwMode="auto">
          <a:xfrm>
            <a:off x="2425497" y="1298230"/>
            <a:ext cx="3960440" cy="189476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/>
          <a:srcRect l="52072"/>
          <a:stretch/>
        </p:blipFill>
        <p:spPr bwMode="auto">
          <a:xfrm>
            <a:off x="5990750" y="4490728"/>
            <a:ext cx="2811469" cy="190128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3851920" y="1302578"/>
            <a:ext cx="1976086" cy="3695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>
                <a:solidFill>
                  <a:srgbClr val="000000"/>
                </a:solidFill>
              </a:rPr>
              <a:t>зеленеет</a:t>
            </a: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90054" y="1698651"/>
            <a:ext cx="1584176" cy="3695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>
                <a:solidFill>
                  <a:srgbClr val="000000"/>
                </a:solidFill>
              </a:rPr>
              <a:t>блестит</a:t>
            </a: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2378350"/>
            <a:ext cx="1584176" cy="3695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>
                <a:solidFill>
                  <a:srgbClr val="000000"/>
                </a:solidFill>
              </a:rPr>
              <a:t>летит</a:t>
            </a: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65323" y="3946329"/>
            <a:ext cx="4240718" cy="43204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Проверьте    себя!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5756" y="1160557"/>
            <a:ext cx="2176463" cy="280511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3" name="Овал 12"/>
          <p:cNvSpPr/>
          <p:nvPr/>
        </p:nvSpPr>
        <p:spPr>
          <a:xfrm>
            <a:off x="3962373" y="4812545"/>
            <a:ext cx="681635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Arial Black" pitchFamily="34" charset="0"/>
              </a:rPr>
              <a:t>!</a:t>
            </a:r>
          </a:p>
        </p:txBody>
      </p:sp>
      <p:sp>
        <p:nvSpPr>
          <p:cNvPr id="14" name="Овал 13"/>
          <p:cNvSpPr/>
          <p:nvPr/>
        </p:nvSpPr>
        <p:spPr>
          <a:xfrm>
            <a:off x="4754461" y="4821312"/>
            <a:ext cx="681635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52945" y="5946747"/>
            <a:ext cx="3600400" cy="4414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с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128 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упр.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223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381585" y="1086377"/>
            <a:ext cx="5112568" cy="43204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Что  такое  глагол?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75656" y="1772816"/>
            <a:ext cx="2221503" cy="43204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Э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то 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…  .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75656" y="2564904"/>
            <a:ext cx="3613573" cy="43204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Обозначает  …  .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36101" y="3356992"/>
            <a:ext cx="3168352" cy="43204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Отвечает  …  .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/>
          <a:srcRect r="94" b="46"/>
          <a:stretch/>
        </p:blipFill>
        <p:spPr bwMode="auto">
          <a:xfrm>
            <a:off x="6405059" y="2204863"/>
            <a:ext cx="2185655" cy="225188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3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475656" y="274638"/>
            <a:ext cx="7211144" cy="778098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Постараемся   вспомнить!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559844" y="5139328"/>
            <a:ext cx="6971042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В  предложении  является  …  .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536099" y="4240726"/>
            <a:ext cx="4548067" cy="43204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Изменяется  по  … 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Другая 7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461</Words>
  <Application>Microsoft Office PowerPoint</Application>
  <PresentationFormat>Экран (4:3)</PresentationFormat>
  <Paragraphs>119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Wingdings</vt:lpstr>
      <vt:lpstr>Arial Black</vt:lpstr>
      <vt:lpstr>Times New Roman</vt:lpstr>
      <vt:lpstr>1_Тема Office</vt:lpstr>
      <vt:lpstr>Презентация PowerPoint</vt:lpstr>
      <vt:lpstr>17 мая. Классная  работа.</vt:lpstr>
      <vt:lpstr>Упражнение   в  чистописании заглавных   букв  по  образцу</vt:lpstr>
      <vt:lpstr>Постараемся   вспомнить!</vt:lpstr>
      <vt:lpstr>Запишите,  вставляя  пропущенные  глаголы!</vt:lpstr>
      <vt:lpstr>Постараемся   вспомнить!</vt:lpstr>
      <vt:lpstr>Постараемся  определить,  кто  что  делает? </vt:lpstr>
      <vt:lpstr>Проверим   работу! </vt:lpstr>
      <vt:lpstr>Работаем  с  текстом!</vt:lpstr>
      <vt:lpstr>Установите  соответствия!</vt:lpstr>
      <vt:lpstr>Работаем  с  первым  предложением   текста!</vt:lpstr>
      <vt:lpstr>Как  поработали   с  глаголами?</vt:lpstr>
      <vt:lpstr> Посадила  мать в  печь  пироги    с  капустой  печь. </vt:lpstr>
      <vt:lpstr>Снежное   покрывало  покрывало огромное   поле. </vt:lpstr>
      <vt:lpstr>Подведём  итоги  работы  на  уроке</vt:lpstr>
      <vt:lpstr>Оцените   себя!</vt:lpstr>
      <vt:lpstr>Интернет   ресурсы</vt:lpstr>
      <vt:lpstr>Использованная   литература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Лариса</cp:lastModifiedBy>
  <cp:revision>92</cp:revision>
  <dcterms:created xsi:type="dcterms:W3CDTF">2014-07-06T18:18:01Z</dcterms:created>
  <dcterms:modified xsi:type="dcterms:W3CDTF">2019-05-01T12:09:03Z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1127079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