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60" r:id="rId3"/>
    <p:sldId id="288" r:id="rId4"/>
    <p:sldId id="289" r:id="rId5"/>
    <p:sldId id="263" r:id="rId6"/>
    <p:sldId id="268" r:id="rId7"/>
    <p:sldId id="276" r:id="rId8"/>
    <p:sldId id="275" r:id="rId9"/>
    <p:sldId id="277" r:id="rId10"/>
    <p:sldId id="278" r:id="rId11"/>
    <p:sldId id="279" r:id="rId12"/>
    <p:sldId id="280" r:id="rId13"/>
    <p:sldId id="281" r:id="rId14"/>
    <p:sldId id="290" r:id="rId15"/>
    <p:sldId id="291" r:id="rId16"/>
    <p:sldId id="270" r:id="rId17"/>
    <p:sldId id="286" r:id="rId18"/>
    <p:sldId id="287" r:id="rId19"/>
    <p:sldId id="283" r:id="rId20"/>
    <p:sldId id="271" r:id="rId21"/>
    <p:sldId id="285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00CC"/>
    <a:srgbClr val="35EB46"/>
    <a:srgbClr val="008000"/>
    <a:srgbClr val="0066FF"/>
    <a:srgbClr val="00CCFF"/>
    <a:srgbClr val="0033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>
        <p:scale>
          <a:sx n="76" d="100"/>
          <a:sy n="76" d="100"/>
        </p:scale>
        <p:origin x="-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tableStyles" Target="tableStyle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96B6C-FC74-444E-88C0-6C80C0D36C0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E3DD5-BDC4-448A-AE54-DD177942BE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9F2D38D2-238A-44A5-84B3-5CD8BB07EB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B366190-386A-4A63-8029-B6BB6B3FEC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BB9F9F72-9A8F-44BD-B6B1-0D4AFF9A5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CFB176C-5599-4F0D-8379-923F0FE88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DFB9517-DE71-487D-85CF-4F47D40274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FA7B7F2-A25B-4010-B6DC-7E4A3BA5EE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17DA2F82-738C-4369-AC3E-720A5337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0392CBEA-7E54-4827-97B0-1B70EE9465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26FAB73-0694-4FB8-A025-8E951E1677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D7DC679-481A-416E-A15D-95558ABF9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4383BCBC-3BF8-4D8B-B0F0-C0058AC01E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B1D77F8-4669-4B45-A3F9-E76183DF72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6A8180EA-3DDD-4806-BA0E-A04EADDDE9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3DB1976-9ADC-42B3-9C9B-51770AB8E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69C8709-763F-44E6-AA13-7B1D4E4E59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2"/>
          <p:cNvSpPr>
            <a:spLocks noGrp="1" noEditPoint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0"/>
          </p:nvPr>
        </p:nvSpPr>
        <p:spPr/>
        <p:txBody>
          <a:bodyPr/>
          <a:lstStyle/>
          <a:p>
            <a:fld id="{566E3DD5-BDC4-448A-AE54-DD177942B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2"/>
          <p:cNvSpPr>
            <a:spLocks noGrp="1" noEditPoint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0"/>
          </p:nvPr>
        </p:nvSpPr>
        <p:spPr/>
        <p:txBody>
          <a:bodyPr/>
          <a:lstStyle/>
          <a:p>
            <a:fld id="{566E3DD5-BDC4-448A-AE54-DD177942B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11B183D-E6D3-4B45-BA14-06FB110042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3796035-F595-459C-ACD5-1E4C6C408E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4CBD6060-F792-4BF3-978E-78F93BD43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D50A9A95-FBE1-4A94-94D8-0566450D2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EB46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58BA-A933-4537-A0A4-7CED2D850B1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6C9F0-D51F-47FF-857B-4DA6C7E0CF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slideLayout" Target="../slideLayouts/slideLayout7.xml"/><Relationship Id="rId9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9" y="2500307"/>
            <a:ext cx="8887041" cy="20514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ТЕМА УРОКА:</a:t>
            </a:r>
            <a:endParaRPr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800" b="1" cap="all" spc="0" dirty="0" smtClean="0">
                <a:solidFill>
                  <a:srgbClr val="33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ОБОБЩЕНИЕ И Закрепление 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800" b="1" cap="all" spc="0" dirty="0" smtClean="0">
                <a:solidFill>
                  <a:srgbClr val="33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знаний  ПО ТЕМЕ </a:t>
            </a:r>
            <a:r>
              <a:rPr lang="ru-RU" sz="4800" b="1" cap="all" dirty="0" smtClean="0">
                <a:solidFill>
                  <a:srgbClr val="33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800" b="1" cap="all" spc="0" dirty="0" smtClean="0">
                <a:solidFill>
                  <a:srgbClr val="33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глагол»</a:t>
            </a:r>
            <a:endParaRPr lang="ru-RU" sz="4800" b="1" cap="all" spc="0" dirty="0">
              <a:solidFill>
                <a:srgbClr val="33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>
                <a:solidFill>
                  <a:srgbClr val="FF0000"/>
                </a:solidFill>
              </a:rPr>
              <a:t>Проверьте:</a:t>
            </a:r>
            <a:endParaRPr lang="ru-RU" dirty="0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      </a:t>
            </a:r>
            <a:r>
              <a:rPr lang="ru-RU" sz="3600" dirty="0" smtClean="0"/>
              <a:t> </a:t>
            </a:r>
            <a:r>
              <a:rPr lang="ru-RU" sz="3600" u="sng" dirty="0" err="1" smtClean="0"/>
              <a:t>ед.ч</a:t>
            </a:r>
            <a:r>
              <a:rPr lang="ru-RU" sz="3600" dirty="0" smtClean="0"/>
              <a:t>.                       </a:t>
            </a:r>
            <a:r>
              <a:rPr lang="ru-RU" sz="3600" u="sng" dirty="0" err="1" smtClean="0"/>
              <a:t>мн.ч</a:t>
            </a:r>
            <a:r>
              <a:rPr lang="ru-RU" sz="3600" u="sng" dirty="0" smtClean="0"/>
              <a:t>.</a:t>
            </a:r>
            <a:endParaRPr sz="3600"/>
          </a:p>
          <a:p>
            <a:pPr marL="0" indent="0">
              <a:buNone/>
            </a:pPr>
            <a:r>
              <a:rPr lang="ru-RU" sz="3600" dirty="0" smtClean="0"/>
              <a:t>       грустит                                  пишут</a:t>
            </a:r>
            <a:endParaRPr sz="3600"/>
          </a:p>
          <a:p>
            <a:pPr marL="0" indent="0">
              <a:buNone/>
            </a:pPr>
            <a:r>
              <a:rPr lang="ru-RU" sz="3600" dirty="0" smtClean="0"/>
              <a:t>       несёт                                     рисуют</a:t>
            </a:r>
            <a:endParaRPr sz="3600"/>
          </a:p>
          <a:p>
            <a:pPr marL="0" indent="0">
              <a:buNone/>
            </a:pPr>
            <a:r>
              <a:rPr lang="ru-RU" sz="3600" dirty="0" smtClean="0"/>
              <a:t>       собирает                              шалят</a:t>
            </a:r>
            <a:endParaRPr sz="3600"/>
          </a:p>
          <a:p>
            <a:pPr marL="0" indent="0">
              <a:buNone/>
            </a:pPr>
            <a:r>
              <a:rPr lang="ru-RU" sz="3600" dirty="0" smtClean="0"/>
              <a:t>       чинит                                     вышивают</a:t>
            </a:r>
            <a:endParaRPr sz="3600"/>
          </a:p>
          <a:p>
            <a:pPr marL="0" indent="0">
              <a:buNone/>
            </a:pPr>
            <a:r>
              <a:rPr lang="ru-RU" sz="3600" dirty="0" smtClean="0"/>
              <a:t>       играет                                   читают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Измените глаголы по образцу.</a:t>
            </a:r>
            <a:endParaRPr lang="ru-RU" dirty="0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539552" y="1700808"/>
            <a:ext cx="7992888" cy="50405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Чита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ет(</a:t>
            </a:r>
            <a:r>
              <a:rPr lang="ru-RU" sz="4400" u="sng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.)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 – чита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ют(</a:t>
            </a:r>
            <a:r>
              <a:rPr lang="ru-RU" sz="4400" u="sng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.)</a:t>
            </a:r>
            <a:endParaRPr lang="ru-RU" sz="4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жужжит - 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….. </a:t>
            </a:r>
            <a:endParaRPr lang="ru-RU" sz="5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работал - 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…</a:t>
            </a:r>
            <a:endParaRPr lang="ru-RU" sz="5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ru-RU" sz="5400" dirty="0">
                <a:solidFill>
                  <a:srgbClr val="000000"/>
                </a:solidFill>
                <a:latin typeface="Times New Roman"/>
              </a:rPr>
              <a:t>г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оворил - 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…..,</a:t>
            </a:r>
            <a:endParaRPr lang="ru-RU" sz="54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</a:rPr>
              <a:t>играет - … </a:t>
            </a:r>
            <a:endParaRPr lang="ru-RU" sz="5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Проверьте: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Чита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ет(</a:t>
            </a:r>
            <a:r>
              <a:rPr lang="ru-RU" sz="4400" u="sng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.)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400" dirty="0">
                <a:solidFill>
                  <a:srgbClr val="000000"/>
                </a:solidFill>
                <a:latin typeface="Times New Roman"/>
              </a:rPr>
              <a:t>– 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чита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ют(</a:t>
            </a:r>
            <a:r>
              <a:rPr lang="ru-RU" sz="4400" u="sng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u="sng" dirty="0" smtClean="0">
                <a:solidFill>
                  <a:srgbClr val="000000"/>
                </a:solidFill>
                <a:latin typeface="Times New Roman"/>
              </a:rPr>
              <a:t>.),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44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Жужжит(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 –жужжат(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.), </a:t>
            </a:r>
            <a:endParaRPr lang="ru-RU" sz="44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</a:rPr>
              <a:t>р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аботал(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 – работают(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.),</a:t>
            </a:r>
            <a:endParaRPr lang="ru-RU" sz="44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говорил(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 – говорят(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.), </a:t>
            </a:r>
            <a:endParaRPr lang="ru-RU" sz="4400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</a:rPr>
              <a:t>и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грает(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ед.ч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.) – играют(</a:t>
            </a:r>
            <a:r>
              <a:rPr lang="ru-RU" sz="4400" dirty="0" err="1" smtClean="0">
                <a:solidFill>
                  <a:srgbClr val="000000"/>
                </a:solidFill>
                <a:latin typeface="Times New Roman"/>
              </a:rPr>
              <a:t>мн.ч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</a:rPr>
              <a:t>).</a:t>
            </a:r>
            <a:endParaRPr lang="ru-RU" sz="4400" dirty="0">
              <a:solidFill>
                <a:srgbClr val="000000"/>
              </a:solidFill>
              <a:latin typeface="Arial" pitchFamily="34" charset="0"/>
            </a:endParaRPr>
          </a:p>
          <a:p>
            <a:endParaRPr lang="ru-RU" sz="5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ct val="20000"/>
              </a:spcBef>
            </a:pPr>
            <a:br>
              <a:rPr lang="ru-RU" sz="5400" b="1" u="sng" dirty="0" smtClean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5400" b="1" u="sng" dirty="0" smtClean="0">
                <a:solidFill>
                  <a:srgbClr val="1F497D"/>
                </a:solidFill>
                <a:ea typeface="+mn-ea"/>
                <a:cs typeface="+mn-cs"/>
              </a:rPr>
              <a:t>ЧАСТИЦА  </a:t>
            </a:r>
            <a:r>
              <a:rPr lang="ru-RU" sz="7200" b="1" u="sng" dirty="0" smtClean="0">
                <a:solidFill>
                  <a:srgbClr val="FF0000"/>
                </a:solidFill>
                <a:ea typeface="+mn-ea"/>
                <a:cs typeface="+mn-cs"/>
              </a:rPr>
              <a:t>НЕ</a:t>
            </a:r>
            <a:r>
              <a:rPr lang="ru-RU" sz="5400" b="1" u="sng" dirty="0" smtClean="0">
                <a:solidFill>
                  <a:srgbClr val="FF0000"/>
                </a:solidFill>
                <a:ea typeface="+mn-ea"/>
                <a:cs typeface="+mn-cs"/>
              </a:rPr>
              <a:t>.</a:t>
            </a:r>
            <a:br>
              <a:rPr lang="ru-RU" sz="5400" b="1" u="sng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95536" y="1556792"/>
            <a:ext cx="8640960" cy="4569371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>
                <a:solidFill>
                  <a:schemeClr val="tx2"/>
                </a:solidFill>
              </a:rPr>
              <a:t>За</a:t>
            </a:r>
            <a:r>
              <a:rPr lang="ru-RU" sz="4800" b="1" u="sng" dirty="0" smtClean="0">
                <a:solidFill>
                  <a:schemeClr val="tx2"/>
                </a:solidFill>
              </a:rPr>
              <a:t>пишите </a:t>
            </a:r>
            <a:r>
              <a:rPr lang="ru-RU" sz="4800" b="1" u="sng" dirty="0" smtClean="0">
                <a:solidFill>
                  <a:schemeClr val="tx2"/>
                </a:solidFill>
              </a:rPr>
              <a:t>слова </a:t>
            </a:r>
            <a:r>
              <a:rPr lang="ru-RU" sz="4800" b="1" u="sng" dirty="0" smtClean="0">
                <a:solidFill>
                  <a:schemeClr val="tx2"/>
                </a:solidFill>
              </a:rPr>
              <a:t>с</a:t>
            </a:r>
            <a:endParaRPr lang="ru-RU" sz="4800" b="1" u="sng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4800" b="1" u="sng" dirty="0" smtClean="0">
                <a:solidFill>
                  <a:schemeClr val="tx2"/>
                </a:solidFill>
              </a:rPr>
              <a:t>частицей  </a:t>
            </a:r>
            <a:r>
              <a:rPr lang="ru-RU" sz="4800" b="1" u="sng" dirty="0" smtClean="0">
                <a:solidFill>
                  <a:srgbClr val="FF0000"/>
                </a:solidFill>
              </a:rPr>
              <a:t>НЕ.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(Не)рви,(не)сори,(не)шуми, (не)разоряй, (не)жги.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ct val="20000"/>
              </a:spcBef>
            </a:pPr>
            <a:br>
              <a:rPr lang="ru-RU" sz="5400" b="1" u="sng" dirty="0" smtClean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5400" b="1" u="sng" dirty="0" smtClean="0">
                <a:solidFill>
                  <a:srgbClr val="1F497D"/>
                </a:solidFill>
                <a:ea typeface="+mn-ea"/>
                <a:cs typeface="+mn-cs"/>
              </a:rPr>
              <a:t>ЧАСТИЦА  </a:t>
            </a:r>
            <a:r>
              <a:rPr lang="ru-RU" sz="7200" b="1" u="sng" dirty="0" smtClean="0">
                <a:solidFill>
                  <a:srgbClr val="FF0000"/>
                </a:solidFill>
                <a:ea typeface="+mn-ea"/>
                <a:cs typeface="+mn-cs"/>
              </a:rPr>
              <a:t>НЕ</a:t>
            </a:r>
            <a:r>
              <a:rPr lang="ru-RU" sz="5400" b="1" u="sng" dirty="0" smtClean="0">
                <a:solidFill>
                  <a:srgbClr val="FF0000"/>
                </a:solidFill>
                <a:ea typeface="+mn-ea"/>
                <a:cs typeface="+mn-cs"/>
              </a:rPr>
              <a:t>.</a:t>
            </a:r>
            <a:br>
              <a:rPr lang="ru-RU" sz="5400" b="1" u="sng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95536" y="1556792"/>
            <a:ext cx="8640960" cy="4569371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>
                <a:solidFill>
                  <a:schemeClr val="tx2"/>
                </a:solidFill>
              </a:rPr>
              <a:t>За</a:t>
            </a:r>
            <a:r>
              <a:rPr lang="ru-RU" sz="4800" b="1" u="sng" dirty="0" smtClean="0">
                <a:solidFill>
                  <a:schemeClr val="tx2"/>
                </a:solidFill>
              </a:rPr>
              <a:t>пишите слова с</a:t>
            </a:r>
          </a:p>
          <a:p>
            <a:pPr marL="0" indent="0" algn="ctr">
              <a:buNone/>
            </a:pPr>
            <a:r>
              <a:rPr lang="ru-RU" sz="4800" b="1" u="sng" dirty="0" smtClean="0">
                <a:solidFill>
                  <a:schemeClr val="tx2"/>
                </a:solidFill>
              </a:rPr>
              <a:t>частицей  </a:t>
            </a:r>
            <a:r>
              <a:rPr lang="ru-RU" sz="4800" b="1" u="sng" dirty="0" smtClean="0">
                <a:solidFill>
                  <a:srgbClr val="FF0000"/>
                </a:solidFill>
              </a:rPr>
              <a:t>НЕ.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Не  рви, не   сори, не  шуми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не   разоряй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не   жги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802432" y="3933056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3491880" y="3850824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6274773" y="3933056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971600" y="4725144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4860032" y="4725144"/>
            <a:ext cx="91440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70.mindmix.ru/80/56/335680/58/5891158/1636178.jpe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36526"/>
            <a:ext cx="9143999" cy="6994526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3428992" y="2643182"/>
            <a:ext cx="1928826" cy="1857388"/>
          </a:xfrm>
          <a:prstGeom prst="ellipse">
            <a:avLst/>
          </a:prstGeom>
          <a:solidFill>
            <a:srgbClr val="35EB46">
              <a:alpha val="5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НЕ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Home\Desktop\правило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2920854" cy="2623274"/>
          </a:xfrm>
          <a:prstGeom prst="ellipse">
            <a:avLst/>
          </a:prstGeom>
          <a:ln w="63500" cap="rnd">
            <a:solidFill>
              <a:srgbClr val="35EB4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0"/>
            <a:ext cx="2786082" cy="2650176"/>
          </a:xfrm>
          <a:prstGeom prst="ellipse">
            <a:avLst/>
          </a:prstGeom>
          <a:ln w="63500" cap="rnd">
            <a:solidFill>
              <a:srgbClr val="35EB4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142984"/>
            <a:ext cx="3000396" cy="2933890"/>
          </a:xfrm>
          <a:prstGeom prst="ellipse">
            <a:avLst/>
          </a:prstGeom>
          <a:ln w="63500" cap="rnd">
            <a:solidFill>
              <a:srgbClr val="35EB4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857628"/>
            <a:ext cx="3143272" cy="2768572"/>
          </a:xfrm>
          <a:prstGeom prst="ellipse">
            <a:avLst/>
          </a:prstGeom>
          <a:ln w="63500" cap="rnd">
            <a:solidFill>
              <a:srgbClr val="35EB4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3" descr="C:\Users\Home\Desktop\правило 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005264"/>
            <a:ext cx="2891461" cy="2852736"/>
          </a:xfrm>
          <a:prstGeom prst="ellipse">
            <a:avLst/>
          </a:prstGeom>
          <a:ln w="63500" cap="rnd">
            <a:solidFill>
              <a:srgbClr val="35EB4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/>
          <p:nvPr/>
        </p:nvSpPr>
        <p:spPr>
          <a:xfrm>
            <a:off x="857224" y="2786058"/>
            <a:ext cx="1360110" cy="102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рви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/>
          <p:nvPr/>
        </p:nvSpPr>
        <p:spPr>
          <a:xfrm>
            <a:off x="3714744" y="1714488"/>
            <a:ext cx="1719158" cy="102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сори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/>
          <p:nvPr/>
        </p:nvSpPr>
        <p:spPr>
          <a:xfrm>
            <a:off x="6372200" y="3140968"/>
            <a:ext cx="2010117" cy="102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шуми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/>
          <p:nvPr/>
        </p:nvSpPr>
        <p:spPr>
          <a:xfrm>
            <a:off x="5357818" y="5842337"/>
            <a:ext cx="1383179" cy="102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жги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/>
          <p:nvPr/>
        </p:nvSpPr>
        <p:spPr>
          <a:xfrm>
            <a:off x="1571604" y="5715016"/>
            <a:ext cx="2845787" cy="102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разоряй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5" name="Picture 4" descr="http://forum.sibmama.ru/usrpx/103672/103672_550x600_0_650e7_8099bb8a_X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5072074"/>
            <a:ext cx="1785950" cy="1948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836712"/>
            <a:ext cx="6480720" cy="2970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u="sng" dirty="0" smtClean="0">
                <a:solidFill>
                  <a:srgbClr val="000000"/>
                </a:solidFill>
                <a:latin typeface="Times New Roman"/>
              </a:rPr>
              <a:t>Запомни!</a:t>
            </a:r>
          </a:p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/>
              </a:rPr>
              <a:t>Частица </a:t>
            </a:r>
            <a:r>
              <a:rPr lang="ru-RU" sz="7200" u="sng" dirty="0">
                <a:solidFill>
                  <a:srgbClr val="C00000"/>
                </a:solidFill>
                <a:latin typeface="Times New Roman"/>
              </a:rPr>
              <a:t>не</a:t>
            </a:r>
            <a:r>
              <a:rPr lang="ru-RU" sz="72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Times New Roman"/>
              </a:rPr>
              <a:t>с глаголами пишется раздельно. </a:t>
            </a:r>
            <a:endParaRPr lang="ru-RU" sz="4000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40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</a:rPr>
              <a:t>    Это </a:t>
            </a:r>
            <a:r>
              <a:rPr lang="ru-RU" sz="4000" dirty="0">
                <a:solidFill>
                  <a:srgbClr val="000000"/>
                </a:solidFill>
                <a:latin typeface="Times New Roman"/>
              </a:rPr>
              <a:t>орфограмма.</a:t>
            </a:r>
            <a:endParaRPr lang="ru-RU" sz="40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052736"/>
            <a:ext cx="4878288" cy="298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/>
              </a:rPr>
              <a:t>Работа по  учебнику.</a:t>
            </a:r>
            <a:endParaRPr lang="ru-RU" sz="3600" dirty="0">
              <a:solidFill>
                <a:srgbClr val="000000"/>
              </a:solidFill>
              <a:latin typeface="Arial" pitchFamily="34" charset="0"/>
            </a:endParaRPr>
          </a:p>
          <a:p>
            <a:pPr marL="571500" indent="-571500">
              <a:buFontTx/>
              <a:buChar char="-"/>
            </a:pPr>
            <a:r>
              <a:rPr lang="ru-RU" sz="3600" dirty="0">
                <a:solidFill>
                  <a:srgbClr val="000000"/>
                </a:solidFill>
                <a:latin typeface="Times New Roman"/>
              </a:rPr>
              <a:t>Откройте учебник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/>
              </a:rPr>
              <a:t> с. 81, упр. 142. 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Times New Roman"/>
              </a:rPr>
              <a:t>С помощью словаря антонимов запишите пары слов(с.141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).</a:t>
            </a:r>
            <a:endParaRPr lang="ru-RU" sz="28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932040" y="2996952"/>
            <a:ext cx="4211960" cy="3384376"/>
          </a:xfrm>
          <a:prstGeom prst="cloudCallout">
            <a:avLst>
              <a:gd name="adj1" fmla="val -42280"/>
              <a:gd name="adj2" fmla="val -30411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ОТВЕЧАЕТ НА ВОПРОСЫ</a:t>
            </a:r>
          </a:p>
          <a:p>
            <a:pPr algn="ctr"/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915816" y="260648"/>
            <a:ext cx="2736304" cy="1413370"/>
          </a:xfrm>
          <a:prstGeom prst="cloudCallout">
            <a:avLst>
              <a:gd name="adj1" fmla="val 33608"/>
              <a:gd name="adj2" fmla="val 73158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ИЗМЕНЯЕТСЯ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5724128" y="260648"/>
            <a:ext cx="3240360" cy="2160240"/>
          </a:xfrm>
          <a:prstGeom prst="cloudCallout">
            <a:avLst>
              <a:gd name="adj1" fmla="val -79064"/>
              <a:gd name="adj2" fmla="val 8394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ПРАВОПИСАНИЕ С ЧАСТИЦЕЙ НЕ 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467544" y="4365104"/>
            <a:ext cx="3312368" cy="2232248"/>
          </a:xfrm>
          <a:prstGeom prst="cloudCallout">
            <a:avLst>
              <a:gd name="adj1" fmla="val 72340"/>
              <a:gd name="adj2" fmla="val -67018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 ПРЕДЛОЖЕНИИ ЯВЛЯЕТСЯ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179512" y="980728"/>
            <a:ext cx="2592288" cy="1845418"/>
          </a:xfrm>
          <a:prstGeom prst="cloudCallout">
            <a:avLst>
              <a:gd name="adj1" fmla="val 68232"/>
              <a:gd name="adj2" fmla="val 38849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ОБОЗНАЧАЕТ</a:t>
            </a:r>
          </a:p>
        </p:txBody>
      </p:sp>
      <p:pic>
        <p:nvPicPr>
          <p:cNvPr id="9" name="Picture 2" descr="C:\Users\Елена\Downloads\Solnishno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87824" y="1772816"/>
            <a:ext cx="2862650" cy="286265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" name="Прямоугольник 9"/>
          <p:cNvSpPr/>
          <p:nvPr/>
        </p:nvSpPr>
        <p:spPr>
          <a:xfrm>
            <a:off x="254262" y="1700808"/>
            <a:ext cx="2365742" cy="370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ДЕЙСТВИЕ ПРЕДМЕТА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7271" y="980728"/>
            <a:ext cx="1415400" cy="370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 ЧИСЛАМ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5741" y="1412776"/>
            <a:ext cx="1499116" cy="370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РАЗДЕЛЬНОЕ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149080"/>
            <a:ext cx="4572000" cy="22907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ДЕЛАТЬ?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СДЕЛАТЬ?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ДЕЛАЕТ?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СДЕЛАЕТ?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ДЕЛАЛ?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СДЕЛАЛ?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БУДЕТ ДЕЛАТЬ?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21652" y="5445224"/>
            <a:ext cx="1500009" cy="370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СКАЗУЕМЫМ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1628800"/>
            <a:ext cx="2544047" cy="17515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ГЛАГОЛ</a:t>
            </a:r>
            <a:endParaRPr lang="ru-RU" sz="5400" b="1" spc="50" dirty="0"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611560" y="404664"/>
            <a:ext cx="7920880" cy="5184576"/>
          </a:xfrm>
          <a:prstGeom prst="cloudCallout">
            <a:avLst>
              <a:gd name="adj1" fmla="val 68232"/>
              <a:gd name="adj2" fmla="val 38849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/>
              </a:rPr>
              <a:t>Домашнее задание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ctr"/>
            <a:r>
              <a:rPr lang="ru-RU" sz="32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3200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 Выполнить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тест</a:t>
            </a:r>
            <a:r>
              <a:rPr lang="ru-RU" sz="3200" u="sng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«Глагол как часть речи»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на платформе </a:t>
            </a:r>
            <a:r>
              <a:rPr lang="ru-RU" sz="3200" u="sng" dirty="0" err="1" smtClean="0">
                <a:solidFill>
                  <a:srgbClr val="000000"/>
                </a:solidFill>
                <a:latin typeface="Times New Roman"/>
              </a:rPr>
              <a:t>учи.ру</a:t>
            </a:r>
            <a:r>
              <a:rPr lang="ru-RU" sz="3200" u="sng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3200" u="sng" dirty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u="sng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Знать всё </a:t>
            </a:r>
            <a:r>
              <a:rPr lang="ru-RU" sz="3200" u="sng" dirty="0" smtClean="0">
                <a:solidFill>
                  <a:srgbClr val="C00000"/>
                </a:solidFill>
                <a:latin typeface="Times New Roman"/>
              </a:rPr>
              <a:t>о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 глаголе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</a:rPr>
              <a:t>.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Подготовиться к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контрольному списыванию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320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4" name="Picture 2" descr="C:\Users\Елена\Downloads\Solnishno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715140" y="0"/>
            <a:ext cx="2214578" cy="221457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5283926"/>
            <a:ext cx="1428760" cy="1443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0.1;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052736"/>
            <a:ext cx="7337309" cy="36984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ы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cap="all" dirty="0" smtClean="0"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cap="all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преля.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400" b="1" cap="all" spc="0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Кла</a:t>
            </a:r>
            <a:r>
              <a:rPr lang="ru-RU" sz="4400" b="1" cap="all" spc="0" dirty="0" smtClean="0"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сс</a:t>
            </a:r>
            <a:r>
              <a:rPr lang="ru-RU" sz="4400" b="1" cap="all" spc="0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ная   р</a:t>
            </a:r>
            <a:r>
              <a:rPr lang="ru-RU" sz="4400" b="1" cap="all" spc="0" dirty="0" smtClean="0"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cap="all" spc="0" dirty="0" smtClean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бота.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у    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н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у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   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у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   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д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у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   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4400" b="1" dirty="0" smtClean="0">
                <a:solidFill>
                  <a:schemeClr val="tx2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у</a:t>
            </a:r>
            <a:endParaRPr lang="ru-RU" sz="4400" b="1" dirty="0" smtClean="0">
              <a:solidFill>
                <a:schemeClr val="tx2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ь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4400" b="1" spc="0" dirty="0" smtClean="0">
                <a:solidFill>
                  <a:schemeClr val="tx2">
                    <a:lumMod val="5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 </a:t>
            </a:r>
            <a:endParaRPr>
              <a:effectLst>
                <a:reflection blurRad="10000" stA="55000" endPos="48000" dist="500" dir="5400000" sy="-100000" algn="bl" rotWithShape="0"/>
              </a:effectLst>
            </a:endParaRPr>
          </a:p>
          <a:p>
            <a:endParaRPr lang="ru-RU" sz="3600" b="1" cap="all" spc="0" dirty="0" smtClean="0"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2400" b="1" cap="all" spc="0" dirty="0"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>Я сегодня молодец!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aMarina\Desktop\0_42a39_2db181e9_S.gi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99792" y="1988840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MaMarina\Desktop\4876c96f62aa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141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1628800"/>
            <a:ext cx="10333974" cy="1331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>
                <a:solidFill>
                  <a:srgbClr val="000000"/>
                </a:solidFill>
                <a:latin typeface="Times New Roman"/>
              </a:rPr>
              <a:t>Спасибо за урок!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052736"/>
            <a:ext cx="7337309" cy="43691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Глагол – это …………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sz="4000" b="1" cap="all" dirty="0" smtClean="0"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4000" b="1" cap="all" spc="0" dirty="0" smtClean="0"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Обозначает …………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sz="4000" b="1" cap="all" spc="0" dirty="0" smtClean="0"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40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Отвечает на вопросы ………</a:t>
            </a:r>
            <a:endParaRPr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sz="4000" b="1" cap="all" dirty="0"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4000" b="1" cap="all" spc="0" dirty="0" smtClean="0"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Глаголы изменяются по ……</a:t>
            </a:r>
            <a:endParaRPr lang="ru-RU" sz="4000" b="1" cap="all" spc="0" dirty="0"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 noEditPoints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/>
          <a:lstStyle/>
          <a:p>
            <a:br>
              <a:rPr lang="ru-RU" dirty="0" smtClean="0"/>
            </a:br>
            <a:endParaRPr lang="ru-RU" dirty="0"/>
          </a:p>
        </p:txBody>
      </p:sp>
      <p:sp>
        <p:nvSpPr>
          <p:cNvPr id="25" name="Подзаголовок 24"/>
          <p:cNvSpPr>
            <a:spLocks noGrp="1" noEditPoints="1"/>
          </p:cNvSpPr>
          <p:nvPr>
            <p:ph type="subTitle" idx="1"/>
          </p:nvPr>
        </p:nvSpPr>
        <p:spPr>
          <a:xfrm>
            <a:off x="1331640" y="1412776"/>
            <a:ext cx="6472808" cy="28083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Прочитайте стихотворение.</a:t>
            </a:r>
            <a:r>
              <a:rPr lang="ru-RU" sz="3600" dirty="0">
                <a:solidFill>
                  <a:srgbClr val="000000"/>
                </a:solidFill>
              </a:rPr>
              <a:t> Выпишите глаголы из этого стихотворения.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 noEditPoints="1"/>
          </p:cNvSpPr>
          <p:nvPr>
            <p:ph type="ctrTitle"/>
          </p:nvPr>
        </p:nvSpPr>
        <p:spPr>
          <a:xfrm>
            <a:off x="683568" y="2780928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 smtClean="0"/>
              <a:t>Улетела злая вьюга,</a:t>
            </a:r>
            <a:br>
              <a:rPr lang="ru-RU" dirty="0" smtClean="0"/>
            </a:br>
            <a:r>
              <a:rPr lang="ru-RU" b="1" i="1" dirty="0" smtClean="0"/>
              <a:t>Принесли весну грачи.</a:t>
            </a:r>
            <a:br>
              <a:rPr lang="ru-RU" dirty="0" smtClean="0"/>
            </a:br>
            <a:r>
              <a:rPr lang="ru-RU" b="1" i="1" dirty="0" smtClean="0"/>
              <a:t>Побежали друг за другом</a:t>
            </a:r>
            <a:br>
              <a:rPr lang="ru-RU" dirty="0" smtClean="0"/>
            </a:br>
            <a:r>
              <a:rPr lang="ru-RU" b="1" i="1" dirty="0" smtClean="0"/>
              <a:t>Беспокойные ручьи.</a:t>
            </a:r>
            <a:br>
              <a:rPr lang="ru-RU" dirty="0" smtClean="0"/>
            </a:br>
            <a:r>
              <a:rPr lang="ru-RU" b="1" i="1" dirty="0" smtClean="0"/>
              <a:t>По лугам несутся смело,</a:t>
            </a:r>
            <a:br>
              <a:rPr lang="ru-RU" dirty="0" smtClean="0"/>
            </a:br>
            <a:r>
              <a:rPr lang="ru-RU" b="1" i="1" dirty="0" smtClean="0"/>
              <a:t>По тропинкам на поля,</a:t>
            </a:r>
            <a:br>
              <a:rPr lang="ru-RU" dirty="0" smtClean="0"/>
            </a:br>
            <a:r>
              <a:rPr lang="ru-RU" b="1" i="1" dirty="0" smtClean="0"/>
              <a:t>Зацвела, похорошела,</a:t>
            </a:r>
            <a:br>
              <a:rPr lang="ru-RU" dirty="0" smtClean="0"/>
            </a:br>
            <a:r>
              <a:rPr lang="ru-RU" b="1" i="1" dirty="0" smtClean="0"/>
              <a:t>Отдохнувшая земля.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1" name="Подзаголовок 20"/>
          <p:cNvSpPr>
            <a:spLocks noGrp="1" noEditPoints="1"/>
          </p:cNvSpPr>
          <p:nvPr>
            <p:ph type="subTitle" idx="1"/>
          </p:nvPr>
        </p:nvSpPr>
        <p:spPr>
          <a:xfrm>
            <a:off x="1475656" y="6858000"/>
            <a:ext cx="6552728" cy="14919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457200" y="188640"/>
            <a:ext cx="7931224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u="sng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i="1" u="sng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000" b="1" i="1" u="sng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ПОДБЕРИТЕ ГЛАГОЛЫ.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Кошка(</a:t>
            </a:r>
            <a:r>
              <a:rPr lang="ru-RU" b="1" dirty="0" smtClean="0">
                <a:solidFill>
                  <a:schemeClr val="accent2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 мурлычет, мяукает, облизывается.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Змея</a:t>
            </a:r>
            <a:r>
              <a:rPr lang="ru-RU" b="1" dirty="0">
                <a:solidFill>
                  <a:schemeClr val="accent2"/>
                </a:solidFill>
                <a:latin typeface="Times New Roman"/>
              </a:rPr>
              <a:t>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Цветок</a:t>
            </a:r>
            <a:r>
              <a:rPr lang="ru-RU" b="1" dirty="0">
                <a:solidFill>
                  <a:schemeClr val="accent2"/>
                </a:solidFill>
                <a:latin typeface="Times New Roman"/>
              </a:rPr>
              <a:t>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Часы</a:t>
            </a: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делают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?)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Ветер</a:t>
            </a: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Снег</a:t>
            </a: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-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11560" y="2996952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Улетела</a:t>
            </a:r>
            <a:r>
              <a:rPr lang="ru-RU" b="1" i="1" dirty="0" smtClean="0"/>
              <a:t> злая вьюга,</a:t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Принесли</a:t>
            </a:r>
            <a:r>
              <a:rPr lang="ru-RU" b="1" i="1" dirty="0" smtClean="0"/>
              <a:t> весну грачи.</a:t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Побежали</a:t>
            </a:r>
            <a:r>
              <a:rPr lang="ru-RU" b="1" i="1" dirty="0" smtClean="0"/>
              <a:t> друг за другом</a:t>
            </a:r>
            <a:br>
              <a:rPr lang="ru-RU" dirty="0" smtClean="0"/>
            </a:br>
            <a:r>
              <a:rPr lang="ru-RU" b="1" i="1" dirty="0" smtClean="0"/>
              <a:t>Беспокойные ручьи.</a:t>
            </a:r>
            <a:br>
              <a:rPr lang="ru-RU" dirty="0" smtClean="0"/>
            </a:br>
            <a:r>
              <a:rPr lang="ru-RU" b="1" i="1" dirty="0" smtClean="0"/>
              <a:t>По лугам </a:t>
            </a:r>
            <a:r>
              <a:rPr lang="ru-RU" b="1" i="1" dirty="0" smtClean="0">
                <a:solidFill>
                  <a:srgbClr val="FF0000"/>
                </a:solidFill>
              </a:rPr>
              <a:t>несутся</a:t>
            </a:r>
            <a:r>
              <a:rPr lang="ru-RU" b="1" i="1" dirty="0" smtClean="0"/>
              <a:t> смело,</a:t>
            </a:r>
            <a:br>
              <a:rPr lang="ru-RU" dirty="0" smtClean="0"/>
            </a:br>
            <a:r>
              <a:rPr lang="ru-RU" b="1" i="1" dirty="0" smtClean="0"/>
              <a:t>По тропинкам на поля,</a:t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Зацвела</a:t>
            </a:r>
            <a:r>
              <a:rPr lang="ru-RU" b="1" i="1" dirty="0" smtClean="0"/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похорошела</a:t>
            </a:r>
            <a:r>
              <a:rPr lang="ru-RU" b="1" i="1" dirty="0" smtClean="0"/>
              <a:t>,</a:t>
            </a:r>
            <a:br>
              <a:rPr lang="ru-RU" dirty="0" smtClean="0"/>
            </a:br>
            <a:r>
              <a:rPr lang="ru-RU" b="1" i="1" dirty="0" smtClean="0"/>
              <a:t>Отдохнувшая земля.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 flipV="1">
            <a:off x="764230" y="6345906"/>
            <a:ext cx="8229600" cy="543197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ru-RU" sz="4000" b="1" i="1" u="sng" dirty="0">
                <a:solidFill>
                  <a:srgbClr val="1F497D">
                    <a:lumMod val="50000"/>
                  </a:srgbClr>
                </a:solidFill>
                <a:latin typeface="Times New Roman"/>
                <a:ea typeface="+mn-ea"/>
                <a:cs typeface="+mn-cs"/>
              </a:rPr>
              <a:t>ПОДБЕРИТЕ ГЛАГОЛЫ.</a:t>
            </a:r>
            <a:br>
              <a:rPr lang="ru-RU" sz="4000" b="1" i="1" u="sng" dirty="0">
                <a:solidFill>
                  <a:srgbClr val="1F497D">
                    <a:lumMod val="50000"/>
                  </a:srgbClr>
                </a:solidFill>
                <a:latin typeface="Times New Roman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95536" y="980728"/>
            <a:ext cx="8424936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Кошка(</a:t>
            </a:r>
            <a:r>
              <a:rPr lang="ru-RU" b="1" dirty="0" smtClean="0">
                <a:solidFill>
                  <a:srgbClr val="C0504D"/>
                </a:solidFill>
                <a:latin typeface="Times New Roman"/>
              </a:rPr>
              <a:t>что 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делает?) </a:t>
            </a: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– мурлычет, мяукает, облизывается.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Змея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(что делает?)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–шипит, ползает.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Цветок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(что делает?)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–цветёт, пахнет.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Часы(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делают?)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–идут, тикают, бьют.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Ветер(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</a:t>
            </a:r>
            <a:r>
              <a:rPr lang="ru-RU" b="1" dirty="0">
                <a:solidFill>
                  <a:schemeClr val="accent2"/>
                </a:solidFill>
                <a:latin typeface="Times New Roman"/>
              </a:rPr>
              <a:t>?)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–дует, воет.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1F497D">
                    <a:lumMod val="50000"/>
                  </a:srgbClr>
                </a:solidFill>
                <a:latin typeface="Times New Roman"/>
              </a:rPr>
              <a:t>Снег(</a:t>
            </a:r>
            <a:r>
              <a:rPr lang="ru-RU" b="1" dirty="0">
                <a:solidFill>
                  <a:srgbClr val="C0504D"/>
                </a:solidFill>
                <a:latin typeface="Times New Roman"/>
              </a:rPr>
              <a:t>что делает?)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</a:rPr>
              <a:t>–блестит, тает.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/>
              <a:t>Разделите глаголы на 2 группы: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5400" dirty="0" smtClean="0">
                <a:solidFill>
                  <a:schemeClr val="tx2"/>
                </a:solidFill>
              </a:rPr>
              <a:t>Пишут, грустит, несёт, рисуют, собирает, шалят, вышивают, чинит, играет, читают.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384</Words>
  <Application>Microsoft Office PowerPoint</Application>
  <PresentationFormat>Экран (4:3)</PresentationFormat>
  <Paragraphs>100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 </vt:lpstr>
      <vt:lpstr>Улетела злая вьюга, Принесли весну грачи. Побежали друг за другом Беспокойные ручьи. По лугам несутся смело, По тропинкам на поля, Зацвела, похорошела, Отдохнувшая земля. </vt:lpstr>
      <vt:lpstr>Улетела злая вьюга, Принесли весну грачи. Побежали друг за другом Беспокойные ручьи. По лугам несутся смело, По тропинкам на поля, Зацвела, похорошела, Отдохнувшая земля. </vt:lpstr>
      <vt:lpstr>Презентация PowerPoint</vt:lpstr>
      <vt:lpstr>ПОДБЕРИТЕ ГЛАГОЛЫ. </vt:lpstr>
      <vt:lpstr>Разделите глаголы на 2 группы:</vt:lpstr>
      <vt:lpstr>Проверьте:</vt:lpstr>
      <vt:lpstr>Измените глаголы по образцу.</vt:lpstr>
      <vt:lpstr>Проверьте:</vt:lpstr>
      <vt:lpstr> ЧАСТИЦА  НЕ. </vt:lpstr>
      <vt:lpstr> ЧАСТИЦА  НЕ.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сегодня молодец!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Домашний</cp:lastModifiedBy>
  <cp:revision>70</cp:revision>
  <dcterms:created xsi:type="dcterms:W3CDTF">2014-03-15T08:29:02Z</dcterms:created>
  <dcterms:modified xsi:type="dcterms:W3CDTF">2020-04-12T18:48:52Z</dcterms:modified>
</cp:coreProperties>
</file>